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288000" cy="10287000"/>
  <p:notesSz cx="6858000" cy="9144000"/>
  <p:embeddedFontLst>
    <p:embeddedFont>
      <p:font typeface="DM Sans Bold" pitchFamily="2" charset="77"/>
      <p:bold r:id="rId14"/>
    </p:embeddedFont>
    <p:embeddedFont>
      <p:font typeface="Now Medium" pitchFamily="2" charset="77"/>
      <p:regular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Bold" panose="02000000000000000000" pitchFamily="2" charset="0"/>
      <p:regular r:id="rId20"/>
      <p:bold r:id="rId21"/>
    </p:embeddedFont>
    <p:embeddedFont>
      <p:font typeface="Roboto Italics" panose="02000000000000000000" pitchFamily="2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34" autoAdjust="0"/>
    <p:restoredTop sz="94521" autoAdjust="0"/>
  </p:normalViewPr>
  <p:slideViewPr>
    <p:cSldViewPr>
      <p:cViewPr varScale="1">
        <p:scale>
          <a:sx n="80" d="100"/>
          <a:sy n="80" d="100"/>
        </p:scale>
        <p:origin x="111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.svg"/><Relationship Id="rId5" Type="http://schemas.openxmlformats.org/officeDocument/2006/relationships/image" Target="../media/image27.svg"/><Relationship Id="rId10" Type="http://schemas.openxmlformats.org/officeDocument/2006/relationships/image" Target="../media/image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6.svg"/><Relationship Id="rId7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419971" y="2659438"/>
            <a:ext cx="7453277" cy="5962622"/>
          </a:xfrm>
          <a:custGeom>
            <a:avLst/>
            <a:gdLst/>
            <a:ahLst/>
            <a:cxnLst/>
            <a:rect l="l" t="t" r="r" b="b"/>
            <a:pathLst>
              <a:path w="7453277" h="5962622">
                <a:moveTo>
                  <a:pt x="0" y="0"/>
                </a:moveTo>
                <a:lnTo>
                  <a:pt x="7453277" y="0"/>
                </a:lnTo>
                <a:lnTo>
                  <a:pt x="7453277" y="5962622"/>
                </a:lnTo>
                <a:lnTo>
                  <a:pt x="0" y="59626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699" y="2906893"/>
            <a:ext cx="8391271" cy="2230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10"/>
              </a:lnSpc>
            </a:pPr>
            <a:r>
              <a:rPr lang="en-US" sz="8663" spc="-138">
                <a:solidFill>
                  <a:srgbClr val="191919"/>
                </a:solidFill>
                <a:latin typeface="Roboto Bold"/>
              </a:rPr>
              <a:t>GreenCologneAI</a:t>
            </a:r>
            <a:endParaRPr lang="en-US" sz="8663" spc="-138" dirty="0">
              <a:solidFill>
                <a:srgbClr val="191919"/>
              </a:solidFill>
              <a:latin typeface="Roboto Bold"/>
            </a:endParaRPr>
          </a:p>
          <a:p>
            <a:pPr algn="l">
              <a:lnSpc>
                <a:spcPts val="8334"/>
              </a:lnSpc>
            </a:pPr>
            <a:endParaRPr lang="en-US" sz="8663" spc="-138" dirty="0">
              <a:solidFill>
                <a:srgbClr val="191919"/>
              </a:solidFill>
              <a:latin typeface="Robot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5088" y="9031010"/>
            <a:ext cx="7902523" cy="41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191919"/>
                </a:solidFill>
                <a:latin typeface="Roboto"/>
              </a:rPr>
              <a:t>Omid Hashemi, Georg </a:t>
            </a:r>
            <a:r>
              <a:rPr lang="en-US" sz="2500" dirty="0" err="1">
                <a:solidFill>
                  <a:srgbClr val="191919"/>
                </a:solidFill>
                <a:latin typeface="Roboto"/>
              </a:rPr>
              <a:t>Petzinka</a:t>
            </a:r>
            <a:endParaRPr lang="en-US" sz="2500" dirty="0">
              <a:solidFill>
                <a:srgbClr val="191919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4522374"/>
            <a:ext cx="8115300" cy="425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34"/>
              </a:lnSpc>
            </a:pPr>
            <a:r>
              <a:rPr lang="en-US" sz="7862" dirty="0" err="1">
                <a:solidFill>
                  <a:srgbClr val="191919"/>
                </a:solidFill>
                <a:latin typeface="Roboto"/>
              </a:rPr>
              <a:t>Gesunder</a:t>
            </a:r>
            <a:r>
              <a:rPr lang="en-US" sz="7862" dirty="0">
                <a:solidFill>
                  <a:srgbClr val="191919"/>
                </a:solidFill>
                <a:latin typeface="Roboto"/>
              </a:rPr>
              <a:t>, </a:t>
            </a:r>
            <a:r>
              <a:rPr lang="en-US" sz="7862" dirty="0" err="1">
                <a:solidFill>
                  <a:srgbClr val="191919"/>
                </a:solidFill>
                <a:latin typeface="Roboto"/>
              </a:rPr>
              <a:t>grüner</a:t>
            </a:r>
            <a:r>
              <a:rPr lang="en-US" sz="7862" dirty="0">
                <a:solidFill>
                  <a:srgbClr val="191919"/>
                </a:solidFill>
                <a:latin typeface="Roboto"/>
              </a:rPr>
              <a:t>, </a:t>
            </a:r>
            <a:r>
              <a:rPr lang="en-US" sz="7862" dirty="0" err="1">
                <a:solidFill>
                  <a:srgbClr val="191919"/>
                </a:solidFill>
                <a:latin typeface="Roboto"/>
              </a:rPr>
              <a:t>urbaner</a:t>
            </a:r>
            <a:r>
              <a:rPr lang="en-US" sz="7862" dirty="0">
                <a:solidFill>
                  <a:srgbClr val="191919"/>
                </a:solidFill>
                <a:latin typeface="Roboto"/>
              </a:rPr>
              <a:t> Lebensraum für Köln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269540"/>
            <a:ext cx="8411133" cy="2053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61"/>
              </a:lnSpc>
            </a:pPr>
            <a:r>
              <a:rPr lang="en-US" sz="7861" spc="-78">
                <a:solidFill>
                  <a:srgbClr val="000000"/>
                </a:solidFill>
                <a:latin typeface="Roboto Bold"/>
              </a:rPr>
              <a:t>Wie ihr uns unterstützen könnt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940036"/>
            <a:ext cx="6702794" cy="102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29"/>
              </a:lnSpc>
            </a:pPr>
            <a:r>
              <a:rPr lang="en-US" sz="1950">
                <a:solidFill>
                  <a:srgbClr val="000000"/>
                </a:solidFill>
                <a:latin typeface="Roboto"/>
              </a:rPr>
              <a:t>Beschreibt kurz eure Herausforderungen und welche Art von Unterstützung ihr für Welche Ziele gebrauchen könntet, über welche Art von Austausch ihr euch freut.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803200" y="4074882"/>
            <a:ext cx="4148358" cy="127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Kontakte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zu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den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entsprechenden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Fachabteilungen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03200" y="5766055"/>
            <a:ext cx="4683485" cy="83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Aktivieren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der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ehrenamtlichen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Akteure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der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Stadtgesellschaft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561312" y="4078038"/>
            <a:ext cx="885228" cy="888823"/>
            <a:chOff x="0" y="0"/>
            <a:chExt cx="1180304" cy="118509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80304" cy="1185097"/>
              <a:chOff x="0" y="0"/>
              <a:chExt cx="6350000" cy="637578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7578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75786">
                    <a:moveTo>
                      <a:pt x="3175000" y="0"/>
                    </a:moveTo>
                    <a:cubicBezTo>
                      <a:pt x="1421496" y="0"/>
                      <a:pt x="0" y="1427268"/>
                      <a:pt x="0" y="3187893"/>
                    </a:cubicBezTo>
                    <a:cubicBezTo>
                      <a:pt x="0" y="4948517"/>
                      <a:pt x="1421496" y="6375786"/>
                      <a:pt x="3175000" y="6375786"/>
                    </a:cubicBezTo>
                    <a:cubicBezTo>
                      <a:pt x="4928504" y="6375786"/>
                      <a:pt x="6350000" y="4948517"/>
                      <a:pt x="6350000" y="3187893"/>
                    </a:cubicBezTo>
                    <a:cubicBezTo>
                      <a:pt x="6350000" y="1427268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313975" y="273143"/>
              <a:ext cx="577755" cy="692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Roboto Bold"/>
                </a:rPr>
                <a:t>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61312" y="5769211"/>
            <a:ext cx="885228" cy="885228"/>
            <a:chOff x="0" y="0"/>
            <a:chExt cx="1180304" cy="118030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180304" cy="118030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313975" y="290531"/>
              <a:ext cx="577755" cy="678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963409" flipV="1">
            <a:off x="13222096" y="2721723"/>
            <a:ext cx="1311593" cy="4114800"/>
          </a:xfrm>
          <a:custGeom>
            <a:avLst/>
            <a:gdLst/>
            <a:ahLst/>
            <a:cxnLst/>
            <a:rect l="l" t="t" r="r" b="b"/>
            <a:pathLst>
              <a:path w="1311593" h="4114800">
                <a:moveTo>
                  <a:pt x="0" y="4114800"/>
                </a:moveTo>
                <a:lnTo>
                  <a:pt x="1311593" y="4114800"/>
                </a:lnTo>
                <a:lnTo>
                  <a:pt x="131159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813498" y="8884722"/>
            <a:ext cx="262543" cy="406757"/>
          </a:xfrm>
          <a:custGeom>
            <a:avLst/>
            <a:gdLst/>
            <a:ahLst/>
            <a:cxnLst/>
            <a:rect l="l" t="t" r="r" b="b"/>
            <a:pathLst>
              <a:path w="262543" h="406757">
                <a:moveTo>
                  <a:pt x="0" y="0"/>
                </a:moveTo>
                <a:lnTo>
                  <a:pt x="262543" y="0"/>
                </a:lnTo>
                <a:lnTo>
                  <a:pt x="262543" y="406757"/>
                </a:lnTo>
                <a:lnTo>
                  <a:pt x="0" y="40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778713" y="7100541"/>
            <a:ext cx="322065" cy="441735"/>
          </a:xfrm>
          <a:custGeom>
            <a:avLst/>
            <a:gdLst/>
            <a:ahLst/>
            <a:cxnLst/>
            <a:rect l="l" t="t" r="r" b="b"/>
            <a:pathLst>
              <a:path w="322065" h="441735">
                <a:moveTo>
                  <a:pt x="0" y="0"/>
                </a:moveTo>
                <a:lnTo>
                  <a:pt x="322066" y="0"/>
                </a:lnTo>
                <a:lnTo>
                  <a:pt x="322066" y="441736"/>
                </a:lnTo>
                <a:lnTo>
                  <a:pt x="0" y="4417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778713" y="8070439"/>
            <a:ext cx="377599" cy="290408"/>
          </a:xfrm>
          <a:custGeom>
            <a:avLst/>
            <a:gdLst/>
            <a:ahLst/>
            <a:cxnLst/>
            <a:rect l="l" t="t" r="r" b="b"/>
            <a:pathLst>
              <a:path w="377599" h="290408">
                <a:moveTo>
                  <a:pt x="0" y="0"/>
                </a:moveTo>
                <a:lnTo>
                  <a:pt x="377600" y="0"/>
                </a:lnTo>
                <a:lnTo>
                  <a:pt x="377600" y="290408"/>
                </a:lnTo>
                <a:lnTo>
                  <a:pt x="0" y="290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723035" y="1927999"/>
            <a:ext cx="7842654" cy="182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881"/>
              </a:lnSpc>
            </a:pPr>
            <a:r>
              <a:rPr lang="en-US" sz="10629">
                <a:solidFill>
                  <a:srgbClr val="222222"/>
                </a:solidFill>
                <a:latin typeface="Roboto Italics"/>
              </a:rPr>
              <a:t>Vielen </a:t>
            </a:r>
            <a:r>
              <a:rPr lang="en-US" sz="10629">
                <a:solidFill>
                  <a:srgbClr val="222222"/>
                </a:solidFill>
                <a:latin typeface="Roboto Bold"/>
              </a:rPr>
              <a:t>Dank!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63753" y="4683873"/>
            <a:ext cx="7701936" cy="1537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5"/>
              </a:lnSpc>
            </a:pPr>
            <a:r>
              <a:rPr lang="en-US" sz="4397">
                <a:solidFill>
                  <a:srgbClr val="000000"/>
                </a:solidFill>
                <a:latin typeface="Roboto Bold"/>
              </a:rPr>
              <a:t>Hier könnt ihr uns erreichen. Wir freuen uns über Feedback.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364530" y="8953500"/>
            <a:ext cx="4288911" cy="33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5"/>
              </a:lnSpc>
              <a:spcBef>
                <a:spcPct val="0"/>
              </a:spcBef>
            </a:pPr>
            <a:r>
              <a:rPr lang="en-US" sz="1911" spc="122" dirty="0" err="1">
                <a:solidFill>
                  <a:srgbClr val="000000"/>
                </a:solidFill>
                <a:latin typeface="Roboto"/>
              </a:rPr>
              <a:t>Gladbacher</a:t>
            </a:r>
            <a:r>
              <a:rPr lang="en-US" sz="1911" spc="122" dirty="0">
                <a:solidFill>
                  <a:srgbClr val="000000"/>
                </a:solidFill>
                <a:latin typeface="Roboto"/>
              </a:rPr>
              <a:t> Str. 19, 55672 Köln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59507" y="7128607"/>
            <a:ext cx="2408092" cy="33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5"/>
              </a:lnSpc>
              <a:spcBef>
                <a:spcPct val="0"/>
              </a:spcBef>
            </a:pPr>
            <a:r>
              <a:rPr lang="en-US" sz="1911" spc="122" dirty="0">
                <a:solidFill>
                  <a:srgbClr val="000000"/>
                </a:solidFill>
                <a:latin typeface="Roboto"/>
              </a:rPr>
              <a:t>(</a:t>
            </a:r>
            <a:r>
              <a:rPr lang="en-US" sz="1911" u="none" spc="122" dirty="0">
                <a:solidFill>
                  <a:srgbClr val="000000"/>
                </a:solidFill>
                <a:latin typeface="Roboto"/>
              </a:rPr>
              <a:t>0163) 717 289 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59507" y="8022868"/>
            <a:ext cx="4348534" cy="33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5"/>
              </a:lnSpc>
              <a:spcBef>
                <a:spcPct val="0"/>
              </a:spcBef>
            </a:pPr>
            <a:r>
              <a:rPr lang="en-US" sz="1911" u="none" dirty="0" err="1">
                <a:solidFill>
                  <a:srgbClr val="000000"/>
                </a:solidFill>
                <a:latin typeface="Roboto"/>
              </a:rPr>
              <a:t>georg@kumo-cloud.com</a:t>
            </a:r>
            <a:endParaRPr lang="en-US" sz="1911" u="none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" name="Freeform 15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6274" y="1028700"/>
            <a:ext cx="8123536" cy="6498828"/>
          </a:xfrm>
          <a:custGeom>
            <a:avLst/>
            <a:gdLst/>
            <a:ahLst/>
            <a:cxnLst/>
            <a:rect l="l" t="t" r="r" b="b"/>
            <a:pathLst>
              <a:path w="8123536" h="6498828">
                <a:moveTo>
                  <a:pt x="0" y="0"/>
                </a:moveTo>
                <a:lnTo>
                  <a:pt x="8123536" y="0"/>
                </a:lnTo>
                <a:lnTo>
                  <a:pt x="8123536" y="6498828"/>
                </a:lnTo>
                <a:lnTo>
                  <a:pt x="0" y="6498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86520" y="8250417"/>
            <a:ext cx="3412913" cy="739641"/>
          </a:xfrm>
          <a:custGeom>
            <a:avLst/>
            <a:gdLst/>
            <a:ahLst/>
            <a:cxnLst/>
            <a:rect l="l" t="t" r="r" b="b"/>
            <a:pathLst>
              <a:path w="3412913" h="739641">
                <a:moveTo>
                  <a:pt x="0" y="0"/>
                </a:moveTo>
                <a:lnTo>
                  <a:pt x="3412914" y="0"/>
                </a:lnTo>
                <a:lnTo>
                  <a:pt x="3412914" y="739641"/>
                </a:lnTo>
                <a:lnTo>
                  <a:pt x="0" y="739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11293" y="3316373"/>
            <a:ext cx="4763369" cy="3170617"/>
          </a:xfrm>
          <a:custGeom>
            <a:avLst/>
            <a:gdLst/>
            <a:ahLst/>
            <a:cxnLst/>
            <a:rect l="l" t="t" r="r" b="b"/>
            <a:pathLst>
              <a:path w="4763369" h="3170617">
                <a:moveTo>
                  <a:pt x="0" y="0"/>
                </a:moveTo>
                <a:lnTo>
                  <a:pt x="4763369" y="0"/>
                </a:lnTo>
                <a:lnTo>
                  <a:pt x="4763369" y="3170617"/>
                </a:lnTo>
                <a:lnTo>
                  <a:pt x="0" y="31706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437637" y="7125736"/>
            <a:ext cx="3706363" cy="2989002"/>
          </a:xfrm>
          <a:custGeom>
            <a:avLst/>
            <a:gdLst/>
            <a:ahLst/>
            <a:cxnLst/>
            <a:rect l="l" t="t" r="r" b="b"/>
            <a:pathLst>
              <a:path w="3706363" h="2989002">
                <a:moveTo>
                  <a:pt x="0" y="0"/>
                </a:moveTo>
                <a:lnTo>
                  <a:pt x="3706363" y="0"/>
                </a:lnTo>
                <a:lnTo>
                  <a:pt x="3706363" y="2989002"/>
                </a:lnTo>
                <a:lnTo>
                  <a:pt x="0" y="2989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14728" y="7809745"/>
            <a:ext cx="2634670" cy="1620984"/>
          </a:xfrm>
          <a:custGeom>
            <a:avLst/>
            <a:gdLst/>
            <a:ahLst/>
            <a:cxnLst/>
            <a:rect l="l" t="t" r="r" b="b"/>
            <a:pathLst>
              <a:path w="2634670" h="1620984">
                <a:moveTo>
                  <a:pt x="0" y="0"/>
                </a:moveTo>
                <a:lnTo>
                  <a:pt x="2634669" y="0"/>
                </a:lnTo>
                <a:lnTo>
                  <a:pt x="2634669" y="1620984"/>
                </a:lnTo>
                <a:lnTo>
                  <a:pt x="0" y="16209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2888471"/>
            <a:ext cx="7701936" cy="76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5"/>
              </a:lnSpc>
            </a:pPr>
            <a:r>
              <a:rPr lang="en-US" sz="4397">
                <a:solidFill>
                  <a:srgbClr val="000000"/>
                </a:solidFill>
                <a:latin typeface="Roboto Bold"/>
              </a:rPr>
              <a:t>Ein Projekt von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83906" y="4531183"/>
            <a:ext cx="682838" cy="611993"/>
          </a:xfrm>
          <a:custGeom>
            <a:avLst/>
            <a:gdLst/>
            <a:ahLst/>
            <a:cxnLst/>
            <a:rect l="l" t="t" r="r" b="b"/>
            <a:pathLst>
              <a:path w="682838" h="611993">
                <a:moveTo>
                  <a:pt x="0" y="0"/>
                </a:moveTo>
                <a:lnTo>
                  <a:pt x="682838" y="0"/>
                </a:lnTo>
                <a:lnTo>
                  <a:pt x="682838" y="611993"/>
                </a:lnTo>
                <a:lnTo>
                  <a:pt x="0" y="61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214925" y="1015574"/>
            <a:ext cx="785814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Roboto Bold"/>
              </a:rPr>
              <a:t>Das Team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71658" y="8039100"/>
            <a:ext cx="3466538" cy="404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dirty="0">
                <a:solidFill>
                  <a:srgbClr val="191919"/>
                </a:solidFill>
                <a:latin typeface="Roboto Bold"/>
              </a:rPr>
              <a:t>G e o r g  P e t z </a:t>
            </a:r>
            <a:r>
              <a:rPr lang="en-US" sz="2402" dirty="0" err="1">
                <a:solidFill>
                  <a:srgbClr val="191919"/>
                </a:solidFill>
                <a:latin typeface="Roboto Bold"/>
              </a:rPr>
              <a:t>i</a:t>
            </a:r>
            <a:r>
              <a:rPr lang="en-US" sz="2402" dirty="0">
                <a:solidFill>
                  <a:srgbClr val="191919"/>
                </a:solidFill>
                <a:latin typeface="Roboto Bold"/>
              </a:rPr>
              <a:t> n k a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73918" y="8039100"/>
            <a:ext cx="3466538" cy="41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spc="523" dirty="0">
                <a:solidFill>
                  <a:srgbClr val="191919"/>
                </a:solidFill>
                <a:latin typeface="Roboto Bold"/>
              </a:rPr>
              <a:t>Omid Hashemi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23941" y="2386394"/>
            <a:ext cx="9389295" cy="1657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 dirty="0" err="1">
                <a:solidFill>
                  <a:srgbClr val="000000"/>
                </a:solidFill>
                <a:latin typeface="Roboto"/>
              </a:rPr>
              <a:t>Wir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entwickeln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digitale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Produkte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und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Prozesse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. Unser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Netzwerk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ist</a:t>
            </a:r>
            <a:endParaRPr lang="en-US" sz="2199" dirty="0">
              <a:solidFill>
                <a:srgbClr val="000000"/>
              </a:solidFill>
              <a:latin typeface="Roboto"/>
            </a:endParaRPr>
          </a:p>
          <a:p>
            <a:pPr algn="ctr">
              <a:lnSpc>
                <a:spcPts val="3299"/>
              </a:lnSpc>
            </a:pPr>
            <a:r>
              <a:rPr lang="en-US" sz="2199" dirty="0" err="1">
                <a:solidFill>
                  <a:srgbClr val="000000"/>
                </a:solidFill>
                <a:latin typeface="Roboto"/>
              </a:rPr>
              <a:t>überwiegend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in Köln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angesiedelt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. Unser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Ziel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ist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es,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unsere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AI-Expertise</a:t>
            </a:r>
          </a:p>
          <a:p>
            <a:pPr algn="ctr">
              <a:lnSpc>
                <a:spcPts val="3299"/>
              </a:lnSpc>
            </a:pPr>
            <a:r>
              <a:rPr lang="en-US" sz="2199" dirty="0" err="1">
                <a:solidFill>
                  <a:srgbClr val="000000"/>
                </a:solidFill>
                <a:latin typeface="Roboto"/>
              </a:rPr>
              <a:t>auszubauen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und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uns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intelligent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mit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der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lokalen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sowie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internationalen</a:t>
            </a:r>
            <a:endParaRPr lang="en-US" sz="2199" dirty="0">
              <a:solidFill>
                <a:srgbClr val="000000"/>
              </a:solidFill>
              <a:latin typeface="Roboto"/>
            </a:endParaRPr>
          </a:p>
          <a:p>
            <a:pPr algn="ctr">
              <a:lnSpc>
                <a:spcPts val="3299"/>
              </a:lnSpc>
            </a:pPr>
            <a:r>
              <a:rPr lang="en-US" sz="2199" dirty="0">
                <a:solidFill>
                  <a:srgbClr val="000000"/>
                </a:solidFill>
                <a:latin typeface="Roboto"/>
              </a:rPr>
              <a:t>Community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zu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vernetzen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51396" y="8529887"/>
            <a:ext cx="3511581" cy="934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1643" dirty="0">
                <a:solidFill>
                  <a:srgbClr val="000000"/>
                </a:solidFill>
                <a:latin typeface="Roboto"/>
              </a:rPr>
              <a:t>IT-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Unternehmer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mit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 16</a:t>
            </a:r>
          </a:p>
          <a:p>
            <a:pPr algn="ctr">
              <a:lnSpc>
                <a:spcPts val="2464"/>
              </a:lnSpc>
            </a:pPr>
            <a:r>
              <a:rPr lang="en-US" sz="1643" dirty="0">
                <a:solidFill>
                  <a:srgbClr val="000000"/>
                </a:solidFill>
                <a:latin typeface="Roboto"/>
              </a:rPr>
              <a:t>Jahren 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Erfahrung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 /</a:t>
            </a:r>
          </a:p>
          <a:p>
            <a:pPr algn="ctr">
              <a:lnSpc>
                <a:spcPts val="2464"/>
              </a:lnSpc>
            </a:pPr>
            <a:r>
              <a:rPr lang="en-US" sz="1643" dirty="0" err="1">
                <a:solidFill>
                  <a:srgbClr val="000000"/>
                </a:solidFill>
                <a:latin typeface="Roboto"/>
              </a:rPr>
              <a:t>Entwickler</a:t>
            </a:r>
            <a:endParaRPr lang="en-US" sz="1643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88723" y="8529950"/>
            <a:ext cx="3432408" cy="934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1643" dirty="0" err="1">
                <a:solidFill>
                  <a:srgbClr val="000000"/>
                </a:solidFill>
                <a:latin typeface="Roboto"/>
              </a:rPr>
              <a:t>Unternehmer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seit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über</a:t>
            </a:r>
            <a:endParaRPr lang="en-US" sz="1643" dirty="0">
              <a:solidFill>
                <a:srgbClr val="000000"/>
              </a:solidFill>
              <a:latin typeface="Roboto"/>
            </a:endParaRPr>
          </a:p>
          <a:p>
            <a:pPr algn="ctr">
              <a:lnSpc>
                <a:spcPts val="2464"/>
              </a:lnSpc>
            </a:pPr>
            <a:r>
              <a:rPr lang="en-US" sz="1643" dirty="0">
                <a:solidFill>
                  <a:srgbClr val="000000"/>
                </a:solidFill>
                <a:latin typeface="Roboto"/>
              </a:rPr>
              <a:t>25 Jahren /</a:t>
            </a:r>
          </a:p>
          <a:p>
            <a:pPr algn="ctr">
              <a:lnSpc>
                <a:spcPts val="2464"/>
              </a:lnSpc>
            </a:pPr>
            <a:r>
              <a:rPr lang="en-US" sz="1643" dirty="0">
                <a:solidFill>
                  <a:srgbClr val="000000"/>
                </a:solidFill>
                <a:latin typeface="Roboto"/>
              </a:rPr>
              <a:t>Business Development</a:t>
            </a:r>
          </a:p>
        </p:txBody>
      </p:sp>
      <p:sp>
        <p:nvSpPr>
          <p:cNvPr id="11" name="Freeform 11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291934">
            <a:off x="14165978" y="6371875"/>
            <a:ext cx="9330612" cy="6989476"/>
          </a:xfrm>
          <a:custGeom>
            <a:avLst/>
            <a:gdLst/>
            <a:ahLst/>
            <a:cxnLst/>
            <a:rect l="l" t="t" r="r" b="b"/>
            <a:pathLst>
              <a:path w="9330612" h="6989476">
                <a:moveTo>
                  <a:pt x="0" y="0"/>
                </a:moveTo>
                <a:lnTo>
                  <a:pt x="9330612" y="0"/>
                </a:lnTo>
                <a:lnTo>
                  <a:pt x="9330612" y="6989476"/>
                </a:lnTo>
                <a:lnTo>
                  <a:pt x="0" y="6989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0097E00E-A251-0813-6791-46518AD1D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840" y="5676900"/>
            <a:ext cx="2156267" cy="2156267"/>
          </a:xfrm>
          <a:prstGeom prst="rect">
            <a:avLst/>
          </a:prstGeom>
        </p:spPr>
      </p:pic>
      <p:pic>
        <p:nvPicPr>
          <p:cNvPr id="17" name="Picture 16" descr="A person wearing glasses and a black cardigan&#10;&#10;Description automatically generated">
            <a:extLst>
              <a:ext uri="{FF2B5EF4-FFF2-40B4-BE49-F238E27FC236}">
                <a16:creationId xmlns:a16="http://schemas.microsoft.com/office/drawing/2014/main" id="{80B61147-2E54-E75A-C008-F3820AE828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05" y="5676900"/>
            <a:ext cx="2156267" cy="21562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68974" y="3399173"/>
            <a:ext cx="7765888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7"/>
              </a:lnSpc>
            </a:pPr>
            <a:r>
              <a:rPr lang="en-US" sz="6064">
                <a:solidFill>
                  <a:srgbClr val="191919"/>
                </a:solidFill>
                <a:latin typeface="Roboto Bold"/>
              </a:rPr>
              <a:t>WELCHES PROBLEM WIR LÖSEN </a:t>
            </a:r>
          </a:p>
        </p:txBody>
      </p:sp>
      <p:sp>
        <p:nvSpPr>
          <p:cNvPr id="3" name="Freeform 3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615901" y="1673832"/>
            <a:ext cx="5904743" cy="6939335"/>
          </a:xfrm>
          <a:custGeom>
            <a:avLst/>
            <a:gdLst/>
            <a:ahLst/>
            <a:cxnLst/>
            <a:rect l="l" t="t" r="r" b="b"/>
            <a:pathLst>
              <a:path w="5904743" h="6939335">
                <a:moveTo>
                  <a:pt x="0" y="0"/>
                </a:moveTo>
                <a:lnTo>
                  <a:pt x="5904743" y="0"/>
                </a:lnTo>
                <a:lnTo>
                  <a:pt x="5904743" y="6939336"/>
                </a:lnTo>
                <a:lnTo>
                  <a:pt x="0" y="6939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668974" y="5549031"/>
            <a:ext cx="7765888" cy="301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2"/>
              </a:lnSpc>
            </a:pPr>
            <a:r>
              <a:rPr lang="en-US" sz="2275" dirty="0">
                <a:solidFill>
                  <a:srgbClr val="191919"/>
                </a:solidFill>
                <a:latin typeface="Roboto"/>
              </a:rPr>
              <a:t>Das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städtische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Grün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umfasst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Pflanzenbeete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,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Sträucher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,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Hecken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,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Bäume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etc.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Mit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unserer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Projektidee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wollen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wir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dieses Asset für die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Stadtgesellschaft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und die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Biodiversität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erhalten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. Die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Bedrohungen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dieses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Schatzes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sind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vielfältig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. Neben den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Emissionen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durch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uns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alle,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gibt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es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aber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eine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Reihe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von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Bedrohungen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,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gegen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die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wir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etwas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unternehmen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können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45536-AA8C-AE59-ADBF-88FFEDFA6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C6FF548-A29F-04D3-5D5B-9836751B401D}"/>
              </a:ext>
            </a:extLst>
          </p:cNvPr>
          <p:cNvSpPr txBox="1"/>
          <p:nvPr/>
        </p:nvSpPr>
        <p:spPr>
          <a:xfrm>
            <a:off x="1668974" y="3399173"/>
            <a:ext cx="8313226" cy="83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7"/>
              </a:lnSpc>
            </a:pPr>
            <a:r>
              <a:rPr lang="en-US" sz="4000" dirty="0">
                <a:solidFill>
                  <a:srgbClr val="191919"/>
                </a:solidFill>
                <a:latin typeface="Roboto Bold"/>
              </a:rPr>
              <a:t>WELCHES PROBLEM WIR LÖSEN… 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E0365A6-E84C-C6C4-17A9-7DCC1CCC9E83}"/>
              </a:ext>
            </a:extLst>
          </p:cNvPr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E01C84E-6B2C-85E2-D176-8EC6977CAD7D}"/>
              </a:ext>
            </a:extLst>
          </p:cNvPr>
          <p:cNvSpPr/>
          <p:nvPr/>
        </p:nvSpPr>
        <p:spPr>
          <a:xfrm>
            <a:off x="10615901" y="1673832"/>
            <a:ext cx="5904743" cy="6939335"/>
          </a:xfrm>
          <a:custGeom>
            <a:avLst/>
            <a:gdLst/>
            <a:ahLst/>
            <a:cxnLst/>
            <a:rect l="l" t="t" r="r" b="b"/>
            <a:pathLst>
              <a:path w="5904743" h="6939335">
                <a:moveTo>
                  <a:pt x="0" y="0"/>
                </a:moveTo>
                <a:lnTo>
                  <a:pt x="5904743" y="0"/>
                </a:lnTo>
                <a:lnTo>
                  <a:pt x="5904743" y="6939336"/>
                </a:lnTo>
                <a:lnTo>
                  <a:pt x="0" y="6939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4F7D009-22E8-031A-39F7-DF9217036599}"/>
              </a:ext>
            </a:extLst>
          </p:cNvPr>
          <p:cNvSpPr txBox="1"/>
          <p:nvPr/>
        </p:nvSpPr>
        <p:spPr>
          <a:xfrm>
            <a:off x="1668974" y="4903486"/>
            <a:ext cx="9532426" cy="4760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12"/>
              </a:lnSpc>
            </a:pPr>
            <a:r>
              <a:rPr lang="en-US" sz="2275" dirty="0">
                <a:solidFill>
                  <a:srgbClr val="191919"/>
                </a:solidFill>
                <a:latin typeface="Roboto"/>
              </a:rPr>
              <a:t>Dazu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gehören</a:t>
            </a:r>
            <a:endParaRPr lang="en-US" sz="2275" dirty="0">
              <a:solidFill>
                <a:srgbClr val="191919"/>
              </a:solidFill>
              <a:latin typeface="Roboto"/>
            </a:endParaRPr>
          </a:p>
          <a:p>
            <a:pPr algn="l">
              <a:lnSpc>
                <a:spcPts val="3412"/>
              </a:lnSpc>
            </a:pPr>
            <a:endParaRPr lang="en-US" sz="2275" dirty="0">
              <a:solidFill>
                <a:srgbClr val="191919"/>
              </a:solidFill>
              <a:latin typeface="Roboto"/>
            </a:endParaRPr>
          </a:p>
          <a:p>
            <a:pPr algn="l">
              <a:lnSpc>
                <a:spcPts val="3412"/>
              </a:lnSpc>
            </a:pPr>
            <a:r>
              <a:rPr lang="en-US" sz="2275" dirty="0" err="1">
                <a:solidFill>
                  <a:srgbClr val="191919"/>
                </a:solidFill>
                <a:latin typeface="Roboto"/>
              </a:rPr>
              <a:t>Aktuelle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Baumkrankheiten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wie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z.B.</a:t>
            </a:r>
            <a:endParaRPr lang="en-US" sz="2275" dirty="0">
              <a:solidFill>
                <a:srgbClr val="191919"/>
              </a:solidFill>
              <a:latin typeface="Roboto"/>
            </a:endParaRPr>
          </a:p>
          <a:p>
            <a:pPr marL="342900" indent="-342900" algn="l">
              <a:lnSpc>
                <a:spcPts val="3412"/>
              </a:lnSpc>
              <a:buFont typeface="Arial" panose="020B0604020202020204" pitchFamily="34" charset="0"/>
              <a:buChar char="•"/>
            </a:pPr>
            <a:r>
              <a:rPr lang="en-US" sz="2275" dirty="0" err="1">
                <a:solidFill>
                  <a:srgbClr val="191919"/>
                </a:solidFill>
                <a:latin typeface="Roboto"/>
              </a:rPr>
              <a:t>Eschentriebsterben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: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Verursacht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durch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 Chalara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fraxinea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.</a:t>
            </a:r>
          </a:p>
          <a:p>
            <a:pPr marL="342900" indent="-342900" algn="l">
              <a:lnSpc>
                <a:spcPts val="3412"/>
              </a:lnSpc>
              <a:buFont typeface="Arial" panose="020B0604020202020204" pitchFamily="34" charset="0"/>
              <a:buChar char="•"/>
            </a:pPr>
            <a:r>
              <a:rPr lang="en-US" sz="2275" dirty="0" err="1">
                <a:solidFill>
                  <a:srgbClr val="191919"/>
                </a:solidFill>
                <a:latin typeface="Roboto"/>
              </a:rPr>
              <a:t>Rosskastanienkrankheit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: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Verursacht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durch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 Pseudomonas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syringae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pv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.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aesculi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.</a:t>
            </a:r>
          </a:p>
          <a:p>
            <a:pPr marL="342900" indent="-342900" algn="l">
              <a:lnSpc>
                <a:spcPts val="3412"/>
              </a:lnSpc>
              <a:buFont typeface="Arial" panose="020B0604020202020204" pitchFamily="34" charset="0"/>
              <a:buChar char="•"/>
            </a:pPr>
            <a:r>
              <a:rPr lang="en-US" sz="2275" dirty="0" err="1">
                <a:solidFill>
                  <a:srgbClr val="191919"/>
                </a:solidFill>
                <a:latin typeface="Roboto"/>
              </a:rPr>
              <a:t>Buchenblattfraß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: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Verursacht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durch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 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Rhynchaenus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fagi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. </a:t>
            </a:r>
          </a:p>
          <a:p>
            <a:pPr marL="342900" indent="-342900" algn="l">
              <a:lnSpc>
                <a:spcPts val="3412"/>
              </a:lnSpc>
              <a:buFont typeface="Arial" panose="020B0604020202020204" pitchFamily="34" charset="0"/>
              <a:buChar char="•"/>
            </a:pPr>
            <a:r>
              <a:rPr lang="en-US" sz="2275" dirty="0" err="1">
                <a:solidFill>
                  <a:srgbClr val="191919"/>
                </a:solidFill>
                <a:latin typeface="Roboto"/>
              </a:rPr>
              <a:t>Platanenkrankheit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: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Verursacht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durch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 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Splanchnonema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platani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.</a:t>
            </a:r>
          </a:p>
          <a:p>
            <a:pPr marL="342900" indent="-342900" algn="l">
              <a:lnSpc>
                <a:spcPts val="3412"/>
              </a:lnSpc>
              <a:buFont typeface="Arial" panose="020B0604020202020204" pitchFamily="34" charset="0"/>
              <a:buChar char="•"/>
            </a:pPr>
            <a:r>
              <a:rPr lang="en-US" sz="2275" dirty="0" err="1">
                <a:solidFill>
                  <a:srgbClr val="191919"/>
                </a:solidFill>
                <a:latin typeface="Roboto"/>
              </a:rPr>
              <a:t>Eichenprozessionsspinner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: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Raupen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verursachen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Fraßschäden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an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Eichenblättern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,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Brennhaare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können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Allergien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auslösen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.</a:t>
            </a:r>
          </a:p>
          <a:p>
            <a:pPr marL="342900" indent="-342900" algn="l">
              <a:lnSpc>
                <a:spcPts val="3412"/>
              </a:lnSpc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rgbClr val="191919"/>
                </a:solidFill>
                <a:latin typeface="Roboto"/>
              </a:rPr>
              <a:t>…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9242371-8E96-369A-B1B1-581E479760BD}"/>
              </a:ext>
            </a:extLst>
          </p:cNvPr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4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FF625-415B-65E6-7511-22753BD44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7DCB50F-F44E-1269-902F-628C98DE6578}"/>
              </a:ext>
            </a:extLst>
          </p:cNvPr>
          <p:cNvSpPr txBox="1"/>
          <p:nvPr/>
        </p:nvSpPr>
        <p:spPr>
          <a:xfrm>
            <a:off x="1668974" y="3399173"/>
            <a:ext cx="8313226" cy="83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7"/>
              </a:lnSpc>
            </a:pPr>
            <a:r>
              <a:rPr lang="en-US" sz="4000" dirty="0">
                <a:solidFill>
                  <a:srgbClr val="191919"/>
                </a:solidFill>
                <a:latin typeface="Roboto Bold"/>
              </a:rPr>
              <a:t>WELCHES PROBLEM WIR LÖSEN… 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725FBA6-3F1B-C5DE-C5AC-F4EC476223F8}"/>
              </a:ext>
            </a:extLst>
          </p:cNvPr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8C43CC7-D84C-E372-6F01-CE2F5419EE2E}"/>
              </a:ext>
            </a:extLst>
          </p:cNvPr>
          <p:cNvSpPr/>
          <p:nvPr/>
        </p:nvSpPr>
        <p:spPr>
          <a:xfrm>
            <a:off x="10615901" y="1673832"/>
            <a:ext cx="5904743" cy="6939335"/>
          </a:xfrm>
          <a:custGeom>
            <a:avLst/>
            <a:gdLst/>
            <a:ahLst/>
            <a:cxnLst/>
            <a:rect l="l" t="t" r="r" b="b"/>
            <a:pathLst>
              <a:path w="5904743" h="6939335">
                <a:moveTo>
                  <a:pt x="0" y="0"/>
                </a:moveTo>
                <a:lnTo>
                  <a:pt x="5904743" y="0"/>
                </a:lnTo>
                <a:lnTo>
                  <a:pt x="5904743" y="6939336"/>
                </a:lnTo>
                <a:lnTo>
                  <a:pt x="0" y="6939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FBBAEA1-A999-0D7D-7A77-F731B649E0D2}"/>
              </a:ext>
            </a:extLst>
          </p:cNvPr>
          <p:cNvSpPr txBox="1"/>
          <p:nvPr/>
        </p:nvSpPr>
        <p:spPr>
          <a:xfrm>
            <a:off x="1668974" y="4903486"/>
            <a:ext cx="9532426" cy="2580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12"/>
              </a:lnSpc>
            </a:pPr>
            <a:r>
              <a:rPr lang="en-US" sz="2275" dirty="0" err="1">
                <a:solidFill>
                  <a:srgbClr val="191919"/>
                </a:solidFill>
                <a:latin typeface="Roboto"/>
              </a:rPr>
              <a:t>oder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Pflanzenkrankheiten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wie</a:t>
            </a:r>
            <a:endParaRPr lang="en-US" sz="2275" dirty="0">
              <a:solidFill>
                <a:srgbClr val="191919"/>
              </a:solidFill>
              <a:latin typeface="Roboto"/>
            </a:endParaRPr>
          </a:p>
          <a:p>
            <a:pPr marL="342900" indent="-342900" algn="l">
              <a:lnSpc>
                <a:spcPts val="3412"/>
              </a:lnSpc>
              <a:buFont typeface="Arial" panose="020B0604020202020204" pitchFamily="34" charset="0"/>
              <a:buChar char="•"/>
            </a:pPr>
            <a:r>
              <a:rPr lang="en-US" sz="2275" dirty="0" err="1">
                <a:solidFill>
                  <a:srgbClr val="191919"/>
                </a:solidFill>
                <a:latin typeface="Roboto"/>
              </a:rPr>
              <a:t>Rostpilze</a:t>
            </a:r>
            <a:endParaRPr lang="en-US" sz="2275" dirty="0">
              <a:solidFill>
                <a:srgbClr val="191919"/>
              </a:solidFill>
              <a:latin typeface="Roboto"/>
            </a:endParaRPr>
          </a:p>
          <a:p>
            <a:pPr marL="342900" indent="-342900" algn="l">
              <a:lnSpc>
                <a:spcPts val="3412"/>
              </a:lnSpc>
              <a:buFont typeface="Arial" panose="020B0604020202020204" pitchFamily="34" charset="0"/>
              <a:buChar char="•"/>
            </a:pPr>
            <a:r>
              <a:rPr lang="en-US" sz="2275" dirty="0" err="1">
                <a:solidFill>
                  <a:srgbClr val="191919"/>
                </a:solidFill>
                <a:latin typeface="Roboto"/>
              </a:rPr>
              <a:t>Grauschimmel</a:t>
            </a:r>
            <a:endParaRPr lang="en-US" sz="2275" dirty="0">
              <a:solidFill>
                <a:srgbClr val="191919"/>
              </a:solidFill>
              <a:latin typeface="Roboto"/>
            </a:endParaRPr>
          </a:p>
          <a:p>
            <a:pPr marL="342900" indent="-342900" algn="l">
              <a:lnSpc>
                <a:spcPts val="3412"/>
              </a:lnSpc>
              <a:buFont typeface="Arial" panose="020B0604020202020204" pitchFamily="34" charset="0"/>
              <a:buChar char="•"/>
            </a:pPr>
            <a:r>
              <a:rPr lang="en-US" sz="2275" dirty="0" err="1">
                <a:solidFill>
                  <a:srgbClr val="191919"/>
                </a:solidFill>
                <a:latin typeface="Roboto"/>
              </a:rPr>
              <a:t>Falscher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Mehltau</a:t>
            </a:r>
            <a:endParaRPr lang="en-US" sz="2275" dirty="0">
              <a:solidFill>
                <a:srgbClr val="191919"/>
              </a:solidFill>
              <a:latin typeface="Roboto"/>
            </a:endParaRPr>
          </a:p>
          <a:p>
            <a:pPr marL="342900" indent="-342900" algn="l">
              <a:lnSpc>
                <a:spcPts val="3412"/>
              </a:lnSpc>
              <a:buFont typeface="Arial" panose="020B0604020202020204" pitchFamily="34" charset="0"/>
              <a:buChar char="•"/>
            </a:pPr>
            <a:r>
              <a:rPr lang="en-US" sz="2275" dirty="0" err="1">
                <a:solidFill>
                  <a:srgbClr val="191919"/>
                </a:solidFill>
                <a:latin typeface="Roboto"/>
              </a:rPr>
              <a:t>Apfel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-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oder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Rosenschorf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oder</a:t>
            </a:r>
            <a:endParaRPr lang="en-US" sz="2275" dirty="0">
              <a:solidFill>
                <a:srgbClr val="191919"/>
              </a:solidFill>
              <a:latin typeface="Roboto"/>
            </a:endParaRPr>
          </a:p>
          <a:p>
            <a:pPr marL="342900" indent="-342900" algn="l">
              <a:lnSpc>
                <a:spcPts val="3412"/>
              </a:lnSpc>
              <a:buFont typeface="Arial" panose="020B0604020202020204" pitchFamily="34" charset="0"/>
              <a:buChar char="•"/>
            </a:pPr>
            <a:r>
              <a:rPr lang="en-US" sz="2275" dirty="0">
                <a:solidFill>
                  <a:srgbClr val="191919"/>
                </a:solidFill>
                <a:latin typeface="Roboto"/>
              </a:rPr>
              <a:t>Kraut- und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Braunfäule</a:t>
            </a:r>
            <a:endParaRPr lang="en-US" sz="2275" dirty="0">
              <a:solidFill>
                <a:srgbClr val="191919"/>
              </a:solidFill>
              <a:latin typeface="Roboto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3D37FAA-5497-9509-B71D-E63F3A8491FC}"/>
              </a:ext>
            </a:extLst>
          </p:cNvPr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9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684136" y="7692812"/>
            <a:ext cx="14319993" cy="6166547"/>
          </a:xfrm>
          <a:custGeom>
            <a:avLst/>
            <a:gdLst/>
            <a:ahLst/>
            <a:cxnLst/>
            <a:rect l="l" t="t" r="r" b="b"/>
            <a:pathLst>
              <a:path w="14319993" h="6166547">
                <a:moveTo>
                  <a:pt x="0" y="0"/>
                </a:moveTo>
                <a:lnTo>
                  <a:pt x="14319993" y="0"/>
                </a:lnTo>
                <a:lnTo>
                  <a:pt x="14319993" y="6166548"/>
                </a:lnTo>
                <a:lnTo>
                  <a:pt x="0" y="6166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214925" y="1328884"/>
            <a:ext cx="785814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Roboto Bold"/>
              </a:rPr>
              <a:t>Wie wir es lösen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392300"/>
            <a:ext cx="7815433" cy="3533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</a:pPr>
            <a:r>
              <a:rPr lang="en-US" sz="2199" dirty="0" err="1">
                <a:solidFill>
                  <a:srgbClr val="000000"/>
                </a:solidFill>
                <a:latin typeface="Roboto"/>
              </a:rPr>
              <a:t>Durch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die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Nutzung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eines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einfachen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Kommunikationskanals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wie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WhatsApp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oder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eine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App und die Integration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einer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Kl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zur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Zustandsanalyse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der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Pflanzen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können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sowohl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Bürger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als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auch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die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zuständige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Abteilungen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der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Kölner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Stadtverwaltung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effizient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zusammenarbeiten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, um die Gesundheit des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Grünbestandes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in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unserer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Stadt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zu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erhalten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bzw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US" sz="2199" dirty="0" err="1">
                <a:solidFill>
                  <a:srgbClr val="000000"/>
                </a:solidFill>
                <a:latin typeface="Roboto"/>
              </a:rPr>
              <a:t>sicherzustellen</a:t>
            </a:r>
            <a:r>
              <a:rPr lang="en-US" sz="2199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43867" y="3392300"/>
            <a:ext cx="7815433" cy="302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59"/>
              </a:lnSpc>
              <a:spcBef>
                <a:spcPct val="0"/>
              </a:spcBef>
            </a:pP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Technisch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wollen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wir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mittels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Einsatz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von Multi-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Modelen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LLMs den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Zustand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der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Pflanzen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analysieren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Handlungsempfehlungen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generieren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. Auch der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Bürger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erhält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ein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Feedback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zu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seinem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gesendeten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und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bewerteten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Foto.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Dadurch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bauen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wir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auch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implizit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eine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Datenbank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über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das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Grün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in Köln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zur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allg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Nutzung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durch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 die Stadt und die 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Bürger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*</a:t>
            </a:r>
            <a:r>
              <a:rPr lang="en-US" sz="2199" u="none" dirty="0" err="1">
                <a:solidFill>
                  <a:srgbClr val="000000"/>
                </a:solidFill>
                <a:latin typeface="Roboto"/>
              </a:rPr>
              <a:t>innen</a:t>
            </a:r>
            <a:r>
              <a:rPr lang="en-US" sz="2199" u="none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83614" y="7261558"/>
            <a:ext cx="8520772" cy="8520772"/>
          </a:xfrm>
          <a:custGeom>
            <a:avLst/>
            <a:gdLst/>
            <a:ahLst/>
            <a:cxnLst/>
            <a:rect l="l" t="t" r="r" b="b"/>
            <a:pathLst>
              <a:path w="8520772" h="8520772">
                <a:moveTo>
                  <a:pt x="0" y="0"/>
                </a:moveTo>
                <a:lnTo>
                  <a:pt x="8520772" y="0"/>
                </a:lnTo>
                <a:lnTo>
                  <a:pt x="8520772" y="8520772"/>
                </a:lnTo>
                <a:lnTo>
                  <a:pt x="0" y="8520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196418" y="6653176"/>
            <a:ext cx="1753933" cy="1753933"/>
          </a:xfrm>
          <a:custGeom>
            <a:avLst/>
            <a:gdLst/>
            <a:ahLst/>
            <a:cxnLst/>
            <a:rect l="l" t="t" r="r" b="b"/>
            <a:pathLst>
              <a:path w="1753933" h="1753933">
                <a:moveTo>
                  <a:pt x="0" y="0"/>
                </a:moveTo>
                <a:lnTo>
                  <a:pt x="1753933" y="0"/>
                </a:lnTo>
                <a:lnTo>
                  <a:pt x="1753933" y="1753933"/>
                </a:lnTo>
                <a:lnTo>
                  <a:pt x="0" y="17539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697000" y="7100485"/>
            <a:ext cx="752769" cy="824747"/>
          </a:xfrm>
          <a:custGeom>
            <a:avLst/>
            <a:gdLst/>
            <a:ahLst/>
            <a:cxnLst/>
            <a:rect l="l" t="t" r="r" b="b"/>
            <a:pathLst>
              <a:path w="752769" h="824747">
                <a:moveTo>
                  <a:pt x="0" y="0"/>
                </a:moveTo>
                <a:lnTo>
                  <a:pt x="752769" y="0"/>
                </a:lnTo>
                <a:lnTo>
                  <a:pt x="752769" y="824746"/>
                </a:lnTo>
                <a:lnTo>
                  <a:pt x="0" y="8247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260004" y="8128275"/>
            <a:ext cx="1841521" cy="1841521"/>
          </a:xfrm>
          <a:custGeom>
            <a:avLst/>
            <a:gdLst/>
            <a:ahLst/>
            <a:cxnLst/>
            <a:rect l="l" t="t" r="r" b="b"/>
            <a:pathLst>
              <a:path w="1841521" h="1841521">
                <a:moveTo>
                  <a:pt x="0" y="0"/>
                </a:moveTo>
                <a:lnTo>
                  <a:pt x="1841521" y="0"/>
                </a:lnTo>
                <a:lnTo>
                  <a:pt x="1841521" y="1841521"/>
                </a:lnTo>
                <a:lnTo>
                  <a:pt x="0" y="18415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186475" y="8128275"/>
            <a:ext cx="1841521" cy="1841521"/>
          </a:xfrm>
          <a:custGeom>
            <a:avLst/>
            <a:gdLst/>
            <a:ahLst/>
            <a:cxnLst/>
            <a:rect l="l" t="t" r="r" b="b"/>
            <a:pathLst>
              <a:path w="1841521" h="1841521">
                <a:moveTo>
                  <a:pt x="0" y="0"/>
                </a:moveTo>
                <a:lnTo>
                  <a:pt x="1841521" y="0"/>
                </a:lnTo>
                <a:lnTo>
                  <a:pt x="1841521" y="1841521"/>
                </a:lnTo>
                <a:lnTo>
                  <a:pt x="0" y="18415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585354" y="8513890"/>
            <a:ext cx="1043763" cy="996319"/>
          </a:xfrm>
          <a:custGeom>
            <a:avLst/>
            <a:gdLst/>
            <a:ahLst/>
            <a:cxnLst/>
            <a:rect l="l" t="t" r="r" b="b"/>
            <a:pathLst>
              <a:path w="1043763" h="996319">
                <a:moveTo>
                  <a:pt x="0" y="0"/>
                </a:moveTo>
                <a:lnTo>
                  <a:pt x="1043763" y="0"/>
                </a:lnTo>
                <a:lnTo>
                  <a:pt x="1043763" y="996319"/>
                </a:lnTo>
                <a:lnTo>
                  <a:pt x="0" y="9963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726299" y="8587862"/>
            <a:ext cx="908930" cy="922346"/>
          </a:xfrm>
          <a:custGeom>
            <a:avLst/>
            <a:gdLst/>
            <a:ahLst/>
            <a:cxnLst/>
            <a:rect l="l" t="t" r="r" b="b"/>
            <a:pathLst>
              <a:path w="908930" h="922346">
                <a:moveTo>
                  <a:pt x="0" y="0"/>
                </a:moveTo>
                <a:lnTo>
                  <a:pt x="908931" y="0"/>
                </a:lnTo>
                <a:lnTo>
                  <a:pt x="908931" y="922347"/>
                </a:lnTo>
                <a:lnTo>
                  <a:pt x="0" y="922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652107" y="3851376"/>
            <a:ext cx="3474003" cy="647719"/>
            <a:chOff x="0" y="0"/>
            <a:chExt cx="914964" cy="1705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191919"/>
                  </a:solidFill>
                  <a:latin typeface="Roboto Bold"/>
                  <a:ea typeface="Roboto Bold"/>
                </a:rPr>
                <a:t>Objective n° 1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845423" y="895350"/>
            <a:ext cx="2597154" cy="1184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Roboto Bold"/>
              </a:rPr>
              <a:t>OKRs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08657" y="4680902"/>
            <a:ext cx="3360904" cy="718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2"/>
              </a:lnSpc>
              <a:spcBef>
                <a:spcPct val="0"/>
              </a:spcBef>
            </a:pPr>
            <a:r>
              <a:rPr lang="en-US" sz="2110" spc="90" dirty="0">
                <a:solidFill>
                  <a:srgbClr val="231F20"/>
                </a:solidFill>
                <a:latin typeface="Roboto"/>
              </a:rPr>
              <a:t>Aufbau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einer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App für die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Bürger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(DSGVO-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konform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221240" y="3588599"/>
            <a:ext cx="3474003" cy="647719"/>
            <a:chOff x="0" y="0"/>
            <a:chExt cx="914964" cy="170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191919"/>
                  </a:solidFill>
                  <a:latin typeface="Roboto Bold"/>
                  <a:ea typeface="Roboto Bold"/>
                </a:rPr>
                <a:t>Objective n° 2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141310" y="4415420"/>
            <a:ext cx="6254887" cy="146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2"/>
              </a:lnSpc>
              <a:spcBef>
                <a:spcPct val="0"/>
              </a:spcBef>
            </a:pPr>
            <a:r>
              <a:rPr lang="en-US" sz="2110" spc="90" dirty="0">
                <a:solidFill>
                  <a:srgbClr val="231F20"/>
                </a:solidFill>
                <a:latin typeface="Roboto"/>
              </a:rPr>
              <a:t>-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Auswahl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und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Bewertung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geeigneter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multimodaler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LLMs.</a:t>
            </a:r>
            <a:br>
              <a:rPr lang="en-US" sz="2110" spc="90" dirty="0">
                <a:solidFill>
                  <a:srgbClr val="231F20"/>
                </a:solidFill>
                <a:latin typeface="Roboto"/>
              </a:rPr>
            </a:br>
            <a:r>
              <a:rPr lang="en-US" sz="2110" spc="90" dirty="0">
                <a:solidFill>
                  <a:srgbClr val="231F20"/>
                </a:solidFill>
                <a:latin typeface="Roboto"/>
              </a:rPr>
              <a:t>- Aufbau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bzw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.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Anpassung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der AI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zur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Analyse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von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Pflanzen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- und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Baumkrankheiten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161890" y="3851376"/>
            <a:ext cx="3474003" cy="647719"/>
            <a:chOff x="0" y="0"/>
            <a:chExt cx="914964" cy="1705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202020"/>
                  </a:solidFill>
                  <a:latin typeface="Roboto Bold"/>
                  <a:ea typeface="Roboto Bold"/>
                </a:rPr>
                <a:t>Objective n° 3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218439" y="4680902"/>
            <a:ext cx="3360904" cy="34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2"/>
              </a:lnSpc>
              <a:spcBef>
                <a:spcPct val="0"/>
              </a:spcBef>
            </a:pPr>
            <a:r>
              <a:rPr lang="en-US" sz="2110" spc="90" dirty="0">
                <a:solidFill>
                  <a:srgbClr val="231F20"/>
                </a:solidFill>
                <a:latin typeface="Roboto"/>
              </a:rPr>
              <a:t>Rollout</a:t>
            </a:r>
          </a:p>
        </p:txBody>
      </p:sp>
      <p:sp>
        <p:nvSpPr>
          <p:cNvPr id="22" name="Freeform 22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3825534" y="2077256"/>
            <a:ext cx="10636933" cy="723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2"/>
              </a:lnSpc>
              <a:spcBef>
                <a:spcPct val="0"/>
              </a:spcBef>
            </a:pPr>
            <a:r>
              <a:rPr lang="en-US" sz="2110" spc="90">
                <a:solidFill>
                  <a:srgbClr val="231F20"/>
                </a:solidFill>
                <a:latin typeface="Roboto"/>
              </a:rPr>
              <a:t>Diese Objectives und Key Results kommunizieren unser Bestreben, geben Orientierung und schaffen Fokus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055914" y="5105400"/>
            <a:ext cx="10287000" cy="0"/>
          </a:xfrm>
          <a:prstGeom prst="line">
            <a:avLst/>
          </a:prstGeom>
          <a:ln w="76200" cap="flat">
            <a:solidFill>
              <a:srgbClr val="E1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998134" y="1206568"/>
            <a:ext cx="402560" cy="40256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928785" y="3841590"/>
            <a:ext cx="5330515" cy="2436969"/>
            <a:chOff x="0" y="-38100"/>
            <a:chExt cx="7107354" cy="3249292"/>
          </a:xfrm>
        </p:grpSpPr>
        <p:sp>
          <p:nvSpPr>
            <p:cNvPr id="7" name="TextBox 7"/>
            <p:cNvSpPr txBox="1"/>
            <p:nvPr/>
          </p:nvSpPr>
          <p:spPr>
            <a:xfrm>
              <a:off x="0" y="2322144"/>
              <a:ext cx="7107354" cy="889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Aufbau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einer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DB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zu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Pflanzen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- und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Baumkrankheiten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55025"/>
              <a:ext cx="7107354" cy="1433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20"/>
                </a:lnSpc>
              </a:pPr>
              <a:r>
                <a:rPr lang="en-US" sz="3200" spc="240">
                  <a:solidFill>
                    <a:srgbClr val="191919"/>
                  </a:solidFill>
                  <a:latin typeface="Roboto Bold"/>
                </a:rPr>
                <a:t>WICHTIGE ERKENNTNISSE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45852" y="2401529"/>
            <a:ext cx="5330515" cy="2240355"/>
            <a:chOff x="0" y="-38100"/>
            <a:chExt cx="7107354" cy="298713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598242"/>
              <a:ext cx="7107354" cy="1350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- Was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sind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die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häufigsten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Pflanzen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-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Krankheiten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und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wie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äußern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diese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sich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?</a:t>
              </a:r>
            </a:p>
            <a:p>
              <a:pPr algn="r">
                <a:lnSpc>
                  <a:spcPts val="2659"/>
                </a:lnSpc>
              </a:pP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- Wie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formalisieren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wir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diese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Merkmale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?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55025"/>
              <a:ext cx="7107354" cy="709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200" spc="35" dirty="0">
                  <a:solidFill>
                    <a:srgbClr val="191919"/>
                  </a:solidFill>
                  <a:latin typeface="Roboto Bold"/>
                </a:rPr>
                <a:t>PLANT RESEARCH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143744" y="6814224"/>
            <a:ext cx="5330515" cy="2436969"/>
            <a:chOff x="0" y="-38100"/>
            <a:chExt cx="7107354" cy="324929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2322143"/>
              <a:ext cx="7107354" cy="889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Wir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beschäftigen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uns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mit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der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Konkretisierung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der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Projektidee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55025"/>
              <a:ext cx="7107354" cy="1433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200" spc="147" dirty="0">
                  <a:solidFill>
                    <a:srgbClr val="191919"/>
                  </a:solidFill>
                  <a:latin typeface="Roboto Bold"/>
                </a:rPr>
                <a:t>BISHERIGE MEILENSTEINE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000242" y="2694368"/>
            <a:ext cx="402560" cy="40256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998134" y="4924261"/>
            <a:ext cx="402560" cy="40256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998134" y="6458243"/>
            <a:ext cx="402560" cy="40256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6529432" y="9305925"/>
            <a:ext cx="1307336" cy="6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70"/>
              </a:lnSpc>
            </a:pPr>
            <a:r>
              <a:rPr lang="en-US" sz="4200" spc="1470">
                <a:solidFill>
                  <a:srgbClr val="FFFFFF"/>
                </a:solidFill>
                <a:latin typeface="Now Medium"/>
              </a:rPr>
              <a:t>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39985" y="516958"/>
            <a:ext cx="785814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Roboto Bold"/>
              </a:rPr>
              <a:t>Status Quo</a:t>
            </a:r>
          </a:p>
        </p:txBody>
      </p:sp>
      <p:sp>
        <p:nvSpPr>
          <p:cNvPr id="29" name="Freeform 29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22615" y="2116413"/>
            <a:ext cx="6940483" cy="1072073"/>
            <a:chOff x="0" y="-9525"/>
            <a:chExt cx="9253977" cy="1429431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9253977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79"/>
                </a:lnSpc>
                <a:spcBef>
                  <a:spcPct val="0"/>
                </a:spcBef>
              </a:pPr>
              <a:r>
                <a:rPr lang="en-US" sz="2899" dirty="0">
                  <a:solidFill>
                    <a:srgbClr val="191919"/>
                  </a:solidFill>
                  <a:latin typeface="Roboto Bold"/>
                </a:rPr>
                <a:t>Definition der Use Cases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44391"/>
              <a:ext cx="9253977" cy="475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8789" lvl="1" indent="-229394" algn="l">
                <a:lnSpc>
                  <a:spcPts val="2975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Aufbau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einer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DB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zu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Pflanzen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- und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Baumkrankheiten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. 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1291934">
            <a:off x="13397978" y="6290378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73762" y="4394831"/>
            <a:ext cx="4584435" cy="5297141"/>
          </a:xfrm>
          <a:custGeom>
            <a:avLst/>
            <a:gdLst/>
            <a:ahLst/>
            <a:cxnLst/>
            <a:rect l="l" t="t" r="r" b="b"/>
            <a:pathLst>
              <a:path w="4584435" h="5297141">
                <a:moveTo>
                  <a:pt x="0" y="0"/>
                </a:moveTo>
                <a:lnTo>
                  <a:pt x="4584435" y="0"/>
                </a:lnTo>
                <a:lnTo>
                  <a:pt x="4584435" y="5297141"/>
                </a:lnTo>
                <a:lnTo>
                  <a:pt x="0" y="52971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1393414"/>
            <a:ext cx="6224299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191919"/>
                </a:solidFill>
                <a:latin typeface="Roboto Bold"/>
              </a:rPr>
              <a:t>NÄCHSTE SCHRITTE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26332" y="4575525"/>
            <a:ext cx="7199468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79"/>
              </a:lnSpc>
              <a:spcBef>
                <a:spcPct val="0"/>
              </a:spcBef>
            </a:pPr>
            <a:r>
              <a:rPr lang="en-US" sz="2899" dirty="0" err="1">
                <a:solidFill>
                  <a:srgbClr val="191919"/>
                </a:solidFill>
                <a:latin typeface="Roboto Bold"/>
              </a:rPr>
              <a:t>Identifikation</a:t>
            </a:r>
            <a:r>
              <a:rPr lang="en-US" sz="2899" dirty="0">
                <a:solidFill>
                  <a:srgbClr val="191919"/>
                </a:solidFill>
                <a:latin typeface="Roboto Bold"/>
              </a:rPr>
              <a:t> der </a:t>
            </a:r>
            <a:r>
              <a:rPr lang="en-US" sz="2899" dirty="0" err="1">
                <a:solidFill>
                  <a:srgbClr val="191919"/>
                </a:solidFill>
                <a:latin typeface="Roboto Bold"/>
              </a:rPr>
              <a:t>benötigten</a:t>
            </a:r>
            <a:r>
              <a:rPr lang="en-US" sz="2899" dirty="0">
                <a:solidFill>
                  <a:srgbClr val="191919"/>
                </a:solidFill>
                <a:latin typeface="Roboto Bold"/>
              </a:rPr>
              <a:t> </a:t>
            </a:r>
            <a:r>
              <a:rPr lang="en-US" sz="2899" dirty="0" err="1">
                <a:solidFill>
                  <a:srgbClr val="191919"/>
                </a:solidFill>
                <a:latin typeface="Roboto Bold"/>
              </a:rPr>
              <a:t>Projektpartner</a:t>
            </a:r>
            <a:endParaRPr lang="en-US" sz="2899" dirty="0">
              <a:solidFill>
                <a:srgbClr val="191919"/>
              </a:solidFill>
              <a:latin typeface="Robot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754210" y="5292652"/>
            <a:ext cx="6940483" cy="74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8789" lvl="1" indent="-229394" algn="l">
              <a:lnSpc>
                <a:spcPts val="2975"/>
              </a:lnSpc>
              <a:spcBef>
                <a:spcPct val="0"/>
              </a:spcBef>
              <a:buFont typeface="Arial"/>
              <a:buChar char="•"/>
            </a:pPr>
            <a:r>
              <a:rPr lang="en-US" sz="2125" dirty="0" err="1">
                <a:solidFill>
                  <a:srgbClr val="191919"/>
                </a:solidFill>
                <a:latin typeface="Roboto"/>
              </a:rPr>
              <a:t>Welche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125" dirty="0" err="1">
                <a:solidFill>
                  <a:srgbClr val="191919"/>
                </a:solidFill>
                <a:latin typeface="Roboto"/>
              </a:rPr>
              <a:t>potentiellen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125" dirty="0" err="1">
                <a:solidFill>
                  <a:srgbClr val="191919"/>
                </a:solidFill>
                <a:latin typeface="Roboto"/>
              </a:rPr>
              <a:t>Projektpartner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125" dirty="0" err="1">
                <a:solidFill>
                  <a:srgbClr val="191919"/>
                </a:solidFill>
                <a:latin typeface="Roboto"/>
              </a:rPr>
              <a:t>existieren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?</a:t>
            </a:r>
          </a:p>
          <a:p>
            <a:pPr marL="458789" lvl="1" indent="-229394" algn="l">
              <a:lnSpc>
                <a:spcPts val="2975"/>
              </a:lnSpc>
              <a:spcBef>
                <a:spcPct val="0"/>
              </a:spcBef>
              <a:buFont typeface="Arial"/>
              <a:buChar char="•"/>
            </a:pPr>
            <a:r>
              <a:rPr lang="en-US" sz="2125" dirty="0">
                <a:solidFill>
                  <a:srgbClr val="191919"/>
                </a:solidFill>
                <a:latin typeface="Roboto"/>
              </a:rPr>
              <a:t>Wie </a:t>
            </a:r>
            <a:r>
              <a:rPr lang="en-US" sz="2125" dirty="0" err="1">
                <a:solidFill>
                  <a:srgbClr val="191919"/>
                </a:solidFill>
                <a:latin typeface="Roboto"/>
              </a:rPr>
              <a:t>erfahren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 die </a:t>
            </a:r>
            <a:r>
              <a:rPr lang="en-US" sz="2125" dirty="0" err="1">
                <a:solidFill>
                  <a:srgbClr val="191919"/>
                </a:solidFill>
                <a:latin typeface="Roboto"/>
              </a:rPr>
              <a:t>Bürger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 von der App?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754209" y="7036257"/>
            <a:ext cx="6940483" cy="1072072"/>
            <a:chOff x="0" y="-9525"/>
            <a:chExt cx="9253977" cy="142942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9253977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79"/>
                </a:lnSpc>
                <a:spcBef>
                  <a:spcPct val="0"/>
                </a:spcBef>
              </a:pPr>
              <a:r>
                <a:rPr lang="en-US" sz="2899" dirty="0">
                  <a:solidFill>
                    <a:srgbClr val="191919"/>
                  </a:solidFill>
                  <a:latin typeface="Roboto Bold"/>
                </a:rPr>
                <a:t>Auf der App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44389"/>
              <a:ext cx="9253977" cy="475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8789" lvl="1" indent="-229394" algn="l">
                <a:lnSpc>
                  <a:spcPts val="2975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Implementierung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der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Grundapplikation</a:t>
              </a:r>
              <a:endParaRPr lang="en-US" sz="2125" dirty="0">
                <a:solidFill>
                  <a:srgbClr val="191919"/>
                </a:solidFill>
                <a:latin typeface="Roboto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549</Words>
  <Application>Microsoft Macintosh PowerPoint</Application>
  <PresentationFormat>Custom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Roboto Bold</vt:lpstr>
      <vt:lpstr>Roboto Italics</vt:lpstr>
      <vt:lpstr>Roboto</vt:lpstr>
      <vt:lpstr>Calibri</vt:lpstr>
      <vt:lpstr>Now Medium</vt:lpstr>
      <vt:lpstr>DM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Weiß Neongrün Grün Gekritzel Agenda für Team-Meeting Geschäftspräsentation</dc:title>
  <dc:creator>toennessen</dc:creator>
  <cp:lastModifiedBy>Omid Hashemi</cp:lastModifiedBy>
  <cp:revision>12</cp:revision>
  <dcterms:created xsi:type="dcterms:W3CDTF">2006-08-16T00:00:00Z</dcterms:created>
  <dcterms:modified xsi:type="dcterms:W3CDTF">2024-09-27T11:56:42Z</dcterms:modified>
  <dc:identifier>DAGDPgA6T3o</dc:identifier>
</cp:coreProperties>
</file>