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DM Sans Bold" panose="020B0604020202020204" charset="0"/>
      <p:regular r:id="rId16"/>
    </p:embeddedFont>
    <p:embeddedFont>
      <p:font typeface="Now Medium" panose="020B0604020202020204" charset="0"/>
      <p:regular r:id="rId17"/>
    </p:embeddedFont>
    <p:embeddedFont>
      <p:font typeface="Roboto" panose="02000000000000000000" pitchFamily="2" charset="0"/>
      <p:regular r:id="rId18"/>
      <p:bold r:id="rId19"/>
      <p:italic r:id="rId20"/>
      <p:boldItalic r:id="rId21"/>
    </p:embeddedFont>
    <p:embeddedFont>
      <p:font typeface="Roboto Bold" panose="02000000000000000000" pitchFamily="2" charset="0"/>
      <p:regular r:id="rId22"/>
      <p:bold r:id="rId23"/>
    </p:embeddedFont>
    <p:embeddedFont>
      <p:font typeface="Roboto Italics"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1" d="100"/>
          <a:sy n="71" d="100"/>
        </p:scale>
        <p:origin x="7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image" Target="../media/image24.svg"/><Relationship Id="rId7" Type="http://schemas.openxmlformats.org/officeDocument/2006/relationships/image" Target="../media/image28.svg"/><Relationship Id="rId12" Type="http://schemas.openxmlformats.org/officeDocument/2006/relationships/image" Target="../media/image33.png"/><Relationship Id="rId2" Type="http://schemas.openxmlformats.org/officeDocument/2006/relationships/image" Target="../media/image23.png"/><Relationship Id="rId16"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5" Type="http://schemas.openxmlformats.org/officeDocument/2006/relationships/image" Target="../media/image2.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 Id="rId1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9419971" y="2659438"/>
            <a:ext cx="7453277" cy="5962622"/>
          </a:xfrm>
          <a:custGeom>
            <a:avLst/>
            <a:gdLst/>
            <a:ahLst/>
            <a:cxnLst/>
            <a:rect l="l" t="t" r="r" b="b"/>
            <a:pathLst>
              <a:path w="7453277" h="5962622">
                <a:moveTo>
                  <a:pt x="0" y="0"/>
                </a:moveTo>
                <a:lnTo>
                  <a:pt x="7453277" y="0"/>
                </a:lnTo>
                <a:lnTo>
                  <a:pt x="7453277" y="5962622"/>
                </a:lnTo>
                <a:lnTo>
                  <a:pt x="0" y="5962622"/>
                </a:lnTo>
                <a:lnTo>
                  <a:pt x="0" y="0"/>
                </a:lnTo>
                <a:close/>
              </a:path>
            </a:pathLst>
          </a:custGeom>
          <a:blipFill>
            <a:blip r:embed="rId4"/>
            <a:stretch>
              <a:fillRect/>
            </a:stretch>
          </a:blipFill>
        </p:spPr>
      </p:sp>
      <p:sp>
        <p:nvSpPr>
          <p:cNvPr id="4" name="Freeform 4"/>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5"/>
            <a:stretch>
              <a:fillRect/>
            </a:stretch>
          </a:blipFill>
        </p:spPr>
      </p:sp>
      <p:sp>
        <p:nvSpPr>
          <p:cNvPr id="5" name="TextBox 5"/>
          <p:cNvSpPr txBox="1"/>
          <p:nvPr/>
        </p:nvSpPr>
        <p:spPr>
          <a:xfrm>
            <a:off x="1028700" y="2906893"/>
            <a:ext cx="8115300" cy="5674630"/>
          </a:xfrm>
          <a:prstGeom prst="rect">
            <a:avLst/>
          </a:prstGeom>
        </p:spPr>
        <p:txBody>
          <a:bodyPr lIns="0" tIns="0" rIns="0" bIns="0" rtlCol="0" anchor="t">
            <a:spAutoFit/>
          </a:bodyPr>
          <a:lstStyle/>
          <a:p>
            <a:pPr algn="l">
              <a:lnSpc>
                <a:spcPts val="9010"/>
              </a:lnSpc>
            </a:pPr>
            <a:r>
              <a:rPr lang="de-DE" sz="6000" spc="-138" dirty="0">
                <a:solidFill>
                  <a:srgbClr val="191919"/>
                </a:solidFill>
                <a:latin typeface="Roboto Bold"/>
              </a:rPr>
              <a:t>Machbarkeitsstudie zur Integrierung von selbstfahrendem ÖPNV zur massiven Qualitätssteigerung</a:t>
            </a:r>
            <a:endParaRPr lang="en-US" sz="6000" spc="-138" dirty="0">
              <a:solidFill>
                <a:srgbClr val="191919"/>
              </a:solidFill>
              <a:latin typeface="Roboto Bold"/>
            </a:endParaRPr>
          </a:p>
        </p:txBody>
      </p:sp>
      <p:sp>
        <p:nvSpPr>
          <p:cNvPr id="6" name="TextBox 6"/>
          <p:cNvSpPr txBox="1"/>
          <p:nvPr/>
        </p:nvSpPr>
        <p:spPr>
          <a:xfrm>
            <a:off x="1135088" y="9031010"/>
            <a:ext cx="7902523" cy="416781"/>
          </a:xfrm>
          <a:prstGeom prst="rect">
            <a:avLst/>
          </a:prstGeom>
        </p:spPr>
        <p:txBody>
          <a:bodyPr lIns="0" tIns="0" rIns="0" bIns="0" rtlCol="0" anchor="t">
            <a:spAutoFit/>
          </a:bodyPr>
          <a:lstStyle/>
          <a:p>
            <a:pPr algn="l">
              <a:lnSpc>
                <a:spcPts val="3500"/>
              </a:lnSpc>
            </a:pPr>
            <a:r>
              <a:rPr lang="en-US" sz="2500" dirty="0">
                <a:solidFill>
                  <a:srgbClr val="191919"/>
                </a:solidFill>
                <a:latin typeface="Roboto"/>
              </a:rPr>
              <a:t>Berkant Seyhan</a:t>
            </a:r>
          </a:p>
        </p:txBody>
      </p:sp>
      <p:sp>
        <p:nvSpPr>
          <p:cNvPr id="8" name="TextBox 6">
            <a:extLst>
              <a:ext uri="{FF2B5EF4-FFF2-40B4-BE49-F238E27FC236}">
                <a16:creationId xmlns:a16="http://schemas.microsoft.com/office/drawing/2014/main" id="{05F67B66-B75B-7E03-2B57-22AAC46BD8BA}"/>
              </a:ext>
            </a:extLst>
          </p:cNvPr>
          <p:cNvSpPr txBox="1"/>
          <p:nvPr/>
        </p:nvSpPr>
        <p:spPr>
          <a:xfrm>
            <a:off x="4390771" y="839209"/>
            <a:ext cx="10058399" cy="1763303"/>
          </a:xfrm>
          <a:prstGeom prst="rect">
            <a:avLst/>
          </a:prstGeom>
        </p:spPr>
        <p:txBody>
          <a:bodyPr wrap="square" lIns="0" tIns="0" rIns="0" bIns="0" rtlCol="0" anchor="t">
            <a:spAutoFit/>
          </a:bodyPr>
          <a:lstStyle/>
          <a:p>
            <a:pPr algn="l">
              <a:lnSpc>
                <a:spcPts val="3500"/>
              </a:lnSpc>
            </a:pPr>
            <a:r>
              <a:rPr lang="en-US" sz="2500" dirty="0" err="1">
                <a:solidFill>
                  <a:srgbClr val="191919"/>
                </a:solidFill>
                <a:latin typeface="Roboto"/>
              </a:rPr>
              <a:t>Leider</a:t>
            </a:r>
            <a:r>
              <a:rPr lang="en-US" sz="2500" dirty="0">
                <a:solidFill>
                  <a:srgbClr val="191919"/>
                </a:solidFill>
                <a:latin typeface="Roboto"/>
              </a:rPr>
              <a:t> </a:t>
            </a:r>
            <a:r>
              <a:rPr lang="en-US" sz="2500" dirty="0" err="1">
                <a:solidFill>
                  <a:srgbClr val="191919"/>
                </a:solidFill>
                <a:latin typeface="Roboto"/>
              </a:rPr>
              <a:t>ist</a:t>
            </a:r>
            <a:r>
              <a:rPr lang="en-US" sz="2500" dirty="0">
                <a:solidFill>
                  <a:srgbClr val="191919"/>
                </a:solidFill>
                <a:latin typeface="Roboto"/>
              </a:rPr>
              <a:t> </a:t>
            </a:r>
            <a:r>
              <a:rPr lang="en-US" sz="2500" dirty="0" err="1">
                <a:solidFill>
                  <a:srgbClr val="191919"/>
                </a:solidFill>
                <a:latin typeface="Roboto"/>
              </a:rPr>
              <a:t>diese</a:t>
            </a:r>
            <a:r>
              <a:rPr lang="en-US" sz="2500" dirty="0">
                <a:solidFill>
                  <a:srgbClr val="191919"/>
                </a:solidFill>
                <a:latin typeface="Roboto"/>
              </a:rPr>
              <a:t> PPTX </a:t>
            </a:r>
            <a:r>
              <a:rPr lang="en-US" sz="2500" dirty="0" err="1">
                <a:solidFill>
                  <a:srgbClr val="191919"/>
                </a:solidFill>
                <a:latin typeface="Roboto"/>
              </a:rPr>
              <a:t>nicht</a:t>
            </a:r>
            <a:r>
              <a:rPr lang="en-US" sz="2500" dirty="0">
                <a:solidFill>
                  <a:srgbClr val="191919"/>
                </a:solidFill>
                <a:latin typeface="Roboto"/>
              </a:rPr>
              <a:t> </a:t>
            </a:r>
            <a:r>
              <a:rPr lang="en-US" sz="2500" dirty="0" err="1">
                <a:solidFill>
                  <a:srgbClr val="191919"/>
                </a:solidFill>
                <a:latin typeface="Roboto"/>
              </a:rPr>
              <a:t>vollständig</a:t>
            </a:r>
            <a:r>
              <a:rPr lang="en-US" sz="2500" dirty="0">
                <a:solidFill>
                  <a:srgbClr val="191919"/>
                </a:solidFill>
                <a:latin typeface="Roboto"/>
              </a:rPr>
              <a:t>, da ich </a:t>
            </a:r>
            <a:r>
              <a:rPr lang="en-US" sz="2500" dirty="0" err="1">
                <a:solidFill>
                  <a:srgbClr val="191919"/>
                </a:solidFill>
                <a:latin typeface="Roboto"/>
              </a:rPr>
              <a:t>zu</a:t>
            </a:r>
            <a:r>
              <a:rPr lang="en-US" sz="2500" dirty="0">
                <a:solidFill>
                  <a:srgbClr val="191919"/>
                </a:solidFill>
                <a:latin typeface="Roboto"/>
              </a:rPr>
              <a:t> </a:t>
            </a:r>
            <a:r>
              <a:rPr lang="en-US" sz="2500" dirty="0" err="1">
                <a:solidFill>
                  <a:srgbClr val="191919"/>
                </a:solidFill>
                <a:latin typeface="Roboto"/>
              </a:rPr>
              <a:t>spät</a:t>
            </a:r>
            <a:r>
              <a:rPr lang="en-US" sz="2500" dirty="0">
                <a:solidFill>
                  <a:srgbClr val="191919"/>
                </a:solidFill>
                <a:latin typeface="Roboto"/>
              </a:rPr>
              <a:t> auf das </a:t>
            </a:r>
            <a:r>
              <a:rPr lang="en-US" sz="2500" dirty="0" err="1">
                <a:solidFill>
                  <a:srgbClr val="191919"/>
                </a:solidFill>
                <a:latin typeface="Roboto"/>
              </a:rPr>
              <a:t>Projekt</a:t>
            </a:r>
            <a:r>
              <a:rPr lang="en-US" sz="2500" dirty="0">
                <a:solidFill>
                  <a:srgbClr val="191919"/>
                </a:solidFill>
                <a:latin typeface="Roboto"/>
              </a:rPr>
              <a:t> </a:t>
            </a:r>
            <a:r>
              <a:rPr lang="en-US" sz="2500" dirty="0" err="1">
                <a:solidFill>
                  <a:srgbClr val="191919"/>
                </a:solidFill>
                <a:latin typeface="Roboto"/>
              </a:rPr>
              <a:t>aufmerksam</a:t>
            </a:r>
            <a:r>
              <a:rPr lang="en-US" sz="2500" dirty="0">
                <a:solidFill>
                  <a:srgbClr val="191919"/>
                </a:solidFill>
                <a:latin typeface="Roboto"/>
              </a:rPr>
              <a:t> </a:t>
            </a:r>
            <a:r>
              <a:rPr lang="en-US" sz="2500" dirty="0" err="1">
                <a:solidFill>
                  <a:srgbClr val="191919"/>
                </a:solidFill>
                <a:latin typeface="Roboto"/>
              </a:rPr>
              <a:t>geworden</a:t>
            </a:r>
            <a:r>
              <a:rPr lang="en-US" sz="2500" dirty="0">
                <a:solidFill>
                  <a:srgbClr val="191919"/>
                </a:solidFill>
                <a:latin typeface="Roboto"/>
              </a:rPr>
              <a:t> bin. Bitte </a:t>
            </a:r>
            <a:r>
              <a:rPr lang="en-US" sz="2500" dirty="0" err="1">
                <a:solidFill>
                  <a:srgbClr val="191919"/>
                </a:solidFill>
                <a:latin typeface="Roboto"/>
              </a:rPr>
              <a:t>lesen</a:t>
            </a:r>
            <a:r>
              <a:rPr lang="en-US" sz="2500" dirty="0">
                <a:solidFill>
                  <a:srgbClr val="191919"/>
                </a:solidFill>
                <a:latin typeface="Roboto"/>
              </a:rPr>
              <a:t> Sie </a:t>
            </a:r>
            <a:r>
              <a:rPr lang="en-US" sz="2500" dirty="0" err="1">
                <a:solidFill>
                  <a:srgbClr val="191919"/>
                </a:solidFill>
                <a:latin typeface="Roboto"/>
              </a:rPr>
              <a:t>stattdessen</a:t>
            </a:r>
            <a:r>
              <a:rPr lang="en-US" sz="2500" dirty="0">
                <a:solidFill>
                  <a:srgbClr val="191919"/>
                </a:solidFill>
                <a:latin typeface="Roboto"/>
              </a:rPr>
              <a:t> </a:t>
            </a:r>
            <a:r>
              <a:rPr lang="en-US" sz="2500" dirty="0" err="1">
                <a:solidFill>
                  <a:srgbClr val="191919"/>
                </a:solidFill>
                <a:latin typeface="Roboto"/>
              </a:rPr>
              <a:t>meine</a:t>
            </a:r>
            <a:r>
              <a:rPr lang="en-US" sz="2500" dirty="0">
                <a:solidFill>
                  <a:srgbClr val="191919"/>
                </a:solidFill>
                <a:latin typeface="Roboto"/>
              </a:rPr>
              <a:t> </a:t>
            </a:r>
            <a:r>
              <a:rPr lang="en-US" sz="2500" dirty="0" err="1">
                <a:solidFill>
                  <a:srgbClr val="191919"/>
                </a:solidFill>
                <a:latin typeface="Roboto"/>
              </a:rPr>
              <a:t>kurzen</a:t>
            </a:r>
            <a:r>
              <a:rPr lang="en-US" sz="2500" dirty="0">
                <a:solidFill>
                  <a:srgbClr val="191919"/>
                </a:solidFill>
                <a:latin typeface="Roboto"/>
              </a:rPr>
              <a:t> </a:t>
            </a:r>
            <a:r>
              <a:rPr lang="en-US" sz="2500" dirty="0" err="1">
                <a:solidFill>
                  <a:srgbClr val="191919"/>
                </a:solidFill>
                <a:latin typeface="Roboto"/>
              </a:rPr>
              <a:t>schriftlichen</a:t>
            </a:r>
            <a:r>
              <a:rPr lang="en-US" sz="2500" dirty="0">
                <a:solidFill>
                  <a:srgbClr val="191919"/>
                </a:solidFill>
                <a:latin typeface="Roboto"/>
              </a:rPr>
              <a:t> </a:t>
            </a:r>
            <a:r>
              <a:rPr lang="en-US" sz="2500" dirty="0" err="1">
                <a:solidFill>
                  <a:srgbClr val="191919"/>
                </a:solidFill>
                <a:latin typeface="Roboto"/>
              </a:rPr>
              <a:t>Antworten</a:t>
            </a:r>
            <a:r>
              <a:rPr lang="en-US" sz="2500" dirty="0">
                <a:solidFill>
                  <a:srgbClr val="191919"/>
                </a:solidFill>
                <a:latin typeface="Roboto"/>
              </a:rPr>
              <a:t> auf der </a:t>
            </a:r>
            <a:r>
              <a:rPr lang="en-US" sz="2500" dirty="0" err="1">
                <a:solidFill>
                  <a:srgbClr val="191919"/>
                </a:solidFill>
                <a:latin typeface="Roboto"/>
              </a:rPr>
              <a:t>Webseite</a:t>
            </a:r>
            <a:r>
              <a:rPr lang="en-US" sz="2500" dirty="0">
                <a:solidFill>
                  <a:srgbClr val="191919"/>
                </a:solidFill>
                <a:latin typeface="Roboto"/>
              </a:rPr>
              <a:t>. </a:t>
            </a:r>
            <a:r>
              <a:rPr lang="en-US" sz="2500" dirty="0" err="1">
                <a:solidFill>
                  <a:srgbClr val="191919"/>
                </a:solidFill>
                <a:latin typeface="Roboto"/>
              </a:rPr>
              <a:t>Im</a:t>
            </a:r>
            <a:r>
              <a:rPr lang="en-US" sz="2500" dirty="0">
                <a:solidFill>
                  <a:srgbClr val="191919"/>
                </a:solidFill>
                <a:latin typeface="Roboto"/>
              </a:rPr>
              <a:t> Falle </a:t>
            </a:r>
            <a:r>
              <a:rPr lang="en-US" sz="2500" dirty="0" err="1">
                <a:solidFill>
                  <a:srgbClr val="191919"/>
                </a:solidFill>
                <a:latin typeface="Roboto"/>
              </a:rPr>
              <a:t>einer</a:t>
            </a:r>
            <a:r>
              <a:rPr lang="en-US" sz="2500" dirty="0">
                <a:solidFill>
                  <a:srgbClr val="191919"/>
                </a:solidFill>
                <a:latin typeface="Roboto"/>
              </a:rPr>
              <a:t> </a:t>
            </a:r>
            <a:r>
              <a:rPr lang="en-US" sz="2500" dirty="0" err="1">
                <a:solidFill>
                  <a:srgbClr val="191919"/>
                </a:solidFill>
                <a:latin typeface="Roboto"/>
              </a:rPr>
              <a:t>Präsentation</a:t>
            </a:r>
            <a:r>
              <a:rPr lang="en-US" sz="2500" dirty="0">
                <a:solidFill>
                  <a:srgbClr val="191919"/>
                </a:solidFill>
                <a:latin typeface="Roboto"/>
              </a:rPr>
              <a:t>, </a:t>
            </a:r>
            <a:r>
              <a:rPr lang="en-US" sz="2500" dirty="0" err="1">
                <a:solidFill>
                  <a:srgbClr val="191919"/>
                </a:solidFill>
                <a:latin typeface="Roboto"/>
              </a:rPr>
              <a:t>würde</a:t>
            </a:r>
            <a:r>
              <a:rPr lang="en-US" sz="2500" dirty="0">
                <a:solidFill>
                  <a:srgbClr val="191919"/>
                </a:solidFill>
                <a:latin typeface="Roboto"/>
              </a:rPr>
              <a:t> ich </a:t>
            </a:r>
            <a:r>
              <a:rPr lang="en-US" sz="2500" dirty="0" err="1">
                <a:solidFill>
                  <a:srgbClr val="191919"/>
                </a:solidFill>
                <a:latin typeface="Roboto"/>
              </a:rPr>
              <a:t>diese</a:t>
            </a:r>
            <a:r>
              <a:rPr lang="en-US" sz="2500" dirty="0">
                <a:solidFill>
                  <a:srgbClr val="191919"/>
                </a:solidFill>
                <a:latin typeface="Roboto"/>
              </a:rPr>
              <a:t> </a:t>
            </a:r>
            <a:r>
              <a:rPr lang="en-US" sz="2500" dirty="0" err="1">
                <a:solidFill>
                  <a:srgbClr val="191919"/>
                </a:solidFill>
                <a:latin typeface="Roboto"/>
              </a:rPr>
              <a:t>Präsentation</a:t>
            </a:r>
            <a:r>
              <a:rPr lang="en-US" sz="2500" dirty="0">
                <a:solidFill>
                  <a:srgbClr val="191919"/>
                </a:solidFill>
                <a:latin typeface="Roboto"/>
              </a:rPr>
              <a:t> </a:t>
            </a:r>
            <a:r>
              <a:rPr lang="en-US" sz="2500" dirty="0" err="1">
                <a:solidFill>
                  <a:srgbClr val="191919"/>
                </a:solidFill>
                <a:latin typeface="Roboto"/>
              </a:rPr>
              <a:t>natürlich</a:t>
            </a:r>
            <a:r>
              <a:rPr lang="en-US" sz="2500" dirty="0">
                <a:solidFill>
                  <a:srgbClr val="191919"/>
                </a:solidFill>
                <a:latin typeface="Roboto"/>
              </a:rPr>
              <a:t> </a:t>
            </a:r>
            <a:r>
              <a:rPr lang="en-US" sz="2500" dirty="0" err="1">
                <a:solidFill>
                  <a:srgbClr val="191919"/>
                </a:solidFill>
                <a:latin typeface="Roboto"/>
              </a:rPr>
              <a:t>Nachreichen</a:t>
            </a:r>
            <a:r>
              <a:rPr lang="en-US" sz="2500" dirty="0">
                <a:solidFill>
                  <a:srgbClr val="191919"/>
                </a:solidFill>
                <a:latin typeface="Roboto"/>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286274" y="1028700"/>
            <a:ext cx="8123536" cy="6498828"/>
          </a:xfrm>
          <a:custGeom>
            <a:avLst/>
            <a:gdLst/>
            <a:ahLst/>
            <a:cxnLst/>
            <a:rect l="l" t="t" r="r" b="b"/>
            <a:pathLst>
              <a:path w="8123536" h="6498828">
                <a:moveTo>
                  <a:pt x="0" y="0"/>
                </a:moveTo>
                <a:lnTo>
                  <a:pt x="8123536" y="0"/>
                </a:lnTo>
                <a:lnTo>
                  <a:pt x="8123536" y="6498828"/>
                </a:lnTo>
                <a:lnTo>
                  <a:pt x="0" y="6498828"/>
                </a:lnTo>
                <a:lnTo>
                  <a:pt x="0" y="0"/>
                </a:lnTo>
                <a:close/>
              </a:path>
            </a:pathLst>
          </a:custGeom>
          <a:blipFill>
            <a:blip r:embed="rId2"/>
            <a:stretch>
              <a:fillRect/>
            </a:stretch>
          </a:blipFill>
        </p:spPr>
      </p:sp>
      <p:sp>
        <p:nvSpPr>
          <p:cNvPr id="3" name="Freeform 3"/>
          <p:cNvSpPr/>
          <p:nvPr/>
        </p:nvSpPr>
        <p:spPr>
          <a:xfrm>
            <a:off x="1386520" y="8250417"/>
            <a:ext cx="3412913" cy="739641"/>
          </a:xfrm>
          <a:custGeom>
            <a:avLst/>
            <a:gdLst/>
            <a:ahLst/>
            <a:cxnLst/>
            <a:rect l="l" t="t" r="r" b="b"/>
            <a:pathLst>
              <a:path w="3412913" h="739641">
                <a:moveTo>
                  <a:pt x="0" y="0"/>
                </a:moveTo>
                <a:lnTo>
                  <a:pt x="3412914" y="0"/>
                </a:lnTo>
                <a:lnTo>
                  <a:pt x="3412914" y="739641"/>
                </a:lnTo>
                <a:lnTo>
                  <a:pt x="0" y="739641"/>
                </a:lnTo>
                <a:lnTo>
                  <a:pt x="0" y="0"/>
                </a:lnTo>
                <a:close/>
              </a:path>
            </a:pathLst>
          </a:custGeom>
          <a:blipFill>
            <a:blip r:embed="rId3"/>
            <a:stretch>
              <a:fillRect/>
            </a:stretch>
          </a:blipFill>
        </p:spPr>
      </p:sp>
      <p:sp>
        <p:nvSpPr>
          <p:cNvPr id="4" name="Freeform 4"/>
          <p:cNvSpPr/>
          <p:nvPr/>
        </p:nvSpPr>
        <p:spPr>
          <a:xfrm>
            <a:off x="711293" y="3316373"/>
            <a:ext cx="4763369" cy="3170617"/>
          </a:xfrm>
          <a:custGeom>
            <a:avLst/>
            <a:gdLst/>
            <a:ahLst/>
            <a:cxnLst/>
            <a:rect l="l" t="t" r="r" b="b"/>
            <a:pathLst>
              <a:path w="4763369" h="3170617">
                <a:moveTo>
                  <a:pt x="0" y="0"/>
                </a:moveTo>
                <a:lnTo>
                  <a:pt x="4763369" y="0"/>
                </a:lnTo>
                <a:lnTo>
                  <a:pt x="4763369" y="3170617"/>
                </a:lnTo>
                <a:lnTo>
                  <a:pt x="0" y="3170617"/>
                </a:lnTo>
                <a:lnTo>
                  <a:pt x="0" y="0"/>
                </a:lnTo>
                <a:close/>
              </a:path>
            </a:pathLst>
          </a:custGeom>
          <a:blipFill>
            <a:blip r:embed="rId4"/>
            <a:stretch>
              <a:fillRect/>
            </a:stretch>
          </a:blipFill>
        </p:spPr>
      </p:sp>
      <p:sp>
        <p:nvSpPr>
          <p:cNvPr id="5" name="Freeform 5"/>
          <p:cNvSpPr/>
          <p:nvPr/>
        </p:nvSpPr>
        <p:spPr>
          <a:xfrm>
            <a:off x="5437637" y="7125736"/>
            <a:ext cx="3706363" cy="2989002"/>
          </a:xfrm>
          <a:custGeom>
            <a:avLst/>
            <a:gdLst/>
            <a:ahLst/>
            <a:cxnLst/>
            <a:rect l="l" t="t" r="r" b="b"/>
            <a:pathLst>
              <a:path w="3706363" h="2989002">
                <a:moveTo>
                  <a:pt x="0" y="0"/>
                </a:moveTo>
                <a:lnTo>
                  <a:pt x="3706363" y="0"/>
                </a:lnTo>
                <a:lnTo>
                  <a:pt x="3706363" y="2989002"/>
                </a:lnTo>
                <a:lnTo>
                  <a:pt x="0" y="2989002"/>
                </a:lnTo>
                <a:lnTo>
                  <a:pt x="0" y="0"/>
                </a:lnTo>
                <a:close/>
              </a:path>
            </a:pathLst>
          </a:custGeom>
          <a:blipFill>
            <a:blip r:embed="rId5"/>
            <a:stretch>
              <a:fillRect/>
            </a:stretch>
          </a:blipFill>
        </p:spPr>
      </p:sp>
      <p:sp>
        <p:nvSpPr>
          <p:cNvPr id="6" name="Freeform 6"/>
          <p:cNvSpPr/>
          <p:nvPr/>
        </p:nvSpPr>
        <p:spPr>
          <a:xfrm>
            <a:off x="9614728" y="7809745"/>
            <a:ext cx="2634670" cy="1620984"/>
          </a:xfrm>
          <a:custGeom>
            <a:avLst/>
            <a:gdLst/>
            <a:ahLst/>
            <a:cxnLst/>
            <a:rect l="l" t="t" r="r" b="b"/>
            <a:pathLst>
              <a:path w="2634670" h="1620984">
                <a:moveTo>
                  <a:pt x="0" y="0"/>
                </a:moveTo>
                <a:lnTo>
                  <a:pt x="2634669" y="0"/>
                </a:lnTo>
                <a:lnTo>
                  <a:pt x="2634669" y="1620984"/>
                </a:lnTo>
                <a:lnTo>
                  <a:pt x="0" y="1620984"/>
                </a:lnTo>
                <a:lnTo>
                  <a:pt x="0" y="0"/>
                </a:lnTo>
                <a:close/>
              </a:path>
            </a:pathLst>
          </a:custGeom>
          <a:blipFill>
            <a:blip r:embed="rId6"/>
            <a:stretch>
              <a:fillRect/>
            </a:stretch>
          </a:blipFill>
        </p:spPr>
      </p:sp>
      <p:sp>
        <p:nvSpPr>
          <p:cNvPr id="7" name="TextBox 7"/>
          <p:cNvSpPr txBox="1"/>
          <p:nvPr/>
        </p:nvSpPr>
        <p:spPr>
          <a:xfrm>
            <a:off x="1028700" y="2888471"/>
            <a:ext cx="7701936" cy="760554"/>
          </a:xfrm>
          <a:prstGeom prst="rect">
            <a:avLst/>
          </a:prstGeom>
        </p:spPr>
        <p:txBody>
          <a:bodyPr lIns="0" tIns="0" rIns="0" bIns="0" rtlCol="0" anchor="t">
            <a:spAutoFit/>
          </a:bodyPr>
          <a:lstStyle/>
          <a:p>
            <a:pPr algn="l">
              <a:lnSpc>
                <a:spcPts val="6155"/>
              </a:lnSpc>
            </a:pPr>
            <a:r>
              <a:rPr lang="en-US" sz="4397">
                <a:solidFill>
                  <a:srgbClr val="000000"/>
                </a:solidFill>
                <a:latin typeface="Roboto Bold"/>
              </a:rPr>
              <a:t>Ein Projekt von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383906" y="4531183"/>
            <a:ext cx="682838" cy="611993"/>
          </a:xfrm>
          <a:custGeom>
            <a:avLst/>
            <a:gdLst/>
            <a:ahLst/>
            <a:cxnLst/>
            <a:rect l="l" t="t" r="r" b="b"/>
            <a:pathLst>
              <a:path w="682838" h="611993">
                <a:moveTo>
                  <a:pt x="0" y="0"/>
                </a:moveTo>
                <a:lnTo>
                  <a:pt x="682838" y="0"/>
                </a:lnTo>
                <a:lnTo>
                  <a:pt x="682838" y="611993"/>
                </a:lnTo>
                <a:lnTo>
                  <a:pt x="0" y="6119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5214925" y="1015574"/>
            <a:ext cx="7858149" cy="1236345"/>
          </a:xfrm>
          <a:prstGeom prst="rect">
            <a:avLst/>
          </a:prstGeom>
        </p:spPr>
        <p:txBody>
          <a:bodyPr lIns="0" tIns="0" rIns="0" bIns="0" rtlCol="0" anchor="t">
            <a:spAutoFit/>
          </a:bodyPr>
          <a:lstStyle/>
          <a:p>
            <a:pPr algn="ctr">
              <a:lnSpc>
                <a:spcPts val="10080"/>
              </a:lnSpc>
            </a:pPr>
            <a:r>
              <a:rPr lang="en-US" sz="7200" dirty="0">
                <a:solidFill>
                  <a:srgbClr val="000000"/>
                </a:solidFill>
                <a:latin typeface="Roboto Bold"/>
              </a:rPr>
              <a:t>Das bin Ich!</a:t>
            </a:r>
          </a:p>
        </p:txBody>
      </p:sp>
      <p:sp>
        <p:nvSpPr>
          <p:cNvPr id="5" name="TextBox 5"/>
          <p:cNvSpPr txBox="1"/>
          <p:nvPr/>
        </p:nvSpPr>
        <p:spPr>
          <a:xfrm>
            <a:off x="2209800" y="8094202"/>
            <a:ext cx="3466538" cy="415231"/>
          </a:xfrm>
          <a:prstGeom prst="rect">
            <a:avLst/>
          </a:prstGeom>
        </p:spPr>
        <p:txBody>
          <a:bodyPr lIns="0" tIns="0" rIns="0" bIns="0" rtlCol="0" anchor="t">
            <a:spAutoFit/>
          </a:bodyPr>
          <a:lstStyle/>
          <a:p>
            <a:pPr algn="ctr">
              <a:lnSpc>
                <a:spcPts val="3363"/>
              </a:lnSpc>
            </a:pPr>
            <a:r>
              <a:rPr lang="en-US" sz="2402" spc="523" dirty="0">
                <a:solidFill>
                  <a:srgbClr val="191919"/>
                </a:solidFill>
                <a:latin typeface="Roboto Bold"/>
              </a:rPr>
              <a:t>Berkant Seyhan</a:t>
            </a:r>
          </a:p>
        </p:txBody>
      </p:sp>
      <p:sp>
        <p:nvSpPr>
          <p:cNvPr id="7" name="TextBox 7"/>
          <p:cNvSpPr txBox="1"/>
          <p:nvPr/>
        </p:nvSpPr>
        <p:spPr>
          <a:xfrm>
            <a:off x="6529176" y="3390900"/>
            <a:ext cx="10539624" cy="2503891"/>
          </a:xfrm>
          <a:prstGeom prst="rect">
            <a:avLst/>
          </a:prstGeom>
        </p:spPr>
        <p:txBody>
          <a:bodyPr wrap="square" lIns="0" tIns="0" rIns="0" bIns="0" rtlCol="0" anchor="t">
            <a:spAutoFit/>
          </a:bodyPr>
          <a:lstStyle/>
          <a:p>
            <a:pPr marL="342900" indent="-342900">
              <a:lnSpc>
                <a:spcPts val="3299"/>
              </a:lnSpc>
              <a:buFont typeface="Arial" panose="020B0604020202020204" pitchFamily="34" charset="0"/>
              <a:buChar char="•"/>
            </a:pPr>
            <a:r>
              <a:rPr lang="en-US" sz="2199" dirty="0" err="1">
                <a:solidFill>
                  <a:srgbClr val="000000"/>
                </a:solidFill>
                <a:latin typeface="Roboto"/>
              </a:rPr>
              <a:t>Passionierter</a:t>
            </a:r>
            <a:r>
              <a:rPr lang="en-US" sz="2199" dirty="0">
                <a:solidFill>
                  <a:srgbClr val="000000"/>
                </a:solidFill>
                <a:latin typeface="Roboto"/>
              </a:rPr>
              <a:t> ÖPNV </a:t>
            </a:r>
            <a:r>
              <a:rPr lang="en-US" sz="2199" dirty="0" err="1">
                <a:solidFill>
                  <a:srgbClr val="000000"/>
                </a:solidFill>
                <a:latin typeface="Roboto"/>
              </a:rPr>
              <a:t>Nutzer</a:t>
            </a:r>
            <a:endParaRPr lang="en-US" sz="2199" dirty="0">
              <a:solidFill>
                <a:srgbClr val="000000"/>
              </a:solidFill>
              <a:latin typeface="Roboto"/>
            </a:endParaRPr>
          </a:p>
          <a:p>
            <a:pPr marL="342900" indent="-342900">
              <a:lnSpc>
                <a:spcPts val="3299"/>
              </a:lnSpc>
              <a:buFont typeface="Arial" panose="020B0604020202020204" pitchFamily="34" charset="0"/>
              <a:buChar char="•"/>
            </a:pPr>
            <a:r>
              <a:rPr lang="en-US" sz="2199" dirty="0" err="1">
                <a:solidFill>
                  <a:srgbClr val="000000"/>
                </a:solidFill>
                <a:latin typeface="Roboto"/>
              </a:rPr>
              <a:t>Berater</a:t>
            </a:r>
            <a:r>
              <a:rPr lang="en-US" sz="2199" dirty="0">
                <a:solidFill>
                  <a:srgbClr val="000000"/>
                </a:solidFill>
                <a:latin typeface="Roboto"/>
              </a:rPr>
              <a:t> </a:t>
            </a:r>
            <a:r>
              <a:rPr lang="en-US" sz="2199" dirty="0" err="1">
                <a:solidFill>
                  <a:srgbClr val="000000"/>
                </a:solidFill>
                <a:latin typeface="Roboto"/>
              </a:rPr>
              <a:t>im</a:t>
            </a:r>
            <a:r>
              <a:rPr lang="en-US" sz="2199" dirty="0">
                <a:solidFill>
                  <a:srgbClr val="000000"/>
                </a:solidFill>
                <a:latin typeface="Roboto"/>
              </a:rPr>
              <a:t> </a:t>
            </a:r>
            <a:r>
              <a:rPr lang="en-US" sz="2199" dirty="0" err="1">
                <a:solidFill>
                  <a:srgbClr val="000000"/>
                </a:solidFill>
                <a:latin typeface="Roboto"/>
              </a:rPr>
              <a:t>Bereich</a:t>
            </a:r>
            <a:r>
              <a:rPr lang="en-US" sz="2199" dirty="0">
                <a:solidFill>
                  <a:srgbClr val="000000"/>
                </a:solidFill>
                <a:latin typeface="Roboto"/>
              </a:rPr>
              <a:t> </a:t>
            </a:r>
            <a:r>
              <a:rPr lang="en-US" sz="2199" dirty="0" err="1">
                <a:solidFill>
                  <a:srgbClr val="000000"/>
                </a:solidFill>
                <a:latin typeface="Roboto"/>
              </a:rPr>
              <a:t>Finanzen</a:t>
            </a:r>
            <a:r>
              <a:rPr lang="en-US" sz="2199" dirty="0">
                <a:solidFill>
                  <a:srgbClr val="000000"/>
                </a:solidFill>
                <a:latin typeface="Roboto"/>
              </a:rPr>
              <a:t> </a:t>
            </a:r>
            <a:r>
              <a:rPr lang="en-US" sz="2199" dirty="0" err="1">
                <a:solidFill>
                  <a:srgbClr val="000000"/>
                </a:solidFill>
                <a:latin typeface="Roboto"/>
              </a:rPr>
              <a:t>bei</a:t>
            </a:r>
            <a:r>
              <a:rPr lang="en-US" sz="2199" dirty="0">
                <a:solidFill>
                  <a:srgbClr val="000000"/>
                </a:solidFill>
                <a:latin typeface="Roboto"/>
              </a:rPr>
              <a:t> der </a:t>
            </a:r>
            <a:r>
              <a:rPr lang="en-US" sz="2199" dirty="0" err="1">
                <a:solidFill>
                  <a:srgbClr val="000000"/>
                </a:solidFill>
                <a:latin typeface="Roboto"/>
              </a:rPr>
              <a:t>Firma</a:t>
            </a:r>
            <a:r>
              <a:rPr lang="en-US" sz="2199" dirty="0">
                <a:solidFill>
                  <a:srgbClr val="000000"/>
                </a:solidFill>
                <a:latin typeface="Roboto"/>
              </a:rPr>
              <a:t> d-fine (</a:t>
            </a:r>
            <a:r>
              <a:rPr lang="de-DE" sz="2400" b="1" dirty="0"/>
              <a:t>Berkant S. </a:t>
            </a:r>
            <a:r>
              <a:rPr lang="de-DE" sz="2400" b="1"/>
              <a:t>– d-fine)</a:t>
            </a:r>
            <a:endParaRPr lang="en-US" sz="2199" dirty="0">
              <a:solidFill>
                <a:srgbClr val="000000"/>
              </a:solidFill>
              <a:latin typeface="Roboto"/>
            </a:endParaRPr>
          </a:p>
          <a:p>
            <a:pPr marL="342900" indent="-342900">
              <a:lnSpc>
                <a:spcPts val="3299"/>
              </a:lnSpc>
              <a:buFont typeface="Arial" panose="020B0604020202020204" pitchFamily="34" charset="0"/>
              <a:buChar char="•"/>
            </a:pPr>
            <a:r>
              <a:rPr lang="en-US" sz="2199" dirty="0" err="1">
                <a:solidFill>
                  <a:srgbClr val="000000"/>
                </a:solidFill>
                <a:latin typeface="Roboto"/>
              </a:rPr>
              <a:t>Visionär</a:t>
            </a:r>
            <a:r>
              <a:rPr lang="en-US" sz="2199" dirty="0">
                <a:solidFill>
                  <a:srgbClr val="000000"/>
                </a:solidFill>
                <a:latin typeface="Roboto"/>
              </a:rPr>
              <a:t> </a:t>
            </a:r>
            <a:r>
              <a:rPr lang="en-US" sz="2199" dirty="0" err="1">
                <a:solidFill>
                  <a:srgbClr val="000000"/>
                </a:solidFill>
                <a:latin typeface="Roboto"/>
              </a:rPr>
              <a:t>eines</a:t>
            </a:r>
            <a:r>
              <a:rPr lang="en-US" sz="2199" dirty="0">
                <a:solidFill>
                  <a:srgbClr val="000000"/>
                </a:solidFill>
                <a:latin typeface="Roboto"/>
              </a:rPr>
              <a:t> </a:t>
            </a:r>
            <a:r>
              <a:rPr lang="en-US" sz="2199" dirty="0" err="1">
                <a:solidFill>
                  <a:srgbClr val="000000"/>
                </a:solidFill>
                <a:latin typeface="Roboto"/>
              </a:rPr>
              <a:t>nachhaltigen</a:t>
            </a:r>
            <a:r>
              <a:rPr lang="en-US" sz="2199" dirty="0">
                <a:solidFill>
                  <a:srgbClr val="000000"/>
                </a:solidFill>
                <a:latin typeface="Roboto"/>
              </a:rPr>
              <a:t> </a:t>
            </a:r>
            <a:r>
              <a:rPr lang="en-US" sz="2199" dirty="0" err="1">
                <a:solidFill>
                  <a:srgbClr val="000000"/>
                </a:solidFill>
                <a:latin typeface="Roboto"/>
              </a:rPr>
              <a:t>Klimafreundlichen</a:t>
            </a:r>
            <a:r>
              <a:rPr lang="en-US" sz="2199" dirty="0">
                <a:solidFill>
                  <a:srgbClr val="000000"/>
                </a:solidFill>
                <a:latin typeface="Roboto"/>
              </a:rPr>
              <a:t> </a:t>
            </a:r>
            <a:r>
              <a:rPr lang="en-US" sz="2199" dirty="0" err="1">
                <a:solidFill>
                  <a:srgbClr val="000000"/>
                </a:solidFill>
                <a:latin typeface="Roboto"/>
              </a:rPr>
              <a:t>Kölns</a:t>
            </a:r>
            <a:endParaRPr lang="en-US" sz="2199" dirty="0">
              <a:solidFill>
                <a:srgbClr val="000000"/>
              </a:solidFill>
              <a:latin typeface="Roboto"/>
            </a:endParaRPr>
          </a:p>
          <a:p>
            <a:pPr marL="342900" indent="-342900">
              <a:lnSpc>
                <a:spcPts val="3299"/>
              </a:lnSpc>
              <a:buFont typeface="Arial" panose="020B0604020202020204" pitchFamily="34" charset="0"/>
              <a:buChar char="•"/>
            </a:pPr>
            <a:r>
              <a:rPr lang="en-US" sz="2199" dirty="0" err="1">
                <a:solidFill>
                  <a:srgbClr val="000000"/>
                </a:solidFill>
                <a:latin typeface="Roboto"/>
              </a:rPr>
              <a:t>Erfahrung</a:t>
            </a:r>
            <a:r>
              <a:rPr lang="en-US" sz="2199" dirty="0">
                <a:solidFill>
                  <a:srgbClr val="000000"/>
                </a:solidFill>
                <a:latin typeface="Roboto"/>
              </a:rPr>
              <a:t> in </a:t>
            </a:r>
            <a:r>
              <a:rPr lang="en-US" sz="2199" dirty="0" err="1">
                <a:solidFill>
                  <a:srgbClr val="000000"/>
                </a:solidFill>
                <a:latin typeface="Roboto"/>
              </a:rPr>
              <a:t>Projektarbeit</a:t>
            </a:r>
            <a:r>
              <a:rPr lang="en-US" sz="2199" dirty="0">
                <a:solidFill>
                  <a:srgbClr val="000000"/>
                </a:solidFill>
                <a:latin typeface="Roboto"/>
              </a:rPr>
              <a:t> </a:t>
            </a:r>
            <a:r>
              <a:rPr lang="en-US" sz="2199" dirty="0" err="1">
                <a:solidFill>
                  <a:srgbClr val="000000"/>
                </a:solidFill>
                <a:latin typeface="Roboto"/>
              </a:rPr>
              <a:t>im</a:t>
            </a:r>
            <a:r>
              <a:rPr lang="en-US" sz="2199" dirty="0">
                <a:solidFill>
                  <a:srgbClr val="000000"/>
                </a:solidFill>
                <a:latin typeface="Roboto"/>
              </a:rPr>
              <a:t> </a:t>
            </a:r>
            <a:r>
              <a:rPr lang="en-US" sz="2199" dirty="0" err="1">
                <a:solidFill>
                  <a:srgbClr val="000000"/>
                </a:solidFill>
                <a:latin typeface="Roboto"/>
              </a:rPr>
              <a:t>intenrationalen</a:t>
            </a:r>
            <a:r>
              <a:rPr lang="en-US" sz="2199" dirty="0">
                <a:solidFill>
                  <a:srgbClr val="000000"/>
                </a:solidFill>
                <a:latin typeface="Roboto"/>
              </a:rPr>
              <a:t> und </a:t>
            </a:r>
            <a:r>
              <a:rPr lang="en-US" sz="2199" dirty="0" err="1">
                <a:solidFill>
                  <a:srgbClr val="000000"/>
                </a:solidFill>
                <a:latin typeface="Roboto"/>
              </a:rPr>
              <a:t>nationalen</a:t>
            </a:r>
            <a:r>
              <a:rPr lang="en-US" sz="2199" dirty="0">
                <a:solidFill>
                  <a:srgbClr val="000000"/>
                </a:solidFill>
                <a:latin typeface="Roboto"/>
              </a:rPr>
              <a:t> </a:t>
            </a:r>
            <a:r>
              <a:rPr lang="en-US" sz="2199" dirty="0" err="1">
                <a:solidFill>
                  <a:srgbClr val="000000"/>
                </a:solidFill>
                <a:latin typeface="Roboto"/>
              </a:rPr>
              <a:t>Kontext</a:t>
            </a:r>
            <a:endParaRPr lang="en-US" sz="2199" dirty="0">
              <a:solidFill>
                <a:srgbClr val="000000"/>
              </a:solidFill>
              <a:latin typeface="Roboto"/>
            </a:endParaRPr>
          </a:p>
          <a:p>
            <a:pPr marL="342900" indent="-342900">
              <a:lnSpc>
                <a:spcPts val="3299"/>
              </a:lnSpc>
              <a:buFont typeface="Arial" panose="020B0604020202020204" pitchFamily="34" charset="0"/>
              <a:buChar char="•"/>
            </a:pPr>
            <a:endParaRPr lang="en-US" sz="2199" dirty="0">
              <a:solidFill>
                <a:srgbClr val="000000"/>
              </a:solidFill>
              <a:latin typeface="Roboto"/>
            </a:endParaRPr>
          </a:p>
          <a:p>
            <a:pPr algn="ctr">
              <a:lnSpc>
                <a:spcPts val="3299"/>
              </a:lnSpc>
            </a:pPr>
            <a:endParaRPr lang="en-US" sz="2199" dirty="0">
              <a:solidFill>
                <a:srgbClr val="000000"/>
              </a:solidFill>
              <a:latin typeface="Roboto"/>
            </a:endParaRPr>
          </a:p>
        </p:txBody>
      </p:sp>
      <p:sp>
        <p:nvSpPr>
          <p:cNvPr id="8" name="TextBox 8"/>
          <p:cNvSpPr txBox="1"/>
          <p:nvPr/>
        </p:nvSpPr>
        <p:spPr>
          <a:xfrm>
            <a:off x="2836316" y="8580215"/>
            <a:ext cx="2685009" cy="293157"/>
          </a:xfrm>
          <a:prstGeom prst="rect">
            <a:avLst/>
          </a:prstGeom>
        </p:spPr>
        <p:txBody>
          <a:bodyPr wrap="square" lIns="0" tIns="0" rIns="0" bIns="0" rtlCol="0" anchor="t">
            <a:spAutoFit/>
          </a:bodyPr>
          <a:lstStyle/>
          <a:p>
            <a:pPr algn="ctr">
              <a:lnSpc>
                <a:spcPts val="2464"/>
              </a:lnSpc>
            </a:pPr>
            <a:r>
              <a:rPr lang="en-US" sz="1643" dirty="0">
                <a:solidFill>
                  <a:srgbClr val="000000"/>
                </a:solidFill>
                <a:latin typeface="Roboto"/>
              </a:rPr>
              <a:t>Team Lead and Coordinator</a:t>
            </a:r>
          </a:p>
        </p:txBody>
      </p:sp>
      <p:sp>
        <p:nvSpPr>
          <p:cNvPr id="11" name="Freeform 11"/>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rot="1291934">
            <a:off x="14165978" y="6371875"/>
            <a:ext cx="9330612" cy="6989476"/>
          </a:xfrm>
          <a:custGeom>
            <a:avLst/>
            <a:gdLst/>
            <a:ahLst/>
            <a:cxnLst/>
            <a:rect l="l" t="t" r="r" b="b"/>
            <a:pathLst>
              <a:path w="9330612" h="6989476">
                <a:moveTo>
                  <a:pt x="0" y="0"/>
                </a:moveTo>
                <a:lnTo>
                  <a:pt x="9330612" y="0"/>
                </a:lnTo>
                <a:lnTo>
                  <a:pt x="9330612" y="6989476"/>
                </a:lnTo>
                <a:lnTo>
                  <a:pt x="0" y="69894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6"/>
            <a:stretch>
              <a:fillRect/>
            </a:stretch>
          </a:blipFill>
        </p:spPr>
      </p:sp>
      <p:pic>
        <p:nvPicPr>
          <p:cNvPr id="17" name="Picture 16" descr="A person in a suit and glasses&#10;&#10;Description automatically generated">
            <a:extLst>
              <a:ext uri="{FF2B5EF4-FFF2-40B4-BE49-F238E27FC236}">
                <a16:creationId xmlns:a16="http://schemas.microsoft.com/office/drawing/2014/main" id="{C2C3BC38-73F0-415B-DBA1-B20B7BBEF1D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89115" y="3086100"/>
            <a:ext cx="4530878" cy="438153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68974" y="3399173"/>
            <a:ext cx="7765888" cy="1857375"/>
          </a:xfrm>
          <a:prstGeom prst="rect">
            <a:avLst/>
          </a:prstGeom>
        </p:spPr>
        <p:txBody>
          <a:bodyPr lIns="0" tIns="0" rIns="0" bIns="0" rtlCol="0" anchor="t">
            <a:spAutoFit/>
          </a:bodyPr>
          <a:lstStyle/>
          <a:p>
            <a:pPr algn="l">
              <a:lnSpc>
                <a:spcPts val="7277"/>
              </a:lnSpc>
            </a:pPr>
            <a:r>
              <a:rPr lang="en-US" sz="6064">
                <a:solidFill>
                  <a:srgbClr val="191919"/>
                </a:solidFill>
                <a:latin typeface="Roboto Bold"/>
              </a:rPr>
              <a:t>WELCHES PROBLEM WIR LÖSEN </a:t>
            </a:r>
          </a:p>
        </p:txBody>
      </p:sp>
      <p:sp>
        <p:nvSpPr>
          <p:cNvPr id="3" name="Freeform 3"/>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0615901" y="1673832"/>
            <a:ext cx="5904743" cy="6939335"/>
          </a:xfrm>
          <a:custGeom>
            <a:avLst/>
            <a:gdLst/>
            <a:ahLst/>
            <a:cxnLst/>
            <a:rect l="l" t="t" r="r" b="b"/>
            <a:pathLst>
              <a:path w="5904743" h="6939335">
                <a:moveTo>
                  <a:pt x="0" y="0"/>
                </a:moveTo>
                <a:lnTo>
                  <a:pt x="5904743" y="0"/>
                </a:lnTo>
                <a:lnTo>
                  <a:pt x="5904743" y="6939336"/>
                </a:lnTo>
                <a:lnTo>
                  <a:pt x="0" y="69393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1668974" y="5549031"/>
            <a:ext cx="7765888" cy="1704013"/>
          </a:xfrm>
          <a:prstGeom prst="rect">
            <a:avLst/>
          </a:prstGeom>
        </p:spPr>
        <p:txBody>
          <a:bodyPr lIns="0" tIns="0" rIns="0" bIns="0" rtlCol="0" anchor="t">
            <a:spAutoFit/>
          </a:bodyPr>
          <a:lstStyle/>
          <a:p>
            <a:pPr algn="l">
              <a:lnSpc>
                <a:spcPts val="3412"/>
              </a:lnSpc>
            </a:pPr>
            <a:r>
              <a:rPr lang="en-US" sz="2275">
                <a:solidFill>
                  <a:srgbClr val="191919"/>
                </a:solidFill>
                <a:latin typeface="Roboto"/>
              </a:rPr>
              <a:t>Wie eine gute Geschichte sollte auch euer Pitch eine schlüssige Erzählung haben. </a:t>
            </a:r>
          </a:p>
          <a:p>
            <a:pPr algn="l">
              <a:lnSpc>
                <a:spcPts val="3412"/>
              </a:lnSpc>
            </a:pPr>
            <a:r>
              <a:rPr lang="en-US" sz="2275">
                <a:solidFill>
                  <a:srgbClr val="191919"/>
                </a:solidFill>
                <a:latin typeface="Roboto"/>
              </a:rPr>
              <a:t>Welches Problem löst ihr mit welchem Ziel? Wer profitiert von eurer Lösung? Kurz und knackig!</a:t>
            </a:r>
          </a:p>
        </p:txBody>
      </p:sp>
      <p:sp>
        <p:nvSpPr>
          <p:cNvPr id="6" name="Freeform 6"/>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6"/>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684136" y="7692812"/>
            <a:ext cx="14319993" cy="6166547"/>
          </a:xfrm>
          <a:custGeom>
            <a:avLst/>
            <a:gdLst/>
            <a:ahLst/>
            <a:cxnLst/>
            <a:rect l="l" t="t" r="r" b="b"/>
            <a:pathLst>
              <a:path w="14319993" h="6166547">
                <a:moveTo>
                  <a:pt x="0" y="0"/>
                </a:moveTo>
                <a:lnTo>
                  <a:pt x="14319993" y="0"/>
                </a:lnTo>
                <a:lnTo>
                  <a:pt x="14319993" y="6166548"/>
                </a:lnTo>
                <a:lnTo>
                  <a:pt x="0" y="6166548"/>
                </a:lnTo>
                <a:lnTo>
                  <a:pt x="0" y="0"/>
                </a:lnTo>
                <a:close/>
              </a:path>
            </a:pathLst>
          </a:custGeom>
          <a:blipFill>
            <a:blip r:embed="rId2"/>
            <a:stretch>
              <a:fillRect/>
            </a:stretch>
          </a:blipFill>
        </p:spPr>
      </p:sp>
      <p:sp>
        <p:nvSpPr>
          <p:cNvPr id="3" name="TextBox 3"/>
          <p:cNvSpPr txBox="1"/>
          <p:nvPr/>
        </p:nvSpPr>
        <p:spPr>
          <a:xfrm>
            <a:off x="5214925" y="1328884"/>
            <a:ext cx="7858149" cy="1236345"/>
          </a:xfrm>
          <a:prstGeom prst="rect">
            <a:avLst/>
          </a:prstGeom>
        </p:spPr>
        <p:txBody>
          <a:bodyPr lIns="0" tIns="0" rIns="0" bIns="0" rtlCol="0" anchor="t">
            <a:spAutoFit/>
          </a:bodyPr>
          <a:lstStyle/>
          <a:p>
            <a:pPr algn="ctr">
              <a:lnSpc>
                <a:spcPts val="10080"/>
              </a:lnSpc>
            </a:pPr>
            <a:r>
              <a:rPr lang="en-US" sz="7200">
                <a:solidFill>
                  <a:srgbClr val="000000"/>
                </a:solidFill>
                <a:latin typeface="Roboto Bold"/>
              </a:rPr>
              <a:t>Wie wir es lösen</a:t>
            </a:r>
          </a:p>
        </p:txBody>
      </p:sp>
      <p:sp>
        <p:nvSpPr>
          <p:cNvPr id="4" name="TextBox 4"/>
          <p:cNvSpPr txBox="1"/>
          <p:nvPr/>
        </p:nvSpPr>
        <p:spPr>
          <a:xfrm>
            <a:off x="1028700" y="3392300"/>
            <a:ext cx="7815433" cy="956312"/>
          </a:xfrm>
          <a:prstGeom prst="rect">
            <a:avLst/>
          </a:prstGeom>
        </p:spPr>
        <p:txBody>
          <a:bodyPr lIns="0" tIns="0" rIns="0" bIns="0" rtlCol="0" anchor="t">
            <a:spAutoFit/>
          </a:bodyPr>
          <a:lstStyle/>
          <a:p>
            <a:pPr algn="just">
              <a:lnSpc>
                <a:spcPts val="3959"/>
              </a:lnSpc>
            </a:pPr>
            <a:r>
              <a:rPr lang="en-US" sz="2199">
                <a:solidFill>
                  <a:srgbClr val="000000"/>
                </a:solidFill>
                <a:latin typeface="Roboto"/>
              </a:rPr>
              <a:t>Beschreibt nachvollziehbar die Hauptmerkmale eurer Lösung und eurer Service/Tech-Produktes.</a:t>
            </a:r>
          </a:p>
        </p:txBody>
      </p:sp>
      <p:sp>
        <p:nvSpPr>
          <p:cNvPr id="5" name="TextBox 5"/>
          <p:cNvSpPr txBox="1"/>
          <p:nvPr/>
        </p:nvSpPr>
        <p:spPr>
          <a:xfrm>
            <a:off x="9443867" y="3392300"/>
            <a:ext cx="7815433" cy="3928112"/>
          </a:xfrm>
          <a:prstGeom prst="rect">
            <a:avLst/>
          </a:prstGeom>
        </p:spPr>
        <p:txBody>
          <a:bodyPr lIns="0" tIns="0" rIns="0" bIns="0" rtlCol="0" anchor="t">
            <a:spAutoFit/>
          </a:bodyPr>
          <a:lstStyle/>
          <a:p>
            <a:pPr marL="0" lvl="0" indent="0" algn="just">
              <a:lnSpc>
                <a:spcPts val="3959"/>
              </a:lnSpc>
              <a:spcBef>
                <a:spcPct val="0"/>
              </a:spcBef>
            </a:pPr>
            <a:r>
              <a:rPr lang="en-US" sz="2199" u="none">
                <a:solidFill>
                  <a:srgbClr val="000000"/>
                </a:solidFill>
                <a:latin typeface="Roboto"/>
              </a:rPr>
              <a:t>Lorem ipsum dolor sit amet, consectetur adipiscing elit. Donec nunc orci, fermentum bibendum nisl at, dictum tincidunt mauris. Sed vel ex non leo commodo rutrum. Quisque quis purus enim. Vivamus bibendum ipsum non fringilla consequat. Aenean interdum venenatis congue. Aenean bibendum vehicula dignissim. Sed sed molestie massa, at lobortis magna. In sed varius urna. Curabitur quis elit non orci consectetur vestibulum non non felis.</a:t>
            </a:r>
          </a:p>
        </p:txBody>
      </p:sp>
      <p:sp>
        <p:nvSpPr>
          <p:cNvPr id="6" name="Freeform 6"/>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5"/>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883614" y="7261558"/>
            <a:ext cx="8520772" cy="8520772"/>
          </a:xfrm>
          <a:custGeom>
            <a:avLst/>
            <a:gdLst/>
            <a:ahLst/>
            <a:cxnLst/>
            <a:rect l="l" t="t" r="r" b="b"/>
            <a:pathLst>
              <a:path w="8520772" h="8520772">
                <a:moveTo>
                  <a:pt x="0" y="0"/>
                </a:moveTo>
                <a:lnTo>
                  <a:pt x="8520772" y="0"/>
                </a:lnTo>
                <a:lnTo>
                  <a:pt x="8520772" y="8520772"/>
                </a:lnTo>
                <a:lnTo>
                  <a:pt x="0" y="85207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8196418" y="6653176"/>
            <a:ext cx="1753933" cy="1753933"/>
          </a:xfrm>
          <a:custGeom>
            <a:avLst/>
            <a:gdLst/>
            <a:ahLst/>
            <a:cxnLst/>
            <a:rect l="l" t="t" r="r" b="b"/>
            <a:pathLst>
              <a:path w="1753933" h="1753933">
                <a:moveTo>
                  <a:pt x="0" y="0"/>
                </a:moveTo>
                <a:lnTo>
                  <a:pt x="1753933" y="0"/>
                </a:lnTo>
                <a:lnTo>
                  <a:pt x="1753933" y="1753933"/>
                </a:lnTo>
                <a:lnTo>
                  <a:pt x="0" y="17539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8697000" y="7100485"/>
            <a:ext cx="752769" cy="824747"/>
          </a:xfrm>
          <a:custGeom>
            <a:avLst/>
            <a:gdLst/>
            <a:ahLst/>
            <a:cxnLst/>
            <a:rect l="l" t="t" r="r" b="b"/>
            <a:pathLst>
              <a:path w="752769" h="824747">
                <a:moveTo>
                  <a:pt x="0" y="0"/>
                </a:moveTo>
                <a:lnTo>
                  <a:pt x="752769" y="0"/>
                </a:lnTo>
                <a:lnTo>
                  <a:pt x="752769" y="824746"/>
                </a:lnTo>
                <a:lnTo>
                  <a:pt x="0" y="8247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2260004" y="8128275"/>
            <a:ext cx="1841521" cy="1841521"/>
          </a:xfrm>
          <a:custGeom>
            <a:avLst/>
            <a:gdLst/>
            <a:ahLst/>
            <a:cxnLst/>
            <a:rect l="l" t="t" r="r" b="b"/>
            <a:pathLst>
              <a:path w="1841521" h="1841521">
                <a:moveTo>
                  <a:pt x="0" y="0"/>
                </a:moveTo>
                <a:lnTo>
                  <a:pt x="1841521" y="0"/>
                </a:lnTo>
                <a:lnTo>
                  <a:pt x="1841521" y="1841521"/>
                </a:lnTo>
                <a:lnTo>
                  <a:pt x="0" y="18415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4186475" y="8128275"/>
            <a:ext cx="1841521" cy="1841521"/>
          </a:xfrm>
          <a:custGeom>
            <a:avLst/>
            <a:gdLst/>
            <a:ahLst/>
            <a:cxnLst/>
            <a:rect l="l" t="t" r="r" b="b"/>
            <a:pathLst>
              <a:path w="1841521" h="1841521">
                <a:moveTo>
                  <a:pt x="0" y="0"/>
                </a:moveTo>
                <a:lnTo>
                  <a:pt x="1841521" y="0"/>
                </a:lnTo>
                <a:lnTo>
                  <a:pt x="1841521" y="1841521"/>
                </a:lnTo>
                <a:lnTo>
                  <a:pt x="0" y="18415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4585354" y="8513890"/>
            <a:ext cx="1043763" cy="996319"/>
          </a:xfrm>
          <a:custGeom>
            <a:avLst/>
            <a:gdLst/>
            <a:ahLst/>
            <a:cxnLst/>
            <a:rect l="l" t="t" r="r" b="b"/>
            <a:pathLst>
              <a:path w="1043763" h="996319">
                <a:moveTo>
                  <a:pt x="0" y="0"/>
                </a:moveTo>
                <a:lnTo>
                  <a:pt x="1043763" y="0"/>
                </a:lnTo>
                <a:lnTo>
                  <a:pt x="1043763" y="996319"/>
                </a:lnTo>
                <a:lnTo>
                  <a:pt x="0" y="99631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12726299" y="8587862"/>
            <a:ext cx="908930" cy="922346"/>
          </a:xfrm>
          <a:custGeom>
            <a:avLst/>
            <a:gdLst/>
            <a:ahLst/>
            <a:cxnLst/>
            <a:rect l="l" t="t" r="r" b="b"/>
            <a:pathLst>
              <a:path w="908930" h="922346">
                <a:moveTo>
                  <a:pt x="0" y="0"/>
                </a:moveTo>
                <a:lnTo>
                  <a:pt x="908931" y="0"/>
                </a:lnTo>
                <a:lnTo>
                  <a:pt x="908931" y="922347"/>
                </a:lnTo>
                <a:lnTo>
                  <a:pt x="0" y="92234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nvGrpSpPr>
          <p:cNvPr id="9" name="Group 9"/>
          <p:cNvGrpSpPr/>
          <p:nvPr/>
        </p:nvGrpSpPr>
        <p:grpSpPr>
          <a:xfrm>
            <a:off x="1652107" y="3851376"/>
            <a:ext cx="3474003" cy="647719"/>
            <a:chOff x="0" y="0"/>
            <a:chExt cx="914964" cy="170593"/>
          </a:xfrm>
        </p:grpSpPr>
        <p:sp>
          <p:nvSpPr>
            <p:cNvPr id="10" name="Freeform 10"/>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rgbClr val="000000">
                <a:alpha val="0"/>
              </a:srgbClr>
            </a:solidFill>
          </p:spPr>
        </p:sp>
        <p:sp>
          <p:nvSpPr>
            <p:cNvPr id="11" name="TextBox 11"/>
            <p:cNvSpPr txBox="1"/>
            <p:nvPr/>
          </p:nvSpPr>
          <p:spPr>
            <a:xfrm>
              <a:off x="0" y="-66675"/>
              <a:ext cx="914964" cy="237268"/>
            </a:xfrm>
            <a:prstGeom prst="rect">
              <a:avLst/>
            </a:prstGeom>
          </p:spPr>
          <p:txBody>
            <a:bodyPr lIns="50800" tIns="50800" rIns="50800" bIns="50800" rtlCol="0" anchor="ctr"/>
            <a:lstStyle/>
            <a:p>
              <a:pPr marL="0" lvl="0" indent="0" algn="ctr">
                <a:lnSpc>
                  <a:spcPts val="4114"/>
                </a:lnSpc>
                <a:spcBef>
                  <a:spcPct val="0"/>
                </a:spcBef>
              </a:pPr>
              <a:r>
                <a:rPr lang="en-US" sz="2981" spc="29">
                  <a:solidFill>
                    <a:srgbClr val="191919"/>
                  </a:solidFill>
                  <a:latin typeface="Roboto Bold"/>
                  <a:ea typeface="Roboto Bold"/>
                </a:rPr>
                <a:t>Objective n° 1</a:t>
              </a:r>
            </a:p>
          </p:txBody>
        </p:sp>
      </p:grpSp>
      <p:sp>
        <p:nvSpPr>
          <p:cNvPr id="12" name="TextBox 12"/>
          <p:cNvSpPr txBox="1"/>
          <p:nvPr/>
        </p:nvSpPr>
        <p:spPr>
          <a:xfrm>
            <a:off x="7845423" y="895350"/>
            <a:ext cx="2597154" cy="1184211"/>
          </a:xfrm>
          <a:prstGeom prst="rect">
            <a:avLst/>
          </a:prstGeom>
        </p:spPr>
        <p:txBody>
          <a:bodyPr lIns="0" tIns="0" rIns="0" bIns="0" rtlCol="0" anchor="t">
            <a:spAutoFit/>
          </a:bodyPr>
          <a:lstStyle/>
          <a:p>
            <a:pPr algn="ctr">
              <a:lnSpc>
                <a:spcPts val="9587"/>
              </a:lnSpc>
            </a:pPr>
            <a:r>
              <a:rPr lang="en-US" sz="6947" spc="368">
                <a:solidFill>
                  <a:srgbClr val="231F20"/>
                </a:solidFill>
                <a:latin typeface="Roboto Bold"/>
              </a:rPr>
              <a:t>OKRs</a:t>
            </a:r>
          </a:p>
        </p:txBody>
      </p:sp>
      <p:sp>
        <p:nvSpPr>
          <p:cNvPr id="13" name="TextBox 13"/>
          <p:cNvSpPr txBox="1"/>
          <p:nvPr/>
        </p:nvSpPr>
        <p:spPr>
          <a:xfrm>
            <a:off x="1708657" y="4680902"/>
            <a:ext cx="3360904" cy="2533031"/>
          </a:xfrm>
          <a:prstGeom prst="rect">
            <a:avLst/>
          </a:prstGeom>
        </p:spPr>
        <p:txBody>
          <a:bodyPr lIns="0" tIns="0" rIns="0" bIns="0" rtlCol="0" anchor="t">
            <a:spAutoFit/>
          </a:bodyPr>
          <a:lstStyle/>
          <a:p>
            <a:pPr marL="0" lvl="0" indent="0" algn="ctr">
              <a:lnSpc>
                <a:spcPts val="2912"/>
              </a:lnSpc>
              <a:spcBef>
                <a:spcPct val="0"/>
              </a:spcBef>
            </a:pPr>
            <a:r>
              <a:rPr lang="en-US" sz="2110" spc="90">
                <a:solidFill>
                  <a:srgbClr val="231F20"/>
                </a:solidFill>
                <a:latin typeface="Roboto"/>
              </a:rPr>
              <a:t>Lorem ipsum dolor sit amet, consectetur adipiscing elit. Duis vulputate nulla at ante rhoncus, vel efficitur felis condimentum. Proin odio odio.</a:t>
            </a:r>
          </a:p>
        </p:txBody>
      </p:sp>
      <p:grpSp>
        <p:nvGrpSpPr>
          <p:cNvPr id="14" name="Group 14"/>
          <p:cNvGrpSpPr/>
          <p:nvPr/>
        </p:nvGrpSpPr>
        <p:grpSpPr>
          <a:xfrm>
            <a:off x="7221240" y="3588599"/>
            <a:ext cx="3474003" cy="647719"/>
            <a:chOff x="0" y="0"/>
            <a:chExt cx="914964" cy="170593"/>
          </a:xfrm>
        </p:grpSpPr>
        <p:sp>
          <p:nvSpPr>
            <p:cNvPr id="15" name="Freeform 15"/>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rgbClr val="000000">
                <a:alpha val="0"/>
              </a:srgbClr>
            </a:solidFill>
          </p:spPr>
        </p:sp>
        <p:sp>
          <p:nvSpPr>
            <p:cNvPr id="16" name="TextBox 16"/>
            <p:cNvSpPr txBox="1"/>
            <p:nvPr/>
          </p:nvSpPr>
          <p:spPr>
            <a:xfrm>
              <a:off x="0" y="-66675"/>
              <a:ext cx="914964" cy="237268"/>
            </a:xfrm>
            <a:prstGeom prst="rect">
              <a:avLst/>
            </a:prstGeom>
          </p:spPr>
          <p:txBody>
            <a:bodyPr lIns="50800" tIns="50800" rIns="50800" bIns="50800" rtlCol="0" anchor="ctr"/>
            <a:lstStyle/>
            <a:p>
              <a:pPr marL="0" lvl="0" indent="0" algn="ctr">
                <a:lnSpc>
                  <a:spcPts val="4114"/>
                </a:lnSpc>
                <a:spcBef>
                  <a:spcPct val="0"/>
                </a:spcBef>
              </a:pPr>
              <a:r>
                <a:rPr lang="en-US" sz="2981" spc="29">
                  <a:solidFill>
                    <a:srgbClr val="191919"/>
                  </a:solidFill>
                  <a:latin typeface="Roboto Bold"/>
                  <a:ea typeface="Roboto Bold"/>
                </a:rPr>
                <a:t>Objective n° 2</a:t>
              </a:r>
            </a:p>
          </p:txBody>
        </p:sp>
      </p:grpSp>
      <p:sp>
        <p:nvSpPr>
          <p:cNvPr id="17" name="TextBox 17"/>
          <p:cNvSpPr txBox="1"/>
          <p:nvPr/>
        </p:nvSpPr>
        <p:spPr>
          <a:xfrm>
            <a:off x="6141310" y="4415420"/>
            <a:ext cx="6254887" cy="1447181"/>
          </a:xfrm>
          <a:prstGeom prst="rect">
            <a:avLst/>
          </a:prstGeom>
        </p:spPr>
        <p:txBody>
          <a:bodyPr lIns="0" tIns="0" rIns="0" bIns="0" rtlCol="0" anchor="t">
            <a:spAutoFit/>
          </a:bodyPr>
          <a:lstStyle/>
          <a:p>
            <a:pPr marL="0" lvl="0" indent="0" algn="ctr">
              <a:lnSpc>
                <a:spcPts val="2912"/>
              </a:lnSpc>
              <a:spcBef>
                <a:spcPct val="0"/>
              </a:spcBef>
            </a:pPr>
            <a:r>
              <a:rPr lang="en-US" sz="2110" spc="90">
                <a:solidFill>
                  <a:srgbClr val="231F20"/>
                </a:solidFill>
                <a:latin typeface="Roboto"/>
              </a:rPr>
              <a:t>Lorem ipsum dolor sit amet, consectetur adipiscing elit. Duis vulputate nulla at ante rhoncus, vel efficitur felis condimentum. Proin odio odio.</a:t>
            </a:r>
          </a:p>
        </p:txBody>
      </p:sp>
      <p:grpSp>
        <p:nvGrpSpPr>
          <p:cNvPr id="18" name="Group 18"/>
          <p:cNvGrpSpPr/>
          <p:nvPr/>
        </p:nvGrpSpPr>
        <p:grpSpPr>
          <a:xfrm>
            <a:off x="13161890" y="3851376"/>
            <a:ext cx="3474003" cy="647719"/>
            <a:chOff x="0" y="0"/>
            <a:chExt cx="914964" cy="170593"/>
          </a:xfrm>
        </p:grpSpPr>
        <p:sp>
          <p:nvSpPr>
            <p:cNvPr id="19" name="Freeform 19"/>
            <p:cNvSpPr/>
            <p:nvPr/>
          </p:nvSpPr>
          <p:spPr>
            <a:xfrm>
              <a:off x="0" y="0"/>
              <a:ext cx="914964" cy="170593"/>
            </a:xfrm>
            <a:custGeom>
              <a:avLst/>
              <a:gdLst/>
              <a:ahLst/>
              <a:cxnLst/>
              <a:rect l="l" t="t" r="r" b="b"/>
              <a:pathLst>
                <a:path w="914964" h="170593">
                  <a:moveTo>
                    <a:pt x="0" y="0"/>
                  </a:moveTo>
                  <a:lnTo>
                    <a:pt x="914964" y="0"/>
                  </a:lnTo>
                  <a:lnTo>
                    <a:pt x="914964" y="170593"/>
                  </a:lnTo>
                  <a:lnTo>
                    <a:pt x="0" y="170593"/>
                  </a:lnTo>
                  <a:close/>
                </a:path>
              </a:pathLst>
            </a:custGeom>
            <a:solidFill>
              <a:srgbClr val="000000">
                <a:alpha val="0"/>
              </a:srgbClr>
            </a:solidFill>
          </p:spPr>
        </p:sp>
        <p:sp>
          <p:nvSpPr>
            <p:cNvPr id="20" name="TextBox 20"/>
            <p:cNvSpPr txBox="1"/>
            <p:nvPr/>
          </p:nvSpPr>
          <p:spPr>
            <a:xfrm>
              <a:off x="0" y="-66675"/>
              <a:ext cx="914964" cy="237268"/>
            </a:xfrm>
            <a:prstGeom prst="rect">
              <a:avLst/>
            </a:prstGeom>
          </p:spPr>
          <p:txBody>
            <a:bodyPr lIns="50800" tIns="50800" rIns="50800" bIns="50800" rtlCol="0" anchor="ctr"/>
            <a:lstStyle/>
            <a:p>
              <a:pPr marL="0" lvl="0" indent="0" algn="ctr">
                <a:lnSpc>
                  <a:spcPts val="4114"/>
                </a:lnSpc>
                <a:spcBef>
                  <a:spcPct val="0"/>
                </a:spcBef>
              </a:pPr>
              <a:r>
                <a:rPr lang="en-US" sz="2981" spc="29">
                  <a:solidFill>
                    <a:srgbClr val="202020"/>
                  </a:solidFill>
                  <a:latin typeface="Roboto Bold"/>
                  <a:ea typeface="Roboto Bold"/>
                </a:rPr>
                <a:t>Objective n° 3</a:t>
              </a:r>
            </a:p>
          </p:txBody>
        </p:sp>
      </p:grpSp>
      <p:sp>
        <p:nvSpPr>
          <p:cNvPr id="21" name="TextBox 21"/>
          <p:cNvSpPr txBox="1"/>
          <p:nvPr/>
        </p:nvSpPr>
        <p:spPr>
          <a:xfrm>
            <a:off x="13218439" y="4680902"/>
            <a:ext cx="3360904" cy="2533031"/>
          </a:xfrm>
          <a:prstGeom prst="rect">
            <a:avLst/>
          </a:prstGeom>
        </p:spPr>
        <p:txBody>
          <a:bodyPr lIns="0" tIns="0" rIns="0" bIns="0" rtlCol="0" anchor="t">
            <a:spAutoFit/>
          </a:bodyPr>
          <a:lstStyle/>
          <a:p>
            <a:pPr marL="0" lvl="0" indent="0" algn="ctr">
              <a:lnSpc>
                <a:spcPts val="2912"/>
              </a:lnSpc>
              <a:spcBef>
                <a:spcPct val="0"/>
              </a:spcBef>
            </a:pPr>
            <a:r>
              <a:rPr lang="en-US" sz="2110" spc="90">
                <a:solidFill>
                  <a:srgbClr val="231F20"/>
                </a:solidFill>
                <a:latin typeface="Roboto"/>
              </a:rPr>
              <a:t>Lorem ipsum dolor sit amet, consectetur adipiscing elit. Duis vulputate nulla at ante rhoncus, vel efficitur felis condimentum. Proin odio odio.</a:t>
            </a:r>
          </a:p>
        </p:txBody>
      </p:sp>
      <p:sp>
        <p:nvSpPr>
          <p:cNvPr id="22" name="Freeform 22"/>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3" name="Freeform 23"/>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14"/>
            <a:stretch>
              <a:fillRect/>
            </a:stretch>
          </a:blipFill>
        </p:spPr>
      </p:sp>
      <p:sp>
        <p:nvSpPr>
          <p:cNvPr id="24" name="TextBox 24"/>
          <p:cNvSpPr txBox="1"/>
          <p:nvPr/>
        </p:nvSpPr>
        <p:spPr>
          <a:xfrm>
            <a:off x="3825534" y="2077256"/>
            <a:ext cx="10636933" cy="723281"/>
          </a:xfrm>
          <a:prstGeom prst="rect">
            <a:avLst/>
          </a:prstGeom>
        </p:spPr>
        <p:txBody>
          <a:bodyPr lIns="0" tIns="0" rIns="0" bIns="0" rtlCol="0" anchor="t">
            <a:spAutoFit/>
          </a:bodyPr>
          <a:lstStyle/>
          <a:p>
            <a:pPr marL="0" lvl="0" indent="0" algn="ctr">
              <a:lnSpc>
                <a:spcPts val="2912"/>
              </a:lnSpc>
              <a:spcBef>
                <a:spcPct val="0"/>
              </a:spcBef>
            </a:pPr>
            <a:r>
              <a:rPr lang="en-US" sz="2110" spc="90">
                <a:solidFill>
                  <a:srgbClr val="231F20"/>
                </a:solidFill>
                <a:latin typeface="Roboto"/>
              </a:rPr>
              <a:t>Diese Objectives und Key Results kommunizieren unser Bestreben, geben Orientierung und schaffen Fokus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6055914" y="5105400"/>
            <a:ext cx="10287000" cy="0"/>
          </a:xfrm>
          <a:prstGeom prst="line">
            <a:avLst/>
          </a:prstGeom>
          <a:ln w="76200" cap="flat">
            <a:solidFill>
              <a:srgbClr val="E10000"/>
            </a:solidFill>
            <a:prstDash val="solid"/>
            <a:headEnd type="none" w="sm" len="sm"/>
            <a:tailEnd type="none" w="sm" len="sm"/>
          </a:ln>
        </p:spPr>
      </p:sp>
      <p:grpSp>
        <p:nvGrpSpPr>
          <p:cNvPr id="3" name="Group 3"/>
          <p:cNvGrpSpPr/>
          <p:nvPr/>
        </p:nvGrpSpPr>
        <p:grpSpPr>
          <a:xfrm>
            <a:off x="10998134" y="1206568"/>
            <a:ext cx="402560" cy="40256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p:spPr>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928785" y="3870165"/>
            <a:ext cx="5330515" cy="3062567"/>
            <a:chOff x="0" y="0"/>
            <a:chExt cx="7107354" cy="4083422"/>
          </a:xfrm>
        </p:grpSpPr>
        <p:sp>
          <p:nvSpPr>
            <p:cNvPr id="7" name="TextBox 7"/>
            <p:cNvSpPr txBox="1"/>
            <p:nvPr/>
          </p:nvSpPr>
          <p:spPr>
            <a:xfrm>
              <a:off x="0" y="2322143"/>
              <a:ext cx="7107354" cy="1761279"/>
            </a:xfrm>
            <a:prstGeom prst="rect">
              <a:avLst/>
            </a:prstGeom>
          </p:spPr>
          <p:txBody>
            <a:bodyPr lIns="0" tIns="0" rIns="0" bIns="0" rtlCol="0" anchor="t">
              <a:spAutoFit/>
            </a:bodyPr>
            <a:lstStyle/>
            <a:p>
              <a:pPr algn="l">
                <a:lnSpc>
                  <a:spcPts val="2659"/>
                </a:lnSpc>
              </a:pPr>
              <a:r>
                <a:rPr lang="en-US" sz="1899" spc="94">
                  <a:solidFill>
                    <a:srgbClr val="191919"/>
                  </a:solidFill>
                  <a:latin typeface="Roboto"/>
                </a:rPr>
                <a:t>Lorem ipsum dolor sit amet, consectetur adipiscing elit. Donec lacinia lorem sapien, id pharetra neque lacinia eget. In hac habitasse.</a:t>
              </a:r>
            </a:p>
          </p:txBody>
        </p:sp>
        <p:sp>
          <p:nvSpPr>
            <p:cNvPr id="8" name="TextBox 8"/>
            <p:cNvSpPr txBox="1"/>
            <p:nvPr/>
          </p:nvSpPr>
          <p:spPr>
            <a:xfrm>
              <a:off x="0" y="455025"/>
              <a:ext cx="7107354" cy="1433195"/>
            </a:xfrm>
            <a:prstGeom prst="rect">
              <a:avLst/>
            </a:prstGeom>
          </p:spPr>
          <p:txBody>
            <a:bodyPr lIns="0" tIns="0" rIns="0" bIns="0" rtlCol="0" anchor="t">
              <a:spAutoFit/>
            </a:bodyPr>
            <a:lstStyle/>
            <a:p>
              <a:pPr algn="l">
                <a:lnSpc>
                  <a:spcPts val="4320"/>
                </a:lnSpc>
              </a:pPr>
              <a:r>
                <a:rPr lang="en-US" sz="3200" spc="240">
                  <a:solidFill>
                    <a:srgbClr val="191919"/>
                  </a:solidFill>
                  <a:latin typeface="Roboto Bold"/>
                </a:rPr>
                <a:t>WICHTIGE ERKENNTNISSE</a:t>
              </a:r>
            </a:p>
          </p:txBody>
        </p:sp>
        <p:sp>
          <p:nvSpPr>
            <p:cNvPr id="9" name="TextBox 9"/>
            <p:cNvSpPr txBox="1"/>
            <p:nvPr/>
          </p:nvSpPr>
          <p:spPr>
            <a:xfrm>
              <a:off x="0" y="-38100"/>
              <a:ext cx="7107354" cy="396241"/>
            </a:xfrm>
            <a:prstGeom prst="rect">
              <a:avLst/>
            </a:prstGeom>
          </p:spPr>
          <p:txBody>
            <a:bodyPr lIns="0" tIns="0" rIns="0" bIns="0" rtlCol="0" anchor="t">
              <a:spAutoFit/>
            </a:bodyPr>
            <a:lstStyle/>
            <a:p>
              <a:pPr algn="l">
                <a:lnSpc>
                  <a:spcPts val="2519"/>
                </a:lnSpc>
              </a:pPr>
              <a:endParaRPr/>
            </a:p>
          </p:txBody>
        </p:sp>
      </p:grpSp>
      <p:grpSp>
        <p:nvGrpSpPr>
          <p:cNvPr id="10" name="Group 10"/>
          <p:cNvGrpSpPr/>
          <p:nvPr/>
        </p:nvGrpSpPr>
        <p:grpSpPr>
          <a:xfrm>
            <a:off x="5145852" y="2430104"/>
            <a:ext cx="5330515" cy="2519642"/>
            <a:chOff x="0" y="0"/>
            <a:chExt cx="7107354" cy="3359522"/>
          </a:xfrm>
        </p:grpSpPr>
        <p:sp>
          <p:nvSpPr>
            <p:cNvPr id="11" name="TextBox 11"/>
            <p:cNvSpPr txBox="1"/>
            <p:nvPr/>
          </p:nvSpPr>
          <p:spPr>
            <a:xfrm>
              <a:off x="0" y="1598243"/>
              <a:ext cx="7107354" cy="1761279"/>
            </a:xfrm>
            <a:prstGeom prst="rect">
              <a:avLst/>
            </a:prstGeom>
          </p:spPr>
          <p:txBody>
            <a:bodyPr lIns="0" tIns="0" rIns="0" bIns="0" rtlCol="0" anchor="t">
              <a:spAutoFit/>
            </a:bodyPr>
            <a:lstStyle/>
            <a:p>
              <a:pPr algn="r">
                <a:lnSpc>
                  <a:spcPts val="2659"/>
                </a:lnSpc>
              </a:pPr>
              <a:r>
                <a:rPr lang="en-US" sz="1899" spc="94">
                  <a:solidFill>
                    <a:srgbClr val="191919"/>
                  </a:solidFill>
                  <a:latin typeface="Roboto"/>
                </a:rPr>
                <a:t>Lorem ipsum dolor sit amet, consectetur adipiscing elit. Donec lacinia lorem sapien, id pharetra neque lacinia eget. In hac habitasse.</a:t>
              </a:r>
            </a:p>
          </p:txBody>
        </p:sp>
        <p:sp>
          <p:nvSpPr>
            <p:cNvPr id="12" name="TextBox 12"/>
            <p:cNvSpPr txBox="1"/>
            <p:nvPr/>
          </p:nvSpPr>
          <p:spPr>
            <a:xfrm>
              <a:off x="0" y="455025"/>
              <a:ext cx="7107354" cy="709295"/>
            </a:xfrm>
            <a:prstGeom prst="rect">
              <a:avLst/>
            </a:prstGeom>
          </p:spPr>
          <p:txBody>
            <a:bodyPr lIns="0" tIns="0" rIns="0" bIns="0" rtlCol="0" anchor="t">
              <a:spAutoFit/>
            </a:bodyPr>
            <a:lstStyle/>
            <a:p>
              <a:pPr algn="r">
                <a:lnSpc>
                  <a:spcPts val="4320"/>
                </a:lnSpc>
              </a:pPr>
              <a:r>
                <a:rPr lang="en-US" sz="3200" spc="35">
                  <a:solidFill>
                    <a:srgbClr val="191919"/>
                  </a:solidFill>
                  <a:latin typeface="Roboto Bold"/>
                </a:rPr>
                <a:t>USER RESEARCH</a:t>
              </a:r>
            </a:p>
          </p:txBody>
        </p:sp>
        <p:sp>
          <p:nvSpPr>
            <p:cNvPr id="13" name="TextBox 13"/>
            <p:cNvSpPr txBox="1"/>
            <p:nvPr/>
          </p:nvSpPr>
          <p:spPr>
            <a:xfrm>
              <a:off x="0" y="-38100"/>
              <a:ext cx="7107354" cy="396241"/>
            </a:xfrm>
            <a:prstGeom prst="rect">
              <a:avLst/>
            </a:prstGeom>
          </p:spPr>
          <p:txBody>
            <a:bodyPr lIns="0" tIns="0" rIns="0" bIns="0" rtlCol="0" anchor="t">
              <a:spAutoFit/>
            </a:bodyPr>
            <a:lstStyle/>
            <a:p>
              <a:pPr algn="r">
                <a:lnSpc>
                  <a:spcPts val="2519"/>
                </a:lnSpc>
              </a:pPr>
              <a:endParaRPr/>
            </a:p>
          </p:txBody>
        </p:sp>
      </p:grpSp>
      <p:grpSp>
        <p:nvGrpSpPr>
          <p:cNvPr id="14" name="Group 14"/>
          <p:cNvGrpSpPr/>
          <p:nvPr/>
        </p:nvGrpSpPr>
        <p:grpSpPr>
          <a:xfrm>
            <a:off x="5143744" y="6842799"/>
            <a:ext cx="5330515" cy="3062567"/>
            <a:chOff x="0" y="0"/>
            <a:chExt cx="7107354" cy="4083422"/>
          </a:xfrm>
        </p:grpSpPr>
        <p:sp>
          <p:nvSpPr>
            <p:cNvPr id="15" name="TextBox 15"/>
            <p:cNvSpPr txBox="1"/>
            <p:nvPr/>
          </p:nvSpPr>
          <p:spPr>
            <a:xfrm>
              <a:off x="0" y="2322143"/>
              <a:ext cx="7107354" cy="1761279"/>
            </a:xfrm>
            <a:prstGeom prst="rect">
              <a:avLst/>
            </a:prstGeom>
          </p:spPr>
          <p:txBody>
            <a:bodyPr lIns="0" tIns="0" rIns="0" bIns="0" rtlCol="0" anchor="t">
              <a:spAutoFit/>
            </a:bodyPr>
            <a:lstStyle/>
            <a:p>
              <a:pPr algn="r">
                <a:lnSpc>
                  <a:spcPts val="2659"/>
                </a:lnSpc>
              </a:pPr>
              <a:r>
                <a:rPr lang="en-US" sz="1899" spc="94">
                  <a:solidFill>
                    <a:srgbClr val="191919"/>
                  </a:solidFill>
                  <a:latin typeface="Roboto"/>
                </a:rPr>
                <a:t>Lorem ipsum dolor sit amet, consectetur adipiscing elit. Donec lacinia lorem sapien, id pharetra neque lacinia eget. In hac habitasse.</a:t>
              </a:r>
            </a:p>
          </p:txBody>
        </p:sp>
        <p:sp>
          <p:nvSpPr>
            <p:cNvPr id="16" name="TextBox 16"/>
            <p:cNvSpPr txBox="1"/>
            <p:nvPr/>
          </p:nvSpPr>
          <p:spPr>
            <a:xfrm>
              <a:off x="0" y="455025"/>
              <a:ext cx="7107354" cy="1433195"/>
            </a:xfrm>
            <a:prstGeom prst="rect">
              <a:avLst/>
            </a:prstGeom>
          </p:spPr>
          <p:txBody>
            <a:bodyPr lIns="0" tIns="0" rIns="0" bIns="0" rtlCol="0" anchor="t">
              <a:spAutoFit/>
            </a:bodyPr>
            <a:lstStyle/>
            <a:p>
              <a:pPr algn="r">
                <a:lnSpc>
                  <a:spcPts val="4320"/>
                </a:lnSpc>
              </a:pPr>
              <a:r>
                <a:rPr lang="en-US" sz="3200" spc="147">
                  <a:solidFill>
                    <a:srgbClr val="191919"/>
                  </a:solidFill>
                  <a:latin typeface="Roboto Bold"/>
                </a:rPr>
                <a:t>BISHERIGE MEILENSTEINE</a:t>
              </a:r>
            </a:p>
          </p:txBody>
        </p:sp>
        <p:sp>
          <p:nvSpPr>
            <p:cNvPr id="17" name="TextBox 17"/>
            <p:cNvSpPr txBox="1"/>
            <p:nvPr/>
          </p:nvSpPr>
          <p:spPr>
            <a:xfrm>
              <a:off x="0" y="-38100"/>
              <a:ext cx="7107354" cy="396241"/>
            </a:xfrm>
            <a:prstGeom prst="rect">
              <a:avLst/>
            </a:prstGeom>
          </p:spPr>
          <p:txBody>
            <a:bodyPr lIns="0" tIns="0" rIns="0" bIns="0" rtlCol="0" anchor="t">
              <a:spAutoFit/>
            </a:bodyPr>
            <a:lstStyle/>
            <a:p>
              <a:pPr algn="r">
                <a:lnSpc>
                  <a:spcPts val="2519"/>
                </a:lnSpc>
              </a:pPr>
              <a:endParaRPr/>
            </a:p>
          </p:txBody>
        </p:sp>
      </p:grpSp>
      <p:grpSp>
        <p:nvGrpSpPr>
          <p:cNvPr id="18" name="Group 18"/>
          <p:cNvGrpSpPr/>
          <p:nvPr/>
        </p:nvGrpSpPr>
        <p:grpSpPr>
          <a:xfrm>
            <a:off x="11000242" y="2694368"/>
            <a:ext cx="402560" cy="402560"/>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p:spPr>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0998134" y="4924261"/>
            <a:ext cx="402560" cy="402560"/>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p:spPr>
        </p:sp>
        <p:sp>
          <p:nvSpPr>
            <p:cNvPr id="23" name="TextBox 2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0998134" y="6458243"/>
            <a:ext cx="402560" cy="402560"/>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p:spPr>
        </p:sp>
        <p:sp>
          <p:nvSpPr>
            <p:cNvPr id="26" name="TextBox 2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27" name="TextBox 27"/>
          <p:cNvSpPr txBox="1"/>
          <p:nvPr/>
        </p:nvSpPr>
        <p:spPr>
          <a:xfrm>
            <a:off x="16529432" y="9305925"/>
            <a:ext cx="1307336" cy="696278"/>
          </a:xfrm>
          <a:prstGeom prst="rect">
            <a:avLst/>
          </a:prstGeom>
        </p:spPr>
        <p:txBody>
          <a:bodyPr lIns="0" tIns="0" rIns="0" bIns="0" rtlCol="0" anchor="t">
            <a:spAutoFit/>
          </a:bodyPr>
          <a:lstStyle/>
          <a:p>
            <a:pPr algn="r">
              <a:lnSpc>
                <a:spcPts val="5670"/>
              </a:lnSpc>
            </a:pPr>
            <a:r>
              <a:rPr lang="en-US" sz="4200" spc="1470">
                <a:solidFill>
                  <a:srgbClr val="FFFFFF"/>
                </a:solidFill>
                <a:latin typeface="Now Medium"/>
              </a:rPr>
              <a:t>2</a:t>
            </a:r>
          </a:p>
        </p:txBody>
      </p:sp>
      <p:sp>
        <p:nvSpPr>
          <p:cNvPr id="28" name="TextBox 28"/>
          <p:cNvSpPr txBox="1"/>
          <p:nvPr/>
        </p:nvSpPr>
        <p:spPr>
          <a:xfrm>
            <a:off x="3139985" y="516958"/>
            <a:ext cx="7858149" cy="1236345"/>
          </a:xfrm>
          <a:prstGeom prst="rect">
            <a:avLst/>
          </a:prstGeom>
        </p:spPr>
        <p:txBody>
          <a:bodyPr lIns="0" tIns="0" rIns="0" bIns="0" rtlCol="0" anchor="t">
            <a:spAutoFit/>
          </a:bodyPr>
          <a:lstStyle/>
          <a:p>
            <a:pPr algn="ctr">
              <a:lnSpc>
                <a:spcPts val="10080"/>
              </a:lnSpc>
            </a:pPr>
            <a:r>
              <a:rPr lang="en-US" sz="7200">
                <a:solidFill>
                  <a:srgbClr val="000000"/>
                </a:solidFill>
                <a:latin typeface="Roboto Bold"/>
              </a:rPr>
              <a:t>Status Quo</a:t>
            </a:r>
          </a:p>
        </p:txBody>
      </p:sp>
      <p:sp>
        <p:nvSpPr>
          <p:cNvPr id="29" name="Freeform 29"/>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0" name="Freeform 30"/>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4"/>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722615" y="2123557"/>
            <a:ext cx="6940483" cy="1441558"/>
            <a:chOff x="0" y="0"/>
            <a:chExt cx="9253977" cy="1922077"/>
          </a:xfrm>
        </p:grpSpPr>
        <p:sp>
          <p:nvSpPr>
            <p:cNvPr id="3" name="TextBox 3"/>
            <p:cNvSpPr txBox="1"/>
            <p:nvPr/>
          </p:nvSpPr>
          <p:spPr>
            <a:xfrm>
              <a:off x="0" y="-9525"/>
              <a:ext cx="9253977" cy="593725"/>
            </a:xfrm>
            <a:prstGeom prst="rect">
              <a:avLst/>
            </a:prstGeom>
          </p:spPr>
          <p:txBody>
            <a:bodyPr lIns="0" tIns="0" rIns="0" bIns="0" rtlCol="0" anchor="t">
              <a:spAutoFit/>
            </a:bodyPr>
            <a:lstStyle/>
            <a:p>
              <a:pPr marL="0" lvl="0" indent="0" algn="l">
                <a:lnSpc>
                  <a:spcPts val="3479"/>
                </a:lnSpc>
                <a:spcBef>
                  <a:spcPct val="0"/>
                </a:spcBef>
              </a:pPr>
              <a:r>
                <a:rPr lang="en-US" sz="2899">
                  <a:solidFill>
                    <a:srgbClr val="191919"/>
                  </a:solidFill>
                  <a:latin typeface="Roboto Bold"/>
                </a:rPr>
                <a:t>THEMA</a:t>
              </a:r>
            </a:p>
          </p:txBody>
        </p:sp>
        <p:sp>
          <p:nvSpPr>
            <p:cNvPr id="4" name="TextBox 4"/>
            <p:cNvSpPr txBox="1"/>
            <p:nvPr/>
          </p:nvSpPr>
          <p:spPr>
            <a:xfrm>
              <a:off x="0" y="944389"/>
              <a:ext cx="9253977" cy="966258"/>
            </a:xfrm>
            <a:prstGeom prst="rect">
              <a:avLst/>
            </a:prstGeom>
          </p:spPr>
          <p:txBody>
            <a:bodyPr lIns="0" tIns="0" rIns="0" bIns="0" rtlCol="0" anchor="t">
              <a:spAutoFit/>
            </a:bodyPr>
            <a:lstStyle/>
            <a:p>
              <a:pPr marL="458789" lvl="1" indent="-229394" algn="l">
                <a:lnSpc>
                  <a:spcPts val="2975"/>
                </a:lnSpc>
                <a:spcBef>
                  <a:spcPct val="0"/>
                </a:spcBef>
                <a:buFont typeface="Arial"/>
                <a:buChar char="•"/>
              </a:pPr>
              <a:r>
                <a:rPr lang="en-US" sz="2125">
                  <a:solidFill>
                    <a:srgbClr val="191919"/>
                  </a:solidFill>
                  <a:latin typeface="Roboto"/>
                </a:rPr>
                <a:t>WELCHE Maßnahmen werden für welche Ziele ergriffen </a:t>
              </a:r>
            </a:p>
          </p:txBody>
        </p:sp>
      </p:grpSp>
      <p:sp>
        <p:nvSpPr>
          <p:cNvPr id="5" name="Freeform 5"/>
          <p:cNvSpPr/>
          <p:nvPr/>
        </p:nvSpPr>
        <p:spPr>
          <a:xfrm rot="1291934">
            <a:off x="13397978" y="6290378"/>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173762" y="4394831"/>
            <a:ext cx="4584435" cy="5297141"/>
          </a:xfrm>
          <a:custGeom>
            <a:avLst/>
            <a:gdLst/>
            <a:ahLst/>
            <a:cxnLst/>
            <a:rect l="l" t="t" r="r" b="b"/>
            <a:pathLst>
              <a:path w="4584435" h="5297141">
                <a:moveTo>
                  <a:pt x="0" y="0"/>
                </a:moveTo>
                <a:lnTo>
                  <a:pt x="4584435" y="0"/>
                </a:lnTo>
                <a:lnTo>
                  <a:pt x="4584435" y="5297141"/>
                </a:lnTo>
                <a:lnTo>
                  <a:pt x="0" y="52971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1028700" y="1393414"/>
            <a:ext cx="6224299" cy="2124075"/>
          </a:xfrm>
          <a:prstGeom prst="rect">
            <a:avLst/>
          </a:prstGeom>
        </p:spPr>
        <p:txBody>
          <a:bodyPr lIns="0" tIns="0" rIns="0" bIns="0" rtlCol="0" anchor="t">
            <a:spAutoFit/>
          </a:bodyPr>
          <a:lstStyle/>
          <a:p>
            <a:pPr algn="l">
              <a:lnSpc>
                <a:spcPts val="8250"/>
              </a:lnSpc>
            </a:pPr>
            <a:r>
              <a:rPr lang="en-US" sz="7500">
                <a:solidFill>
                  <a:srgbClr val="191919"/>
                </a:solidFill>
                <a:latin typeface="Roboto Bold"/>
              </a:rPr>
              <a:t>NÄCHSTE SCHRITTE</a:t>
            </a:r>
          </a:p>
        </p:txBody>
      </p:sp>
      <p:sp>
        <p:nvSpPr>
          <p:cNvPr id="8" name="TextBox 8"/>
          <p:cNvSpPr txBox="1"/>
          <p:nvPr/>
        </p:nvSpPr>
        <p:spPr>
          <a:xfrm>
            <a:off x="9642724" y="4574764"/>
            <a:ext cx="6940483" cy="447675"/>
          </a:xfrm>
          <a:prstGeom prst="rect">
            <a:avLst/>
          </a:prstGeom>
        </p:spPr>
        <p:txBody>
          <a:bodyPr lIns="0" tIns="0" rIns="0" bIns="0" rtlCol="0" anchor="t">
            <a:spAutoFit/>
          </a:bodyPr>
          <a:lstStyle/>
          <a:p>
            <a:pPr marL="0" lvl="0" indent="0" algn="l">
              <a:lnSpc>
                <a:spcPts val="3479"/>
              </a:lnSpc>
              <a:spcBef>
                <a:spcPct val="0"/>
              </a:spcBef>
            </a:pPr>
            <a:r>
              <a:rPr lang="en-US" sz="2899">
                <a:solidFill>
                  <a:srgbClr val="191919"/>
                </a:solidFill>
                <a:latin typeface="Roboto Bold"/>
              </a:rPr>
              <a:t>THEMA</a:t>
            </a:r>
          </a:p>
        </p:txBody>
      </p:sp>
      <p:sp>
        <p:nvSpPr>
          <p:cNvPr id="9" name="TextBox 9"/>
          <p:cNvSpPr txBox="1"/>
          <p:nvPr/>
        </p:nvSpPr>
        <p:spPr>
          <a:xfrm>
            <a:off x="9642724" y="5280675"/>
            <a:ext cx="6940483" cy="736600"/>
          </a:xfrm>
          <a:prstGeom prst="rect">
            <a:avLst/>
          </a:prstGeom>
        </p:spPr>
        <p:txBody>
          <a:bodyPr lIns="0" tIns="0" rIns="0" bIns="0" rtlCol="0" anchor="t">
            <a:spAutoFit/>
          </a:bodyPr>
          <a:lstStyle/>
          <a:p>
            <a:pPr marL="458789" lvl="1" indent="-229394" algn="l">
              <a:lnSpc>
                <a:spcPts val="2975"/>
              </a:lnSpc>
              <a:spcBef>
                <a:spcPct val="0"/>
              </a:spcBef>
              <a:buFont typeface="Arial"/>
              <a:buChar char="•"/>
            </a:pPr>
            <a:r>
              <a:rPr lang="en-US" sz="2125">
                <a:solidFill>
                  <a:srgbClr val="191919"/>
                </a:solidFill>
                <a:latin typeface="Roboto"/>
              </a:rPr>
              <a:t>WELCHE Maßnahmen werden für welöche Ziele ergriffen </a:t>
            </a:r>
          </a:p>
        </p:txBody>
      </p:sp>
      <p:grpSp>
        <p:nvGrpSpPr>
          <p:cNvPr id="10" name="Group 10"/>
          <p:cNvGrpSpPr/>
          <p:nvPr/>
        </p:nvGrpSpPr>
        <p:grpSpPr>
          <a:xfrm>
            <a:off x="10586824" y="7043401"/>
            <a:ext cx="6940483" cy="1441558"/>
            <a:chOff x="0" y="0"/>
            <a:chExt cx="9253977" cy="1922077"/>
          </a:xfrm>
        </p:grpSpPr>
        <p:sp>
          <p:nvSpPr>
            <p:cNvPr id="11" name="TextBox 11"/>
            <p:cNvSpPr txBox="1"/>
            <p:nvPr/>
          </p:nvSpPr>
          <p:spPr>
            <a:xfrm>
              <a:off x="0" y="-9525"/>
              <a:ext cx="9253977" cy="593725"/>
            </a:xfrm>
            <a:prstGeom prst="rect">
              <a:avLst/>
            </a:prstGeom>
          </p:spPr>
          <p:txBody>
            <a:bodyPr lIns="0" tIns="0" rIns="0" bIns="0" rtlCol="0" anchor="t">
              <a:spAutoFit/>
            </a:bodyPr>
            <a:lstStyle/>
            <a:p>
              <a:pPr marL="0" lvl="0" indent="0" algn="l">
                <a:lnSpc>
                  <a:spcPts val="3479"/>
                </a:lnSpc>
                <a:spcBef>
                  <a:spcPct val="0"/>
                </a:spcBef>
              </a:pPr>
              <a:r>
                <a:rPr lang="en-US" sz="2899">
                  <a:solidFill>
                    <a:srgbClr val="191919"/>
                  </a:solidFill>
                  <a:latin typeface="Roboto Bold"/>
                </a:rPr>
                <a:t>THEMA</a:t>
              </a:r>
            </a:p>
          </p:txBody>
        </p:sp>
        <p:sp>
          <p:nvSpPr>
            <p:cNvPr id="12" name="TextBox 12"/>
            <p:cNvSpPr txBox="1"/>
            <p:nvPr/>
          </p:nvSpPr>
          <p:spPr>
            <a:xfrm>
              <a:off x="0" y="944389"/>
              <a:ext cx="9253977" cy="966258"/>
            </a:xfrm>
            <a:prstGeom prst="rect">
              <a:avLst/>
            </a:prstGeom>
          </p:spPr>
          <p:txBody>
            <a:bodyPr lIns="0" tIns="0" rIns="0" bIns="0" rtlCol="0" anchor="t">
              <a:spAutoFit/>
            </a:bodyPr>
            <a:lstStyle/>
            <a:p>
              <a:pPr marL="458789" lvl="1" indent="-229394" algn="l">
                <a:lnSpc>
                  <a:spcPts val="2975"/>
                </a:lnSpc>
                <a:spcBef>
                  <a:spcPct val="0"/>
                </a:spcBef>
                <a:buFont typeface="Arial"/>
                <a:buChar char="•"/>
              </a:pPr>
              <a:r>
                <a:rPr lang="en-US" sz="2125">
                  <a:solidFill>
                    <a:srgbClr val="191919"/>
                  </a:solidFill>
                  <a:latin typeface="Roboto"/>
                </a:rPr>
                <a:t>WELCHE Maßnahmen werden für welöche Ziele ergriffen </a:t>
              </a:r>
            </a:p>
          </p:txBody>
        </p:sp>
      </p:grpSp>
      <p:sp>
        <p:nvSpPr>
          <p:cNvPr id="13" name="Freeform 13"/>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6"/>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269540"/>
            <a:ext cx="8411133" cy="2053654"/>
          </a:xfrm>
          <a:prstGeom prst="rect">
            <a:avLst/>
          </a:prstGeom>
        </p:spPr>
        <p:txBody>
          <a:bodyPr lIns="0" tIns="0" rIns="0" bIns="0" rtlCol="0" anchor="t">
            <a:spAutoFit/>
          </a:bodyPr>
          <a:lstStyle/>
          <a:p>
            <a:pPr marL="0" lvl="0" indent="0" algn="l">
              <a:lnSpc>
                <a:spcPts val="7861"/>
              </a:lnSpc>
            </a:pPr>
            <a:r>
              <a:rPr lang="en-US" sz="7861" spc="-78">
                <a:solidFill>
                  <a:srgbClr val="000000"/>
                </a:solidFill>
                <a:latin typeface="Roboto Bold"/>
              </a:rPr>
              <a:t>Wie ihr uns unterstützen könnt</a:t>
            </a:r>
          </a:p>
        </p:txBody>
      </p:sp>
      <p:sp>
        <p:nvSpPr>
          <p:cNvPr id="3" name="TextBox 3"/>
          <p:cNvSpPr txBox="1"/>
          <p:nvPr/>
        </p:nvSpPr>
        <p:spPr>
          <a:xfrm>
            <a:off x="1028700" y="5940036"/>
            <a:ext cx="6702794" cy="1026795"/>
          </a:xfrm>
          <a:prstGeom prst="rect">
            <a:avLst/>
          </a:prstGeom>
        </p:spPr>
        <p:txBody>
          <a:bodyPr lIns="0" tIns="0" rIns="0" bIns="0" rtlCol="0" anchor="t">
            <a:spAutoFit/>
          </a:bodyPr>
          <a:lstStyle/>
          <a:p>
            <a:pPr marL="0" lvl="0" indent="0" algn="l">
              <a:lnSpc>
                <a:spcPts val="2729"/>
              </a:lnSpc>
            </a:pPr>
            <a:r>
              <a:rPr lang="en-US" sz="1950">
                <a:solidFill>
                  <a:srgbClr val="000000"/>
                </a:solidFill>
                <a:latin typeface="Roboto"/>
              </a:rPr>
              <a:t>Beschreibt kurz eure Herausforderungen und welche Art von Unterstützung ihr für Welche Ziele gebrauchen könntet, über welche Art von Austausch ihr euch freut.</a:t>
            </a:r>
          </a:p>
        </p:txBody>
      </p:sp>
      <p:sp>
        <p:nvSpPr>
          <p:cNvPr id="4" name="TextBox 4"/>
          <p:cNvSpPr txBox="1"/>
          <p:nvPr/>
        </p:nvSpPr>
        <p:spPr>
          <a:xfrm>
            <a:off x="11803200" y="4074882"/>
            <a:ext cx="4148358" cy="834390"/>
          </a:xfrm>
          <a:prstGeom prst="rect">
            <a:avLst/>
          </a:prstGeom>
        </p:spPr>
        <p:txBody>
          <a:bodyPr lIns="0" tIns="0" rIns="0" bIns="0" rtlCol="0" anchor="t">
            <a:spAutoFit/>
          </a:bodyPr>
          <a:lstStyle/>
          <a:p>
            <a:pPr marL="0" lvl="0" indent="0" algn="l">
              <a:lnSpc>
                <a:spcPts val="3359"/>
              </a:lnSpc>
              <a:spcBef>
                <a:spcPct val="0"/>
              </a:spcBef>
            </a:pPr>
            <a:r>
              <a:rPr lang="en-US" sz="2400">
                <a:solidFill>
                  <a:srgbClr val="000000"/>
                </a:solidFill>
                <a:latin typeface="Roboto"/>
              </a:rPr>
              <a:t>Unterstützungsbedarf als Stichpunkt</a:t>
            </a:r>
          </a:p>
        </p:txBody>
      </p:sp>
      <p:sp>
        <p:nvSpPr>
          <p:cNvPr id="5" name="TextBox 5"/>
          <p:cNvSpPr txBox="1"/>
          <p:nvPr/>
        </p:nvSpPr>
        <p:spPr>
          <a:xfrm>
            <a:off x="11803200" y="5766055"/>
            <a:ext cx="4683485" cy="834390"/>
          </a:xfrm>
          <a:prstGeom prst="rect">
            <a:avLst/>
          </a:prstGeom>
        </p:spPr>
        <p:txBody>
          <a:bodyPr lIns="0" tIns="0" rIns="0" bIns="0" rtlCol="0" anchor="t">
            <a:spAutoFit/>
          </a:bodyPr>
          <a:lstStyle/>
          <a:p>
            <a:pPr algn="l">
              <a:lnSpc>
                <a:spcPts val="3359"/>
              </a:lnSpc>
            </a:pPr>
            <a:r>
              <a:rPr lang="en-US" sz="2400">
                <a:solidFill>
                  <a:srgbClr val="000000"/>
                </a:solidFill>
                <a:latin typeface="Roboto"/>
              </a:rPr>
              <a:t>Unterstützungsbedarf als Stichpunkt</a:t>
            </a:r>
          </a:p>
        </p:txBody>
      </p:sp>
      <p:sp>
        <p:nvSpPr>
          <p:cNvPr id="6" name="TextBox 6"/>
          <p:cNvSpPr txBox="1"/>
          <p:nvPr/>
        </p:nvSpPr>
        <p:spPr>
          <a:xfrm>
            <a:off x="11803200" y="7318300"/>
            <a:ext cx="4683485" cy="834390"/>
          </a:xfrm>
          <a:prstGeom prst="rect">
            <a:avLst/>
          </a:prstGeom>
        </p:spPr>
        <p:txBody>
          <a:bodyPr lIns="0" tIns="0" rIns="0" bIns="0" rtlCol="0" anchor="t">
            <a:spAutoFit/>
          </a:bodyPr>
          <a:lstStyle/>
          <a:p>
            <a:pPr marL="0" lvl="0" indent="0" algn="l">
              <a:lnSpc>
                <a:spcPts val="3359"/>
              </a:lnSpc>
              <a:spcBef>
                <a:spcPct val="0"/>
              </a:spcBef>
            </a:pPr>
            <a:r>
              <a:rPr lang="en-US" sz="2400">
                <a:solidFill>
                  <a:srgbClr val="000000"/>
                </a:solidFill>
                <a:latin typeface="Roboto"/>
              </a:rPr>
              <a:t>Unterstützungsbedarf als Stichpunkt</a:t>
            </a:r>
          </a:p>
        </p:txBody>
      </p:sp>
      <p:grpSp>
        <p:nvGrpSpPr>
          <p:cNvPr id="7" name="Group 7"/>
          <p:cNvGrpSpPr/>
          <p:nvPr/>
        </p:nvGrpSpPr>
        <p:grpSpPr>
          <a:xfrm>
            <a:off x="10561312" y="4078038"/>
            <a:ext cx="885228" cy="888823"/>
            <a:chOff x="0" y="0"/>
            <a:chExt cx="1180304" cy="1185097"/>
          </a:xfrm>
        </p:grpSpPr>
        <p:grpSp>
          <p:nvGrpSpPr>
            <p:cNvPr id="8" name="Group 8"/>
            <p:cNvGrpSpPr/>
            <p:nvPr/>
          </p:nvGrpSpPr>
          <p:grpSpPr>
            <a:xfrm>
              <a:off x="0" y="0"/>
              <a:ext cx="1180304" cy="1185097"/>
              <a:chOff x="0" y="0"/>
              <a:chExt cx="6350000" cy="6375785"/>
            </a:xfrm>
          </p:grpSpPr>
          <p:sp>
            <p:nvSpPr>
              <p:cNvPr id="9" name="Freeform 9"/>
              <p:cNvSpPr/>
              <p:nvPr/>
            </p:nvSpPr>
            <p:spPr>
              <a:xfrm>
                <a:off x="0" y="0"/>
                <a:ext cx="6350000" cy="6375786"/>
              </a:xfrm>
              <a:custGeom>
                <a:avLst/>
                <a:gdLst/>
                <a:ahLst/>
                <a:cxnLst/>
                <a:rect l="l" t="t" r="r" b="b"/>
                <a:pathLst>
                  <a:path w="6350000" h="6375786">
                    <a:moveTo>
                      <a:pt x="3175000" y="0"/>
                    </a:moveTo>
                    <a:cubicBezTo>
                      <a:pt x="1421496" y="0"/>
                      <a:pt x="0" y="1427268"/>
                      <a:pt x="0" y="3187893"/>
                    </a:cubicBezTo>
                    <a:cubicBezTo>
                      <a:pt x="0" y="4948517"/>
                      <a:pt x="1421496" y="6375786"/>
                      <a:pt x="3175000" y="6375786"/>
                    </a:cubicBezTo>
                    <a:cubicBezTo>
                      <a:pt x="4928504" y="6375786"/>
                      <a:pt x="6350000" y="4948517"/>
                      <a:pt x="6350000" y="3187893"/>
                    </a:cubicBezTo>
                    <a:cubicBezTo>
                      <a:pt x="6350000" y="1427268"/>
                      <a:pt x="4928504" y="0"/>
                      <a:pt x="3175000" y="0"/>
                    </a:cubicBezTo>
                    <a:close/>
                  </a:path>
                </a:pathLst>
              </a:custGeom>
              <a:solidFill>
                <a:srgbClr val="E10000"/>
              </a:solidFill>
            </p:spPr>
          </p:sp>
        </p:grpSp>
        <p:sp>
          <p:nvSpPr>
            <p:cNvPr id="10" name="TextBox 10"/>
            <p:cNvSpPr txBox="1"/>
            <p:nvPr/>
          </p:nvSpPr>
          <p:spPr>
            <a:xfrm>
              <a:off x="313975" y="273143"/>
              <a:ext cx="577755" cy="692785"/>
            </a:xfrm>
            <a:prstGeom prst="rect">
              <a:avLst/>
            </a:prstGeom>
          </p:spPr>
          <p:txBody>
            <a:bodyPr lIns="0" tIns="0" rIns="0" bIns="0" rtlCol="0" anchor="t">
              <a:spAutoFit/>
            </a:bodyPr>
            <a:lstStyle/>
            <a:p>
              <a:pPr algn="ctr">
                <a:lnSpc>
                  <a:spcPts val="3960"/>
                </a:lnSpc>
              </a:pPr>
              <a:r>
                <a:rPr lang="en-US" sz="3600">
                  <a:solidFill>
                    <a:srgbClr val="FFFFFF"/>
                  </a:solidFill>
                  <a:latin typeface="Roboto Bold"/>
                </a:rPr>
                <a:t>1</a:t>
              </a:r>
            </a:p>
          </p:txBody>
        </p:sp>
      </p:grpSp>
      <p:grpSp>
        <p:nvGrpSpPr>
          <p:cNvPr id="11" name="Group 11"/>
          <p:cNvGrpSpPr/>
          <p:nvPr/>
        </p:nvGrpSpPr>
        <p:grpSpPr>
          <a:xfrm>
            <a:off x="10561312" y="5769211"/>
            <a:ext cx="885228" cy="885228"/>
            <a:chOff x="0" y="0"/>
            <a:chExt cx="1180304" cy="1180304"/>
          </a:xfrm>
        </p:grpSpPr>
        <p:grpSp>
          <p:nvGrpSpPr>
            <p:cNvPr id="12" name="Group 12"/>
            <p:cNvGrpSpPr/>
            <p:nvPr/>
          </p:nvGrpSpPr>
          <p:grpSpPr>
            <a:xfrm>
              <a:off x="0" y="0"/>
              <a:ext cx="1180304" cy="1180304"/>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10000"/>
              </a:solidFill>
            </p:spPr>
          </p:sp>
        </p:grpSp>
        <p:sp>
          <p:nvSpPr>
            <p:cNvPr id="14" name="TextBox 14"/>
            <p:cNvSpPr txBox="1"/>
            <p:nvPr/>
          </p:nvSpPr>
          <p:spPr>
            <a:xfrm>
              <a:off x="313975" y="290531"/>
              <a:ext cx="577755" cy="678467"/>
            </a:xfrm>
            <a:prstGeom prst="rect">
              <a:avLst/>
            </a:prstGeom>
          </p:spPr>
          <p:txBody>
            <a:bodyPr lIns="0" tIns="0" rIns="0" bIns="0" rtlCol="0" anchor="t">
              <a:spAutoFit/>
            </a:bodyPr>
            <a:lstStyle/>
            <a:p>
              <a:pPr algn="ctr">
                <a:lnSpc>
                  <a:spcPts val="3960"/>
                </a:lnSpc>
              </a:pPr>
              <a:r>
                <a:rPr lang="en-US" sz="3600">
                  <a:solidFill>
                    <a:srgbClr val="FFFFFF"/>
                  </a:solidFill>
                  <a:latin typeface="DM Sans Bold"/>
                </a:rPr>
                <a:t>2</a:t>
              </a:r>
            </a:p>
          </p:txBody>
        </p:sp>
      </p:grpSp>
      <p:grpSp>
        <p:nvGrpSpPr>
          <p:cNvPr id="15" name="Group 15"/>
          <p:cNvGrpSpPr/>
          <p:nvPr/>
        </p:nvGrpSpPr>
        <p:grpSpPr>
          <a:xfrm>
            <a:off x="10561312" y="7321456"/>
            <a:ext cx="885228" cy="888823"/>
            <a:chOff x="0" y="0"/>
            <a:chExt cx="1180304" cy="1185097"/>
          </a:xfrm>
        </p:grpSpPr>
        <p:grpSp>
          <p:nvGrpSpPr>
            <p:cNvPr id="16" name="Group 16"/>
            <p:cNvGrpSpPr/>
            <p:nvPr/>
          </p:nvGrpSpPr>
          <p:grpSpPr>
            <a:xfrm>
              <a:off x="0" y="0"/>
              <a:ext cx="1180304" cy="1185097"/>
              <a:chOff x="0" y="0"/>
              <a:chExt cx="6350000" cy="6375785"/>
            </a:xfrm>
          </p:grpSpPr>
          <p:sp>
            <p:nvSpPr>
              <p:cNvPr id="17" name="Freeform 17"/>
              <p:cNvSpPr/>
              <p:nvPr/>
            </p:nvSpPr>
            <p:spPr>
              <a:xfrm>
                <a:off x="0" y="0"/>
                <a:ext cx="6350000" cy="6375786"/>
              </a:xfrm>
              <a:custGeom>
                <a:avLst/>
                <a:gdLst/>
                <a:ahLst/>
                <a:cxnLst/>
                <a:rect l="l" t="t" r="r" b="b"/>
                <a:pathLst>
                  <a:path w="6350000" h="6375786">
                    <a:moveTo>
                      <a:pt x="3175000" y="0"/>
                    </a:moveTo>
                    <a:cubicBezTo>
                      <a:pt x="1421496" y="0"/>
                      <a:pt x="0" y="1427268"/>
                      <a:pt x="0" y="3187893"/>
                    </a:cubicBezTo>
                    <a:cubicBezTo>
                      <a:pt x="0" y="4948517"/>
                      <a:pt x="1421496" y="6375786"/>
                      <a:pt x="3175000" y="6375786"/>
                    </a:cubicBezTo>
                    <a:cubicBezTo>
                      <a:pt x="4928504" y="6375786"/>
                      <a:pt x="6350000" y="4948517"/>
                      <a:pt x="6350000" y="3187893"/>
                    </a:cubicBezTo>
                    <a:cubicBezTo>
                      <a:pt x="6350000" y="1427268"/>
                      <a:pt x="4928504" y="0"/>
                      <a:pt x="3175000" y="0"/>
                    </a:cubicBezTo>
                    <a:close/>
                  </a:path>
                </a:pathLst>
              </a:custGeom>
              <a:solidFill>
                <a:srgbClr val="E10000"/>
              </a:solidFill>
            </p:spPr>
          </p:sp>
        </p:grpSp>
        <p:sp>
          <p:nvSpPr>
            <p:cNvPr id="18" name="TextBox 18"/>
            <p:cNvSpPr txBox="1"/>
            <p:nvPr/>
          </p:nvSpPr>
          <p:spPr>
            <a:xfrm>
              <a:off x="313975" y="281006"/>
              <a:ext cx="577755" cy="692785"/>
            </a:xfrm>
            <a:prstGeom prst="rect">
              <a:avLst/>
            </a:prstGeom>
          </p:spPr>
          <p:txBody>
            <a:bodyPr lIns="0" tIns="0" rIns="0" bIns="0" rtlCol="0" anchor="t">
              <a:spAutoFit/>
            </a:bodyPr>
            <a:lstStyle/>
            <a:p>
              <a:pPr algn="ctr">
                <a:lnSpc>
                  <a:spcPts val="3960"/>
                </a:lnSpc>
              </a:pPr>
              <a:r>
                <a:rPr lang="en-US" sz="3600">
                  <a:solidFill>
                    <a:srgbClr val="FFFFFF"/>
                  </a:solidFill>
                  <a:latin typeface="Roboto Bold"/>
                </a:rPr>
                <a:t>3</a:t>
              </a:r>
            </a:p>
          </p:txBody>
        </p:sp>
      </p:grpSp>
      <p:sp>
        <p:nvSpPr>
          <p:cNvPr id="19" name="Freeform 19"/>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0" name="Freeform 20"/>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4"/>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963409" flipV="1">
            <a:off x="13222096" y="2721723"/>
            <a:ext cx="1311593" cy="4114800"/>
          </a:xfrm>
          <a:custGeom>
            <a:avLst/>
            <a:gdLst/>
            <a:ahLst/>
            <a:cxnLst/>
            <a:rect l="l" t="t" r="r" b="b"/>
            <a:pathLst>
              <a:path w="1311593" h="4114800">
                <a:moveTo>
                  <a:pt x="0" y="4114800"/>
                </a:moveTo>
                <a:lnTo>
                  <a:pt x="1311593" y="4114800"/>
                </a:lnTo>
                <a:lnTo>
                  <a:pt x="1311593"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7365588" y="8995488"/>
            <a:ext cx="262543" cy="406757"/>
          </a:xfrm>
          <a:custGeom>
            <a:avLst/>
            <a:gdLst/>
            <a:ahLst/>
            <a:cxnLst/>
            <a:rect l="l" t="t" r="r" b="b"/>
            <a:pathLst>
              <a:path w="262543" h="406757">
                <a:moveTo>
                  <a:pt x="0" y="0"/>
                </a:moveTo>
                <a:lnTo>
                  <a:pt x="262543" y="0"/>
                </a:lnTo>
                <a:lnTo>
                  <a:pt x="262543" y="406757"/>
                </a:lnTo>
                <a:lnTo>
                  <a:pt x="0" y="406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7330803" y="7211307"/>
            <a:ext cx="322065" cy="441735"/>
          </a:xfrm>
          <a:custGeom>
            <a:avLst/>
            <a:gdLst/>
            <a:ahLst/>
            <a:cxnLst/>
            <a:rect l="l" t="t" r="r" b="b"/>
            <a:pathLst>
              <a:path w="322065" h="441735">
                <a:moveTo>
                  <a:pt x="0" y="0"/>
                </a:moveTo>
                <a:lnTo>
                  <a:pt x="322066" y="0"/>
                </a:lnTo>
                <a:lnTo>
                  <a:pt x="322066" y="441736"/>
                </a:lnTo>
                <a:lnTo>
                  <a:pt x="0" y="4417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7330803" y="8181205"/>
            <a:ext cx="377599" cy="290408"/>
          </a:xfrm>
          <a:custGeom>
            <a:avLst/>
            <a:gdLst/>
            <a:ahLst/>
            <a:cxnLst/>
            <a:rect l="l" t="t" r="r" b="b"/>
            <a:pathLst>
              <a:path w="377599" h="290408">
                <a:moveTo>
                  <a:pt x="0" y="0"/>
                </a:moveTo>
                <a:lnTo>
                  <a:pt x="377600" y="0"/>
                </a:lnTo>
                <a:lnTo>
                  <a:pt x="377600" y="290408"/>
                </a:lnTo>
                <a:lnTo>
                  <a:pt x="0" y="29040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12886580" y="8181205"/>
            <a:ext cx="576142" cy="576142"/>
          </a:xfrm>
          <a:custGeom>
            <a:avLst/>
            <a:gdLst/>
            <a:ahLst/>
            <a:cxnLst/>
            <a:rect l="l" t="t" r="r" b="b"/>
            <a:pathLst>
              <a:path w="576142" h="576142">
                <a:moveTo>
                  <a:pt x="0" y="0"/>
                </a:moveTo>
                <a:lnTo>
                  <a:pt x="576143" y="0"/>
                </a:lnTo>
                <a:lnTo>
                  <a:pt x="576143" y="576142"/>
                </a:lnTo>
                <a:lnTo>
                  <a:pt x="0" y="5761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13030616" y="7211307"/>
            <a:ext cx="288071" cy="609674"/>
          </a:xfrm>
          <a:custGeom>
            <a:avLst/>
            <a:gdLst/>
            <a:ahLst/>
            <a:cxnLst/>
            <a:rect l="l" t="t" r="r" b="b"/>
            <a:pathLst>
              <a:path w="288071" h="609674">
                <a:moveTo>
                  <a:pt x="0" y="0"/>
                </a:moveTo>
                <a:lnTo>
                  <a:pt x="288071" y="0"/>
                </a:lnTo>
                <a:lnTo>
                  <a:pt x="288071" y="609675"/>
                </a:lnTo>
                <a:lnTo>
                  <a:pt x="0" y="60967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TextBox 8"/>
          <p:cNvSpPr txBox="1"/>
          <p:nvPr/>
        </p:nvSpPr>
        <p:spPr>
          <a:xfrm>
            <a:off x="2723035" y="1927999"/>
            <a:ext cx="7842654" cy="1828219"/>
          </a:xfrm>
          <a:prstGeom prst="rect">
            <a:avLst/>
          </a:prstGeom>
        </p:spPr>
        <p:txBody>
          <a:bodyPr lIns="0" tIns="0" rIns="0" bIns="0" rtlCol="0" anchor="t">
            <a:spAutoFit/>
          </a:bodyPr>
          <a:lstStyle/>
          <a:p>
            <a:pPr algn="l">
              <a:lnSpc>
                <a:spcPts val="14881"/>
              </a:lnSpc>
            </a:pPr>
            <a:r>
              <a:rPr lang="en-US" sz="10629">
                <a:solidFill>
                  <a:srgbClr val="222222"/>
                </a:solidFill>
                <a:latin typeface="Roboto Italics"/>
              </a:rPr>
              <a:t>Vielen </a:t>
            </a:r>
            <a:r>
              <a:rPr lang="en-US" sz="10629">
                <a:solidFill>
                  <a:srgbClr val="222222"/>
                </a:solidFill>
                <a:latin typeface="Roboto Bold"/>
              </a:rPr>
              <a:t>Dank!</a:t>
            </a:r>
          </a:p>
        </p:txBody>
      </p:sp>
      <p:sp>
        <p:nvSpPr>
          <p:cNvPr id="9" name="TextBox 9"/>
          <p:cNvSpPr txBox="1"/>
          <p:nvPr/>
        </p:nvSpPr>
        <p:spPr>
          <a:xfrm>
            <a:off x="2863753" y="4683873"/>
            <a:ext cx="7701936" cy="1537544"/>
          </a:xfrm>
          <a:prstGeom prst="rect">
            <a:avLst/>
          </a:prstGeom>
        </p:spPr>
        <p:txBody>
          <a:bodyPr lIns="0" tIns="0" rIns="0" bIns="0" rtlCol="0" anchor="t">
            <a:spAutoFit/>
          </a:bodyPr>
          <a:lstStyle/>
          <a:p>
            <a:pPr algn="l">
              <a:lnSpc>
                <a:spcPts val="6155"/>
              </a:lnSpc>
            </a:pPr>
            <a:r>
              <a:rPr lang="en-US" sz="4397">
                <a:solidFill>
                  <a:srgbClr val="000000"/>
                </a:solidFill>
                <a:latin typeface="Roboto Bold"/>
              </a:rPr>
              <a:t>Hier könnt ihr uns erreichen. Wir freuen uns über Feedback.</a:t>
            </a:r>
          </a:p>
        </p:txBody>
      </p:sp>
      <p:sp>
        <p:nvSpPr>
          <p:cNvPr id="10" name="TextBox 10"/>
          <p:cNvSpPr txBox="1"/>
          <p:nvPr/>
        </p:nvSpPr>
        <p:spPr>
          <a:xfrm>
            <a:off x="7916620" y="9064266"/>
            <a:ext cx="4288911" cy="332453"/>
          </a:xfrm>
          <a:prstGeom prst="rect">
            <a:avLst/>
          </a:prstGeom>
        </p:spPr>
        <p:txBody>
          <a:bodyPr lIns="0" tIns="0" rIns="0" bIns="0" rtlCol="0" anchor="t">
            <a:spAutoFit/>
          </a:bodyPr>
          <a:lstStyle/>
          <a:p>
            <a:pPr marL="0" lvl="0" indent="0" algn="l">
              <a:lnSpc>
                <a:spcPts val="2675"/>
              </a:lnSpc>
              <a:spcBef>
                <a:spcPct val="0"/>
              </a:spcBef>
            </a:pPr>
            <a:r>
              <a:rPr lang="en-US" sz="1911" spc="122">
                <a:solidFill>
                  <a:srgbClr val="000000"/>
                </a:solidFill>
                <a:latin typeface="Roboto"/>
              </a:rPr>
              <a:t>Jede Straße 123, Jede Stadt</a:t>
            </a:r>
          </a:p>
        </p:txBody>
      </p:sp>
      <p:sp>
        <p:nvSpPr>
          <p:cNvPr id="11" name="TextBox 11"/>
          <p:cNvSpPr txBox="1"/>
          <p:nvPr/>
        </p:nvSpPr>
        <p:spPr>
          <a:xfrm>
            <a:off x="7911597" y="7239373"/>
            <a:ext cx="2408092" cy="332453"/>
          </a:xfrm>
          <a:prstGeom prst="rect">
            <a:avLst/>
          </a:prstGeom>
        </p:spPr>
        <p:txBody>
          <a:bodyPr lIns="0" tIns="0" rIns="0" bIns="0" rtlCol="0" anchor="t">
            <a:spAutoFit/>
          </a:bodyPr>
          <a:lstStyle/>
          <a:p>
            <a:pPr marL="0" lvl="0" indent="0" algn="l">
              <a:lnSpc>
                <a:spcPts val="2675"/>
              </a:lnSpc>
              <a:spcBef>
                <a:spcPct val="0"/>
              </a:spcBef>
            </a:pPr>
            <a:r>
              <a:rPr lang="en-US" sz="1911" spc="122">
                <a:solidFill>
                  <a:srgbClr val="000000"/>
                </a:solidFill>
                <a:latin typeface="Roboto"/>
              </a:rPr>
              <a:t>(</a:t>
            </a:r>
            <a:r>
              <a:rPr lang="en-US" sz="1911" u="none" spc="122">
                <a:solidFill>
                  <a:srgbClr val="000000"/>
                </a:solidFill>
                <a:latin typeface="Roboto"/>
              </a:rPr>
              <a:t>0221)1234-56</a:t>
            </a:r>
          </a:p>
        </p:txBody>
      </p:sp>
      <p:sp>
        <p:nvSpPr>
          <p:cNvPr id="12" name="TextBox 12"/>
          <p:cNvSpPr txBox="1"/>
          <p:nvPr/>
        </p:nvSpPr>
        <p:spPr>
          <a:xfrm>
            <a:off x="7911597" y="8133634"/>
            <a:ext cx="4348534" cy="332453"/>
          </a:xfrm>
          <a:prstGeom prst="rect">
            <a:avLst/>
          </a:prstGeom>
        </p:spPr>
        <p:txBody>
          <a:bodyPr lIns="0" tIns="0" rIns="0" bIns="0" rtlCol="0" anchor="t">
            <a:spAutoFit/>
          </a:bodyPr>
          <a:lstStyle/>
          <a:p>
            <a:pPr marL="0" lvl="0" indent="0" algn="l">
              <a:lnSpc>
                <a:spcPts val="2675"/>
              </a:lnSpc>
              <a:spcBef>
                <a:spcPct val="0"/>
              </a:spcBef>
            </a:pPr>
            <a:r>
              <a:rPr lang="en-US" sz="1911" u="none">
                <a:solidFill>
                  <a:srgbClr val="000000"/>
                </a:solidFill>
                <a:latin typeface="Roboto"/>
              </a:rPr>
              <a:t>hallo@superduperseite.de</a:t>
            </a:r>
          </a:p>
        </p:txBody>
      </p:sp>
      <p:sp>
        <p:nvSpPr>
          <p:cNvPr id="13" name="TextBox 13"/>
          <p:cNvSpPr txBox="1"/>
          <p:nvPr/>
        </p:nvSpPr>
        <p:spPr>
          <a:xfrm>
            <a:off x="13888663" y="8133634"/>
            <a:ext cx="2408092" cy="332453"/>
          </a:xfrm>
          <a:prstGeom prst="rect">
            <a:avLst/>
          </a:prstGeom>
        </p:spPr>
        <p:txBody>
          <a:bodyPr lIns="0" tIns="0" rIns="0" bIns="0" rtlCol="0" anchor="t">
            <a:spAutoFit/>
          </a:bodyPr>
          <a:lstStyle/>
          <a:p>
            <a:pPr marL="0" lvl="0" indent="0" algn="l">
              <a:lnSpc>
                <a:spcPts val="2675"/>
              </a:lnSpc>
              <a:spcBef>
                <a:spcPct val="0"/>
              </a:spcBef>
            </a:pPr>
            <a:r>
              <a:rPr lang="en-US" sz="1911" spc="122">
                <a:solidFill>
                  <a:srgbClr val="000000"/>
                </a:solidFill>
                <a:latin typeface="Roboto"/>
              </a:rPr>
              <a:t>(</a:t>
            </a:r>
            <a:r>
              <a:rPr lang="en-US" sz="1911" u="none" spc="122">
                <a:solidFill>
                  <a:srgbClr val="000000"/>
                </a:solidFill>
                <a:latin typeface="Roboto"/>
              </a:rPr>
              <a:t>0221)1234-56</a:t>
            </a:r>
          </a:p>
        </p:txBody>
      </p:sp>
      <p:sp>
        <p:nvSpPr>
          <p:cNvPr id="14" name="TextBox 14"/>
          <p:cNvSpPr txBox="1"/>
          <p:nvPr/>
        </p:nvSpPr>
        <p:spPr>
          <a:xfrm>
            <a:off x="13877892" y="7391773"/>
            <a:ext cx="2408092" cy="332453"/>
          </a:xfrm>
          <a:prstGeom prst="rect">
            <a:avLst/>
          </a:prstGeom>
        </p:spPr>
        <p:txBody>
          <a:bodyPr lIns="0" tIns="0" rIns="0" bIns="0" rtlCol="0" anchor="t">
            <a:spAutoFit/>
          </a:bodyPr>
          <a:lstStyle/>
          <a:p>
            <a:pPr marL="0" lvl="0" indent="0" algn="l">
              <a:lnSpc>
                <a:spcPts val="2675"/>
              </a:lnSpc>
              <a:spcBef>
                <a:spcPct val="0"/>
              </a:spcBef>
            </a:pPr>
            <a:r>
              <a:rPr lang="en-US" sz="1911" spc="122">
                <a:solidFill>
                  <a:srgbClr val="000000"/>
                </a:solidFill>
                <a:latin typeface="Roboto"/>
              </a:rPr>
              <a:t>(</a:t>
            </a:r>
            <a:r>
              <a:rPr lang="en-US" sz="1911" u="none" spc="122">
                <a:solidFill>
                  <a:srgbClr val="000000"/>
                </a:solidFill>
                <a:latin typeface="Roboto"/>
              </a:rPr>
              <a:t>0221)1234-56</a:t>
            </a:r>
          </a:p>
        </p:txBody>
      </p:sp>
      <p:sp>
        <p:nvSpPr>
          <p:cNvPr id="15" name="Freeform 15"/>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6" name="Freeform 16"/>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16"/>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515</Words>
  <Application>Microsoft Office PowerPoint</Application>
  <PresentationFormat>Custom</PresentationFormat>
  <Paragraphs>55</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Now Medium</vt:lpstr>
      <vt:lpstr>Roboto</vt:lpstr>
      <vt:lpstr>Arial</vt:lpstr>
      <vt:lpstr>Roboto Bold</vt:lpstr>
      <vt:lpstr>Roboto Italics</vt:lpstr>
      <vt:lpstr>DM Sans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Weiß Neongrün Grün Gekritzel Agenda für Team-Meeting Geschäftspräsentation</dc:title>
  <dc:creator>toennessen</dc:creator>
  <cp:lastModifiedBy>Seyhan, Berkant</cp:lastModifiedBy>
  <cp:revision>3</cp:revision>
  <dcterms:created xsi:type="dcterms:W3CDTF">2006-08-16T00:00:00Z</dcterms:created>
  <dcterms:modified xsi:type="dcterms:W3CDTF">2024-09-30T21:59:15Z</dcterms:modified>
  <dc:identifier>DAGDPgA6T3o</dc:identifier>
</cp:coreProperties>
</file>