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DM Sans Bold" pitchFamily="2" charset="77"/>
      <p:regular r:id="rId12"/>
      <p:bold r:id="rId13"/>
    </p:embeddedFont>
    <p:embeddedFont>
      <p:font typeface="Fira Sans" panose="020B0503050000020004" pitchFamily="34" charset="0"/>
      <p:regular r:id="rId14"/>
      <p:bold r:id="rId15"/>
      <p:italic r:id="rId16"/>
      <p:boldItalic r:id="rId17"/>
    </p:embeddedFont>
    <p:embeddedFont>
      <p:font typeface="Now Medium" pitchFamily="2" charset="77"/>
      <p:regular r:id="rId18"/>
    </p:embeddedFont>
    <p:embeddedFont>
      <p:font typeface="Roboto" panose="02000000000000000000" pitchFamily="2" charset="0"/>
      <p:regular r:id="rId19"/>
      <p:bold r:id="rId20"/>
      <p:italic r:id="rId21"/>
      <p:boldItalic r:id="rId22"/>
    </p:embeddedFont>
    <p:embeddedFont>
      <p:font typeface="Roboto Bold" panose="02000000000000000000" pitchFamily="2" charset="0"/>
      <p:regular r:id="rId23"/>
      <p:bold r:id="rId24"/>
    </p:embeddedFont>
    <p:embeddedFont>
      <p:font typeface="Roboto Italics" panose="02000000000000000000" pitchFamily="2"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38" autoAdjust="0"/>
  </p:normalViewPr>
  <p:slideViewPr>
    <p:cSldViewPr>
      <p:cViewPr varScale="1">
        <p:scale>
          <a:sx n="82" d="100"/>
          <a:sy n="82" d="100"/>
        </p:scale>
        <p:origin x="2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sv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2.svg"/><Relationship Id="rId5" Type="http://schemas.openxmlformats.org/officeDocument/2006/relationships/image" Target="../media/image33.svg"/><Relationship Id="rId10" Type="http://schemas.openxmlformats.org/officeDocument/2006/relationships/image" Target="../media/image1.png"/><Relationship Id="rId4" Type="http://schemas.openxmlformats.org/officeDocument/2006/relationships/image" Target="../media/image32.pn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9419971" y="2659438"/>
            <a:ext cx="7453277" cy="5962622"/>
          </a:xfrm>
          <a:custGeom>
            <a:avLst/>
            <a:gdLst/>
            <a:ahLst/>
            <a:cxnLst/>
            <a:rect l="l" t="t" r="r" b="b"/>
            <a:pathLst>
              <a:path w="7453277" h="5962622">
                <a:moveTo>
                  <a:pt x="0" y="0"/>
                </a:moveTo>
                <a:lnTo>
                  <a:pt x="7453277" y="0"/>
                </a:lnTo>
                <a:lnTo>
                  <a:pt x="7453277" y="5962622"/>
                </a:lnTo>
                <a:lnTo>
                  <a:pt x="0" y="5962622"/>
                </a:lnTo>
                <a:lnTo>
                  <a:pt x="0" y="0"/>
                </a:lnTo>
                <a:close/>
              </a:path>
            </a:pathLst>
          </a:custGeom>
          <a:blipFill>
            <a:blip r:embed="rId4"/>
            <a:stretch>
              <a:fillRect/>
            </a:stretch>
          </a:blipFill>
        </p:spPr>
        <p:txBody>
          <a:bodyPr/>
          <a:lstStyle/>
          <a:p>
            <a:endParaRPr lang="de-DE"/>
          </a:p>
        </p:txBody>
      </p:sp>
      <p:sp>
        <p:nvSpPr>
          <p:cNvPr id="4" name="Freeform 4"/>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txBody>
          <a:bodyPr/>
          <a:lstStyle/>
          <a:p>
            <a:endParaRPr lang="de-DE"/>
          </a:p>
        </p:txBody>
      </p:sp>
      <p:sp>
        <p:nvSpPr>
          <p:cNvPr id="5" name="TextBox 5"/>
          <p:cNvSpPr txBox="1"/>
          <p:nvPr/>
        </p:nvSpPr>
        <p:spPr>
          <a:xfrm>
            <a:off x="1028700" y="2906893"/>
            <a:ext cx="8115300" cy="2236607"/>
          </a:xfrm>
          <a:prstGeom prst="rect">
            <a:avLst/>
          </a:prstGeom>
        </p:spPr>
        <p:txBody>
          <a:bodyPr lIns="0" tIns="0" rIns="0" bIns="0" rtlCol="0" anchor="t">
            <a:spAutoFit/>
          </a:bodyPr>
          <a:lstStyle/>
          <a:p>
            <a:pPr algn="l">
              <a:lnSpc>
                <a:spcPts val="9010"/>
              </a:lnSpc>
            </a:pPr>
            <a:r>
              <a:rPr lang="en-US" sz="8663" spc="-138" dirty="0" err="1">
                <a:solidFill>
                  <a:srgbClr val="191919"/>
                </a:solidFill>
                <a:latin typeface="Roboto Bold"/>
              </a:rPr>
              <a:t>ecoCityLoader</a:t>
            </a:r>
            <a:endParaRPr lang="en-US" sz="8663" spc="-138" dirty="0">
              <a:solidFill>
                <a:srgbClr val="191919"/>
              </a:solidFill>
              <a:latin typeface="Roboto Bold"/>
            </a:endParaRPr>
          </a:p>
          <a:p>
            <a:pPr algn="l">
              <a:lnSpc>
                <a:spcPts val="8334"/>
              </a:lnSpc>
            </a:pPr>
            <a:endParaRPr lang="en-US" sz="8663" spc="-138" dirty="0">
              <a:solidFill>
                <a:srgbClr val="191919"/>
              </a:solidFill>
              <a:latin typeface="Roboto Bold"/>
            </a:endParaRPr>
          </a:p>
        </p:txBody>
      </p:sp>
      <p:sp>
        <p:nvSpPr>
          <p:cNvPr id="6" name="TextBox 6"/>
          <p:cNvSpPr txBox="1"/>
          <p:nvPr/>
        </p:nvSpPr>
        <p:spPr>
          <a:xfrm>
            <a:off x="1135088" y="9031010"/>
            <a:ext cx="7902523" cy="1314462"/>
          </a:xfrm>
          <a:prstGeom prst="rect">
            <a:avLst/>
          </a:prstGeom>
        </p:spPr>
        <p:txBody>
          <a:bodyPr lIns="0" tIns="0" rIns="0" bIns="0" rtlCol="0" anchor="t">
            <a:spAutoFit/>
          </a:bodyPr>
          <a:lstStyle/>
          <a:p>
            <a:pPr algn="l">
              <a:lnSpc>
                <a:spcPts val="3500"/>
              </a:lnSpc>
            </a:pPr>
            <a:r>
              <a:rPr lang="en-US" sz="2500" dirty="0">
                <a:solidFill>
                  <a:srgbClr val="191919"/>
                </a:solidFill>
                <a:latin typeface="Roboto"/>
              </a:rPr>
              <a:t>Rhineland Mechatronics Academy GmbH</a:t>
            </a:r>
          </a:p>
          <a:p>
            <a:pPr algn="l">
              <a:lnSpc>
                <a:spcPts val="3500"/>
              </a:lnSpc>
            </a:pPr>
            <a:r>
              <a:rPr lang="en-US" sz="2500" dirty="0">
                <a:solidFill>
                  <a:srgbClr val="191919"/>
                </a:solidFill>
                <a:latin typeface="Roboto"/>
              </a:rPr>
              <a:t>Dr. –Ing. Rene Degen</a:t>
            </a:r>
          </a:p>
          <a:p>
            <a:pPr algn="l">
              <a:lnSpc>
                <a:spcPts val="3500"/>
              </a:lnSpc>
            </a:pPr>
            <a:r>
              <a:rPr lang="en-US" sz="2500" dirty="0" err="1">
                <a:solidFill>
                  <a:srgbClr val="191919"/>
                </a:solidFill>
                <a:latin typeface="Roboto"/>
              </a:rPr>
              <a:t>rhineland</a:t>
            </a:r>
            <a:r>
              <a:rPr lang="en-US" sz="2500" dirty="0">
                <a:solidFill>
                  <a:srgbClr val="191919"/>
                </a:solidFill>
                <a:latin typeface="Roboto"/>
              </a:rPr>
              <a:t>-mechatronics—</a:t>
            </a:r>
            <a:r>
              <a:rPr lang="en-US" sz="2500" dirty="0" err="1">
                <a:solidFill>
                  <a:srgbClr val="191919"/>
                </a:solidFill>
                <a:latin typeface="Roboto"/>
              </a:rPr>
              <a:t>academy.de</a:t>
            </a:r>
            <a:r>
              <a:rPr lang="en-US" sz="2500" dirty="0">
                <a:solidFill>
                  <a:srgbClr val="191919"/>
                </a:solidFill>
                <a:latin typeface="Roboto"/>
              </a:rPr>
              <a:t>, heavy-</a:t>
            </a:r>
            <a:r>
              <a:rPr lang="en-US" sz="2500" dirty="0" err="1">
                <a:solidFill>
                  <a:srgbClr val="191919"/>
                </a:solidFill>
                <a:latin typeface="Roboto"/>
              </a:rPr>
              <a:t>path.de</a:t>
            </a:r>
            <a:r>
              <a:rPr lang="en-US" sz="2500" dirty="0">
                <a:solidFill>
                  <a:srgbClr val="191919"/>
                </a:solidFill>
                <a:latin typeface="Roboto"/>
              </a:rPr>
              <a:t> </a:t>
            </a:r>
          </a:p>
        </p:txBody>
      </p:sp>
      <p:sp>
        <p:nvSpPr>
          <p:cNvPr id="7" name="TextBox 7"/>
          <p:cNvSpPr txBox="1"/>
          <p:nvPr/>
        </p:nvSpPr>
        <p:spPr>
          <a:xfrm>
            <a:off x="1028700" y="4522374"/>
            <a:ext cx="8115300" cy="4257576"/>
          </a:xfrm>
          <a:prstGeom prst="rect">
            <a:avLst/>
          </a:prstGeom>
        </p:spPr>
        <p:txBody>
          <a:bodyPr lIns="0" tIns="0" rIns="0" bIns="0" rtlCol="0" anchor="t">
            <a:spAutoFit/>
          </a:bodyPr>
          <a:lstStyle/>
          <a:p>
            <a:pPr algn="l">
              <a:lnSpc>
                <a:spcPts val="8334"/>
              </a:lnSpc>
            </a:pPr>
            <a:r>
              <a:rPr lang="en-US" sz="7862" dirty="0" err="1">
                <a:solidFill>
                  <a:srgbClr val="191919"/>
                </a:solidFill>
                <a:latin typeface="Roboto"/>
              </a:rPr>
              <a:t>emissionsfrei</a:t>
            </a:r>
            <a:r>
              <a:rPr lang="en-US" sz="7862" dirty="0">
                <a:solidFill>
                  <a:srgbClr val="191919"/>
                </a:solidFill>
                <a:latin typeface="Roboto"/>
              </a:rPr>
              <a:t> und </a:t>
            </a:r>
            <a:r>
              <a:rPr lang="en-US" sz="7862" dirty="0" err="1">
                <a:solidFill>
                  <a:srgbClr val="191919"/>
                </a:solidFill>
                <a:latin typeface="Roboto"/>
              </a:rPr>
              <a:t>sicher</a:t>
            </a:r>
            <a:r>
              <a:rPr lang="en-US" sz="7862" dirty="0">
                <a:solidFill>
                  <a:srgbClr val="191919"/>
                </a:solidFill>
                <a:latin typeface="Roboto"/>
              </a:rPr>
              <a:t> die </a:t>
            </a:r>
            <a:r>
              <a:rPr lang="en-US" sz="7862" dirty="0" err="1">
                <a:solidFill>
                  <a:srgbClr val="191919"/>
                </a:solidFill>
                <a:latin typeface="Roboto"/>
              </a:rPr>
              <a:t>letzte</a:t>
            </a:r>
            <a:r>
              <a:rPr lang="en-US" sz="7862" dirty="0">
                <a:solidFill>
                  <a:srgbClr val="191919"/>
                </a:solidFill>
                <a:latin typeface="Roboto"/>
              </a:rPr>
              <a:t> </a:t>
            </a:r>
            <a:r>
              <a:rPr lang="en-US" sz="7862" dirty="0" err="1">
                <a:solidFill>
                  <a:srgbClr val="191919"/>
                </a:solidFill>
                <a:latin typeface="Roboto"/>
              </a:rPr>
              <a:t>Meile</a:t>
            </a:r>
            <a:r>
              <a:rPr lang="en-US" sz="7862" dirty="0">
                <a:solidFill>
                  <a:srgbClr val="191919"/>
                </a:solidFill>
                <a:latin typeface="Roboto"/>
              </a:rPr>
              <a:t> des Transports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86274" y="1028700"/>
            <a:ext cx="8123536" cy="6498828"/>
          </a:xfrm>
          <a:custGeom>
            <a:avLst/>
            <a:gdLst/>
            <a:ahLst/>
            <a:cxnLst/>
            <a:rect l="l" t="t" r="r" b="b"/>
            <a:pathLst>
              <a:path w="8123536" h="6498828">
                <a:moveTo>
                  <a:pt x="0" y="0"/>
                </a:moveTo>
                <a:lnTo>
                  <a:pt x="8123536" y="0"/>
                </a:lnTo>
                <a:lnTo>
                  <a:pt x="8123536" y="6498828"/>
                </a:lnTo>
                <a:lnTo>
                  <a:pt x="0" y="6498828"/>
                </a:lnTo>
                <a:lnTo>
                  <a:pt x="0" y="0"/>
                </a:lnTo>
                <a:close/>
              </a:path>
            </a:pathLst>
          </a:custGeom>
          <a:blipFill>
            <a:blip r:embed="rId2"/>
            <a:stretch>
              <a:fillRect/>
            </a:stretch>
          </a:blipFill>
        </p:spPr>
        <p:txBody>
          <a:bodyPr/>
          <a:lstStyle/>
          <a:p>
            <a:endParaRPr lang="de-DE"/>
          </a:p>
        </p:txBody>
      </p:sp>
      <p:sp>
        <p:nvSpPr>
          <p:cNvPr id="3" name="Freeform 3"/>
          <p:cNvSpPr/>
          <p:nvPr/>
        </p:nvSpPr>
        <p:spPr>
          <a:xfrm>
            <a:off x="1386520" y="8250417"/>
            <a:ext cx="3412913" cy="739641"/>
          </a:xfrm>
          <a:custGeom>
            <a:avLst/>
            <a:gdLst/>
            <a:ahLst/>
            <a:cxnLst/>
            <a:rect l="l" t="t" r="r" b="b"/>
            <a:pathLst>
              <a:path w="3412913" h="739641">
                <a:moveTo>
                  <a:pt x="0" y="0"/>
                </a:moveTo>
                <a:lnTo>
                  <a:pt x="3412914" y="0"/>
                </a:lnTo>
                <a:lnTo>
                  <a:pt x="3412914" y="739641"/>
                </a:lnTo>
                <a:lnTo>
                  <a:pt x="0" y="739641"/>
                </a:lnTo>
                <a:lnTo>
                  <a:pt x="0" y="0"/>
                </a:lnTo>
                <a:close/>
              </a:path>
            </a:pathLst>
          </a:custGeom>
          <a:blipFill>
            <a:blip r:embed="rId3"/>
            <a:stretch>
              <a:fillRect/>
            </a:stretch>
          </a:blipFill>
        </p:spPr>
        <p:txBody>
          <a:bodyPr/>
          <a:lstStyle/>
          <a:p>
            <a:endParaRPr lang="de-DE"/>
          </a:p>
        </p:txBody>
      </p:sp>
      <p:sp>
        <p:nvSpPr>
          <p:cNvPr id="4" name="Freeform 4"/>
          <p:cNvSpPr/>
          <p:nvPr/>
        </p:nvSpPr>
        <p:spPr>
          <a:xfrm>
            <a:off x="711293" y="3316373"/>
            <a:ext cx="4763369" cy="3170617"/>
          </a:xfrm>
          <a:custGeom>
            <a:avLst/>
            <a:gdLst/>
            <a:ahLst/>
            <a:cxnLst/>
            <a:rect l="l" t="t" r="r" b="b"/>
            <a:pathLst>
              <a:path w="4763369" h="3170617">
                <a:moveTo>
                  <a:pt x="0" y="0"/>
                </a:moveTo>
                <a:lnTo>
                  <a:pt x="4763369" y="0"/>
                </a:lnTo>
                <a:lnTo>
                  <a:pt x="4763369" y="3170617"/>
                </a:lnTo>
                <a:lnTo>
                  <a:pt x="0" y="3170617"/>
                </a:lnTo>
                <a:lnTo>
                  <a:pt x="0" y="0"/>
                </a:lnTo>
                <a:close/>
              </a:path>
            </a:pathLst>
          </a:custGeom>
          <a:blipFill>
            <a:blip r:embed="rId4"/>
            <a:stretch>
              <a:fillRect/>
            </a:stretch>
          </a:blipFill>
        </p:spPr>
        <p:txBody>
          <a:bodyPr/>
          <a:lstStyle/>
          <a:p>
            <a:endParaRPr lang="de-DE"/>
          </a:p>
        </p:txBody>
      </p:sp>
      <p:sp>
        <p:nvSpPr>
          <p:cNvPr id="5" name="Freeform 5"/>
          <p:cNvSpPr/>
          <p:nvPr/>
        </p:nvSpPr>
        <p:spPr>
          <a:xfrm>
            <a:off x="5437637" y="7125736"/>
            <a:ext cx="3706363" cy="2989002"/>
          </a:xfrm>
          <a:custGeom>
            <a:avLst/>
            <a:gdLst/>
            <a:ahLst/>
            <a:cxnLst/>
            <a:rect l="l" t="t" r="r" b="b"/>
            <a:pathLst>
              <a:path w="3706363" h="2989002">
                <a:moveTo>
                  <a:pt x="0" y="0"/>
                </a:moveTo>
                <a:lnTo>
                  <a:pt x="3706363" y="0"/>
                </a:lnTo>
                <a:lnTo>
                  <a:pt x="3706363" y="2989002"/>
                </a:lnTo>
                <a:lnTo>
                  <a:pt x="0" y="2989002"/>
                </a:lnTo>
                <a:lnTo>
                  <a:pt x="0" y="0"/>
                </a:lnTo>
                <a:close/>
              </a:path>
            </a:pathLst>
          </a:custGeom>
          <a:blipFill>
            <a:blip r:embed="rId5"/>
            <a:stretch>
              <a:fillRect/>
            </a:stretch>
          </a:blipFill>
        </p:spPr>
        <p:txBody>
          <a:bodyPr/>
          <a:lstStyle/>
          <a:p>
            <a:endParaRPr lang="de-DE"/>
          </a:p>
        </p:txBody>
      </p:sp>
      <p:sp>
        <p:nvSpPr>
          <p:cNvPr id="6" name="Freeform 6"/>
          <p:cNvSpPr/>
          <p:nvPr/>
        </p:nvSpPr>
        <p:spPr>
          <a:xfrm>
            <a:off x="9614728" y="7809745"/>
            <a:ext cx="2634670" cy="1620984"/>
          </a:xfrm>
          <a:custGeom>
            <a:avLst/>
            <a:gdLst/>
            <a:ahLst/>
            <a:cxnLst/>
            <a:rect l="l" t="t" r="r" b="b"/>
            <a:pathLst>
              <a:path w="2634670" h="1620984">
                <a:moveTo>
                  <a:pt x="0" y="0"/>
                </a:moveTo>
                <a:lnTo>
                  <a:pt x="2634669" y="0"/>
                </a:lnTo>
                <a:lnTo>
                  <a:pt x="2634669" y="1620984"/>
                </a:lnTo>
                <a:lnTo>
                  <a:pt x="0" y="1620984"/>
                </a:lnTo>
                <a:lnTo>
                  <a:pt x="0" y="0"/>
                </a:lnTo>
                <a:close/>
              </a:path>
            </a:pathLst>
          </a:custGeom>
          <a:blipFill>
            <a:blip r:embed="rId6"/>
            <a:stretch>
              <a:fillRect/>
            </a:stretch>
          </a:blipFill>
        </p:spPr>
        <p:txBody>
          <a:bodyPr/>
          <a:lstStyle/>
          <a:p>
            <a:endParaRPr lang="de-DE"/>
          </a:p>
        </p:txBody>
      </p:sp>
      <p:sp>
        <p:nvSpPr>
          <p:cNvPr id="7" name="TextBox 7"/>
          <p:cNvSpPr txBox="1"/>
          <p:nvPr/>
        </p:nvSpPr>
        <p:spPr>
          <a:xfrm>
            <a:off x="1028700" y="2888471"/>
            <a:ext cx="7701936" cy="760554"/>
          </a:xfrm>
          <a:prstGeom prst="rect">
            <a:avLst/>
          </a:prstGeom>
        </p:spPr>
        <p:txBody>
          <a:bodyPr lIns="0" tIns="0" rIns="0" bIns="0" rtlCol="0" anchor="t">
            <a:spAutoFit/>
          </a:bodyPr>
          <a:lstStyle/>
          <a:p>
            <a:pPr algn="l">
              <a:lnSpc>
                <a:spcPts val="6155"/>
              </a:lnSpc>
            </a:pPr>
            <a:r>
              <a:rPr lang="en-US" sz="4397">
                <a:solidFill>
                  <a:srgbClr val="000000"/>
                </a:solidFill>
                <a:latin typeface="Roboto Bold"/>
              </a:rPr>
              <a:t>Ein Projekt von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3906" y="4531183"/>
            <a:ext cx="682838" cy="611993"/>
          </a:xfrm>
          <a:custGeom>
            <a:avLst/>
            <a:gdLst/>
            <a:ahLst/>
            <a:cxnLst/>
            <a:rect l="l" t="t" r="r" b="b"/>
            <a:pathLst>
              <a:path w="682838" h="611993">
                <a:moveTo>
                  <a:pt x="0" y="0"/>
                </a:moveTo>
                <a:lnTo>
                  <a:pt x="682838" y="0"/>
                </a:lnTo>
                <a:lnTo>
                  <a:pt x="682838" y="611993"/>
                </a:lnTo>
                <a:lnTo>
                  <a:pt x="0" y="6119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TextBox 3"/>
          <p:cNvSpPr txBox="1"/>
          <p:nvPr/>
        </p:nvSpPr>
        <p:spPr>
          <a:xfrm>
            <a:off x="5214925" y="1015574"/>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Das Team</a:t>
            </a:r>
          </a:p>
        </p:txBody>
      </p:sp>
      <p:sp>
        <p:nvSpPr>
          <p:cNvPr id="4" name="TextBox 4"/>
          <p:cNvSpPr txBox="1"/>
          <p:nvPr/>
        </p:nvSpPr>
        <p:spPr>
          <a:xfrm>
            <a:off x="3083059" y="8638834"/>
            <a:ext cx="3466538" cy="415231"/>
          </a:xfrm>
          <a:prstGeom prst="rect">
            <a:avLst/>
          </a:prstGeom>
        </p:spPr>
        <p:txBody>
          <a:bodyPr lIns="0" tIns="0" rIns="0" bIns="0" rtlCol="0" anchor="t">
            <a:spAutoFit/>
          </a:bodyPr>
          <a:lstStyle/>
          <a:p>
            <a:pPr algn="ctr">
              <a:lnSpc>
                <a:spcPts val="3363"/>
              </a:lnSpc>
            </a:pPr>
            <a:r>
              <a:rPr lang="en-US" sz="2402" spc="523" dirty="0">
                <a:solidFill>
                  <a:srgbClr val="191919"/>
                </a:solidFill>
                <a:latin typeface="Roboto Bold"/>
              </a:rPr>
              <a:t>Dr. René Degen</a:t>
            </a:r>
          </a:p>
        </p:txBody>
      </p:sp>
      <p:sp>
        <p:nvSpPr>
          <p:cNvPr id="5" name="TextBox 5"/>
          <p:cNvSpPr txBox="1"/>
          <p:nvPr/>
        </p:nvSpPr>
        <p:spPr>
          <a:xfrm>
            <a:off x="7385319" y="8638834"/>
            <a:ext cx="3466538" cy="415231"/>
          </a:xfrm>
          <a:prstGeom prst="rect">
            <a:avLst/>
          </a:prstGeom>
        </p:spPr>
        <p:txBody>
          <a:bodyPr lIns="0" tIns="0" rIns="0" bIns="0" rtlCol="0" anchor="t">
            <a:spAutoFit/>
          </a:bodyPr>
          <a:lstStyle/>
          <a:p>
            <a:pPr algn="ctr">
              <a:lnSpc>
                <a:spcPts val="3363"/>
              </a:lnSpc>
            </a:pPr>
            <a:r>
              <a:rPr lang="en-US" sz="2402" spc="523" dirty="0">
                <a:solidFill>
                  <a:srgbClr val="191919"/>
                </a:solidFill>
                <a:latin typeface="Roboto Bold"/>
              </a:rPr>
              <a:t>Lucas </a:t>
            </a:r>
            <a:r>
              <a:rPr lang="en-US" sz="2402" spc="523" dirty="0" err="1">
                <a:solidFill>
                  <a:srgbClr val="191919"/>
                </a:solidFill>
                <a:latin typeface="Roboto Bold"/>
              </a:rPr>
              <a:t>Rüggeberg</a:t>
            </a:r>
            <a:endParaRPr lang="en-US" sz="2402" spc="523" dirty="0">
              <a:solidFill>
                <a:srgbClr val="191919"/>
              </a:solidFill>
              <a:latin typeface="Roboto Bold"/>
            </a:endParaRPr>
          </a:p>
        </p:txBody>
      </p:sp>
      <p:sp>
        <p:nvSpPr>
          <p:cNvPr id="6" name="TextBox 6"/>
          <p:cNvSpPr txBox="1"/>
          <p:nvPr/>
        </p:nvSpPr>
        <p:spPr>
          <a:xfrm>
            <a:off x="11738402" y="8638834"/>
            <a:ext cx="3466538" cy="415231"/>
          </a:xfrm>
          <a:prstGeom prst="rect">
            <a:avLst/>
          </a:prstGeom>
        </p:spPr>
        <p:txBody>
          <a:bodyPr lIns="0" tIns="0" rIns="0" bIns="0" rtlCol="0" anchor="t">
            <a:spAutoFit/>
          </a:bodyPr>
          <a:lstStyle/>
          <a:p>
            <a:pPr algn="ctr">
              <a:lnSpc>
                <a:spcPts val="3363"/>
              </a:lnSpc>
            </a:pPr>
            <a:r>
              <a:rPr lang="en-US" sz="2402" spc="523" dirty="0">
                <a:solidFill>
                  <a:srgbClr val="191919"/>
                </a:solidFill>
                <a:latin typeface="Roboto Bold"/>
              </a:rPr>
              <a:t>Köln</a:t>
            </a:r>
          </a:p>
        </p:txBody>
      </p:sp>
      <p:sp>
        <p:nvSpPr>
          <p:cNvPr id="7" name="TextBox 7"/>
          <p:cNvSpPr txBox="1"/>
          <p:nvPr/>
        </p:nvSpPr>
        <p:spPr>
          <a:xfrm>
            <a:off x="4423941" y="2386394"/>
            <a:ext cx="9389295" cy="2503827"/>
          </a:xfrm>
          <a:prstGeom prst="rect">
            <a:avLst/>
          </a:prstGeom>
        </p:spPr>
        <p:txBody>
          <a:bodyPr lIns="0" tIns="0" rIns="0" bIns="0" rtlCol="0" anchor="t">
            <a:spAutoFit/>
          </a:bodyPr>
          <a:lstStyle/>
          <a:p>
            <a:pPr algn="ctr">
              <a:lnSpc>
                <a:spcPts val="3299"/>
              </a:lnSpc>
            </a:pPr>
            <a:r>
              <a:rPr lang="de-DE" sz="2199" dirty="0">
                <a:solidFill>
                  <a:srgbClr val="000000"/>
                </a:solidFill>
                <a:latin typeface="Roboto"/>
              </a:rPr>
              <a:t>Die </a:t>
            </a:r>
            <a:r>
              <a:rPr lang="de-DE" sz="2199" dirty="0" err="1">
                <a:solidFill>
                  <a:srgbClr val="000000"/>
                </a:solidFill>
                <a:latin typeface="Roboto"/>
              </a:rPr>
              <a:t>Rhineland</a:t>
            </a:r>
            <a:r>
              <a:rPr lang="de-DE" sz="2199" dirty="0">
                <a:solidFill>
                  <a:srgbClr val="000000"/>
                </a:solidFill>
                <a:latin typeface="Roboto"/>
              </a:rPr>
              <a:t> </a:t>
            </a:r>
            <a:r>
              <a:rPr lang="de-DE" sz="2199" dirty="0" err="1">
                <a:solidFill>
                  <a:srgbClr val="000000"/>
                </a:solidFill>
                <a:latin typeface="Roboto"/>
              </a:rPr>
              <a:t>Mechatronics</a:t>
            </a:r>
            <a:r>
              <a:rPr lang="de-DE" sz="2199" dirty="0">
                <a:solidFill>
                  <a:srgbClr val="000000"/>
                </a:solidFill>
                <a:latin typeface="Roboto"/>
              </a:rPr>
              <a:t> Academy GmbH (RMA) ist eine Ausgründung aus der Technischen Hochschule Köln und beschäftigt sich maßgeblich mit Ingenieurdienstleistungen für die Mobilitätsindustrie. Das Team der RMA besteht dabei überwiegend aus ehemaligen Mechatronik Studierenden des Masterstudiengangs an der TH, die alle verschiedenste Kompetenzen und Schwerpunkte mitbringen.</a:t>
            </a:r>
          </a:p>
        </p:txBody>
      </p:sp>
      <p:sp>
        <p:nvSpPr>
          <p:cNvPr id="8" name="TextBox 8"/>
          <p:cNvSpPr txBox="1"/>
          <p:nvPr/>
        </p:nvSpPr>
        <p:spPr>
          <a:xfrm>
            <a:off x="8439062" y="9250558"/>
            <a:ext cx="1409874" cy="293157"/>
          </a:xfrm>
          <a:prstGeom prst="rect">
            <a:avLst/>
          </a:prstGeom>
        </p:spPr>
        <p:txBody>
          <a:bodyPr lIns="0" tIns="0" rIns="0" bIns="0" rtlCol="0" anchor="t">
            <a:spAutoFit/>
          </a:bodyPr>
          <a:lstStyle/>
          <a:p>
            <a:pPr algn="ctr">
              <a:lnSpc>
                <a:spcPts val="2464"/>
              </a:lnSpc>
            </a:pPr>
            <a:r>
              <a:rPr lang="en-US" sz="1643" dirty="0" err="1">
                <a:solidFill>
                  <a:srgbClr val="000000"/>
                </a:solidFill>
                <a:latin typeface="Roboto"/>
              </a:rPr>
              <a:t>Projektleitung</a:t>
            </a:r>
            <a:endParaRPr lang="en-US" sz="1643" dirty="0">
              <a:solidFill>
                <a:srgbClr val="000000"/>
              </a:solidFill>
              <a:latin typeface="Roboto"/>
            </a:endParaRPr>
          </a:p>
        </p:txBody>
      </p:sp>
      <p:sp>
        <p:nvSpPr>
          <p:cNvPr id="9" name="TextBox 9"/>
          <p:cNvSpPr txBox="1"/>
          <p:nvPr/>
        </p:nvSpPr>
        <p:spPr>
          <a:xfrm>
            <a:off x="12766734" y="9247269"/>
            <a:ext cx="1409874" cy="293157"/>
          </a:xfrm>
          <a:prstGeom prst="rect">
            <a:avLst/>
          </a:prstGeom>
        </p:spPr>
        <p:txBody>
          <a:bodyPr lIns="0" tIns="0" rIns="0" bIns="0" rtlCol="0" anchor="t">
            <a:spAutoFit/>
          </a:bodyPr>
          <a:lstStyle/>
          <a:p>
            <a:pPr algn="ctr">
              <a:lnSpc>
                <a:spcPts val="2464"/>
              </a:lnSpc>
            </a:pPr>
            <a:r>
              <a:rPr lang="en-US" sz="1643" dirty="0">
                <a:solidFill>
                  <a:srgbClr val="000000"/>
                </a:solidFill>
                <a:latin typeface="Roboto"/>
              </a:rPr>
              <a:t>Kunde</a:t>
            </a:r>
          </a:p>
        </p:txBody>
      </p:sp>
      <p:sp>
        <p:nvSpPr>
          <p:cNvPr id="10" name="TextBox 10"/>
          <p:cNvSpPr txBox="1"/>
          <p:nvPr/>
        </p:nvSpPr>
        <p:spPr>
          <a:xfrm>
            <a:off x="3922594" y="9250559"/>
            <a:ext cx="1787466" cy="293157"/>
          </a:xfrm>
          <a:prstGeom prst="rect">
            <a:avLst/>
          </a:prstGeom>
        </p:spPr>
        <p:txBody>
          <a:bodyPr wrap="square" lIns="0" tIns="0" rIns="0" bIns="0" rtlCol="0" anchor="t">
            <a:spAutoFit/>
          </a:bodyPr>
          <a:lstStyle/>
          <a:p>
            <a:pPr algn="ctr">
              <a:lnSpc>
                <a:spcPts val="2464"/>
              </a:lnSpc>
            </a:pPr>
            <a:r>
              <a:rPr lang="en-US" sz="1643" dirty="0" err="1">
                <a:solidFill>
                  <a:srgbClr val="000000"/>
                </a:solidFill>
                <a:latin typeface="Roboto"/>
              </a:rPr>
              <a:t>Geschäftsführung</a:t>
            </a:r>
            <a:endParaRPr lang="en-US" sz="1643" dirty="0">
              <a:solidFill>
                <a:srgbClr val="000000"/>
              </a:solidFill>
              <a:latin typeface="Roboto"/>
            </a:endParaRPr>
          </a:p>
        </p:txBody>
      </p:sp>
      <p:sp>
        <p:nvSpPr>
          <p:cNvPr id="11" name="Freeform 11"/>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2" name="Freeform 12"/>
          <p:cNvSpPr/>
          <p:nvPr/>
        </p:nvSpPr>
        <p:spPr>
          <a:xfrm rot="1291934">
            <a:off x="14165978" y="6371875"/>
            <a:ext cx="9330612" cy="6989476"/>
          </a:xfrm>
          <a:custGeom>
            <a:avLst/>
            <a:gdLst/>
            <a:ahLst/>
            <a:cxnLst/>
            <a:rect l="l" t="t" r="r" b="b"/>
            <a:pathLst>
              <a:path w="9330612" h="6989476">
                <a:moveTo>
                  <a:pt x="0" y="0"/>
                </a:moveTo>
                <a:lnTo>
                  <a:pt x="9330612" y="0"/>
                </a:lnTo>
                <a:lnTo>
                  <a:pt x="9330612" y="6989476"/>
                </a:lnTo>
                <a:lnTo>
                  <a:pt x="0" y="69894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a:p>
        </p:txBody>
      </p:sp>
      <p:pic>
        <p:nvPicPr>
          <p:cNvPr id="14" name="Grafik 13">
            <a:extLst>
              <a:ext uri="{FF2B5EF4-FFF2-40B4-BE49-F238E27FC236}">
                <a16:creationId xmlns:a16="http://schemas.microsoft.com/office/drawing/2014/main" id="{999CC773-6F93-8FA3-C08D-91120F0DF5D9}"/>
              </a:ext>
            </a:extLst>
          </p:cNvPr>
          <p:cNvPicPr>
            <a:picLocks noChangeAspect="1"/>
          </p:cNvPicPr>
          <p:nvPr/>
        </p:nvPicPr>
        <p:blipFill rotWithShape="1">
          <a:blip r:embed="rId7">
            <a:extLst>
              <a:ext uri="{28A0092B-C50C-407E-A947-70E740481C1C}">
                <a14:useLocalDpi xmlns:a14="http://schemas.microsoft.com/office/drawing/2010/main" val="0"/>
              </a:ext>
            </a:extLst>
          </a:blip>
          <a:srcRect l="4628" t="4596" r="69348" b="56495"/>
          <a:stretch/>
        </p:blipFill>
        <p:spPr>
          <a:xfrm>
            <a:off x="3295988" y="5052367"/>
            <a:ext cx="3040679" cy="3389973"/>
          </a:xfrm>
          <a:prstGeom prst="rect">
            <a:avLst/>
          </a:prstGeom>
        </p:spPr>
      </p:pic>
      <p:pic>
        <p:nvPicPr>
          <p:cNvPr id="15" name="Grafik 14">
            <a:extLst>
              <a:ext uri="{FF2B5EF4-FFF2-40B4-BE49-F238E27FC236}">
                <a16:creationId xmlns:a16="http://schemas.microsoft.com/office/drawing/2014/main" id="{17B27D11-8881-FAE2-B234-6025D5E0BBE2}"/>
              </a:ext>
            </a:extLst>
          </p:cNvPr>
          <p:cNvPicPr>
            <a:picLocks noChangeAspect="1"/>
          </p:cNvPicPr>
          <p:nvPr/>
        </p:nvPicPr>
        <p:blipFill rotWithShape="1">
          <a:blip r:embed="rId7">
            <a:extLst>
              <a:ext uri="{28A0092B-C50C-407E-A947-70E740481C1C}">
                <a14:useLocalDpi xmlns:a14="http://schemas.microsoft.com/office/drawing/2010/main" val="0"/>
              </a:ext>
            </a:extLst>
          </a:blip>
          <a:srcRect l="2565" t="54574" r="69348" b="5822"/>
          <a:stretch/>
        </p:blipFill>
        <p:spPr>
          <a:xfrm>
            <a:off x="7506574" y="5052366"/>
            <a:ext cx="3224027" cy="3389973"/>
          </a:xfrm>
          <a:prstGeom prst="rect">
            <a:avLst/>
          </a:prstGeom>
        </p:spPr>
      </p:pic>
      <p:pic>
        <p:nvPicPr>
          <p:cNvPr id="1026" name="Picture 2" descr="Piktogramm gruppe-Vektoren und -Illustrationen zum kostenlosen Download |  Freepik">
            <a:extLst>
              <a:ext uri="{FF2B5EF4-FFF2-40B4-BE49-F238E27FC236}">
                <a16:creationId xmlns:a16="http://schemas.microsoft.com/office/drawing/2014/main" id="{26A13A3B-579D-47AF-0189-29C11D801FF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8094" t="16338" r="28094" b="34817"/>
          <a:stretch/>
        </p:blipFill>
        <p:spPr bwMode="auto">
          <a:xfrm>
            <a:off x="11951333" y="5052366"/>
            <a:ext cx="3040679" cy="33899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68974" y="3399173"/>
            <a:ext cx="7765888" cy="1857375"/>
          </a:xfrm>
          <a:prstGeom prst="rect">
            <a:avLst/>
          </a:prstGeom>
        </p:spPr>
        <p:txBody>
          <a:bodyPr lIns="0" tIns="0" rIns="0" bIns="0" rtlCol="0" anchor="t">
            <a:spAutoFit/>
          </a:bodyPr>
          <a:lstStyle/>
          <a:p>
            <a:pPr algn="l">
              <a:lnSpc>
                <a:spcPts val="7277"/>
              </a:lnSpc>
            </a:pPr>
            <a:r>
              <a:rPr lang="en-US" sz="6064">
                <a:solidFill>
                  <a:srgbClr val="191919"/>
                </a:solidFill>
                <a:latin typeface="Roboto Bold"/>
              </a:rPr>
              <a:t>WELCHES PROBLEM WIR LÖSEN </a:t>
            </a:r>
          </a:p>
        </p:txBody>
      </p:sp>
      <p:sp>
        <p:nvSpPr>
          <p:cNvPr id="3" name="Freeform 3"/>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5" name="TextBox 5"/>
          <p:cNvSpPr txBox="1"/>
          <p:nvPr/>
        </p:nvSpPr>
        <p:spPr>
          <a:xfrm>
            <a:off x="1668974" y="5549031"/>
            <a:ext cx="7765888" cy="3452099"/>
          </a:xfrm>
          <a:prstGeom prst="rect">
            <a:avLst/>
          </a:prstGeom>
        </p:spPr>
        <p:txBody>
          <a:bodyPr lIns="0" tIns="0" rIns="0" bIns="0" rtlCol="0" anchor="t">
            <a:spAutoFit/>
          </a:bodyPr>
          <a:lstStyle/>
          <a:p>
            <a:pPr algn="l">
              <a:lnSpc>
                <a:spcPts val="3412"/>
              </a:lnSpc>
            </a:pPr>
            <a:r>
              <a:rPr lang="en-US" sz="2275" dirty="0">
                <a:solidFill>
                  <a:srgbClr val="191919"/>
                </a:solidFill>
                <a:latin typeface="Roboto"/>
              </a:rPr>
              <a:t>Der </a:t>
            </a:r>
            <a:r>
              <a:rPr lang="en-US" sz="2275" dirty="0" err="1">
                <a:solidFill>
                  <a:srgbClr val="191919"/>
                </a:solidFill>
                <a:latin typeface="Roboto"/>
              </a:rPr>
              <a:t>ecoCityLoader</a:t>
            </a:r>
            <a:r>
              <a:rPr lang="en-US" sz="2275" dirty="0">
                <a:solidFill>
                  <a:srgbClr val="191919"/>
                </a:solidFill>
                <a:latin typeface="Roboto"/>
              </a:rPr>
              <a:t> </a:t>
            </a:r>
            <a:r>
              <a:rPr lang="en-US" sz="2275" dirty="0" err="1">
                <a:solidFill>
                  <a:srgbClr val="191919"/>
                </a:solidFill>
                <a:latin typeface="Roboto"/>
              </a:rPr>
              <a:t>löst</a:t>
            </a:r>
            <a:r>
              <a:rPr lang="en-US" sz="2275" dirty="0">
                <a:solidFill>
                  <a:srgbClr val="191919"/>
                </a:solidFill>
                <a:latin typeface="Roboto"/>
              </a:rPr>
              <a:t> das Problem </a:t>
            </a:r>
            <a:r>
              <a:rPr lang="en-US" sz="2275" dirty="0" err="1">
                <a:solidFill>
                  <a:srgbClr val="191919"/>
                </a:solidFill>
                <a:latin typeface="Roboto"/>
              </a:rPr>
              <a:t>urbaner</a:t>
            </a:r>
            <a:r>
              <a:rPr lang="en-US" sz="2275" dirty="0">
                <a:solidFill>
                  <a:srgbClr val="191919"/>
                </a:solidFill>
                <a:latin typeface="Roboto"/>
              </a:rPr>
              <a:t> </a:t>
            </a:r>
            <a:r>
              <a:rPr lang="en-US" sz="2275" dirty="0" err="1">
                <a:solidFill>
                  <a:srgbClr val="191919"/>
                </a:solidFill>
                <a:latin typeface="Roboto"/>
              </a:rPr>
              <a:t>Luftverschmutzung</a:t>
            </a:r>
            <a:r>
              <a:rPr lang="en-US" sz="2275" dirty="0">
                <a:solidFill>
                  <a:srgbClr val="191919"/>
                </a:solidFill>
                <a:latin typeface="Roboto"/>
              </a:rPr>
              <a:t> und </a:t>
            </a:r>
            <a:r>
              <a:rPr lang="en-US" sz="2275" dirty="0" err="1">
                <a:solidFill>
                  <a:srgbClr val="191919"/>
                </a:solidFill>
                <a:latin typeface="Roboto"/>
              </a:rPr>
              <a:t>Lärmbelastung</a:t>
            </a:r>
            <a:r>
              <a:rPr lang="en-US" sz="2275" dirty="0">
                <a:solidFill>
                  <a:srgbClr val="191919"/>
                </a:solidFill>
                <a:latin typeface="Roboto"/>
              </a:rPr>
              <a:t> </a:t>
            </a:r>
            <a:r>
              <a:rPr lang="en-US" sz="2275" dirty="0" err="1">
                <a:solidFill>
                  <a:srgbClr val="191919"/>
                </a:solidFill>
                <a:latin typeface="Roboto"/>
              </a:rPr>
              <a:t>durch</a:t>
            </a:r>
            <a:r>
              <a:rPr lang="en-US" sz="2275" dirty="0">
                <a:solidFill>
                  <a:srgbClr val="191919"/>
                </a:solidFill>
                <a:latin typeface="Roboto"/>
              </a:rPr>
              <a:t> den </a:t>
            </a:r>
            <a:r>
              <a:rPr lang="en-US" sz="2275" dirty="0" err="1">
                <a:solidFill>
                  <a:srgbClr val="191919"/>
                </a:solidFill>
                <a:latin typeface="Roboto"/>
              </a:rPr>
              <a:t>Einsatz</a:t>
            </a:r>
            <a:r>
              <a:rPr lang="en-US" sz="2275" dirty="0">
                <a:solidFill>
                  <a:srgbClr val="191919"/>
                </a:solidFill>
                <a:latin typeface="Roboto"/>
              </a:rPr>
              <a:t> </a:t>
            </a:r>
            <a:r>
              <a:rPr lang="en-US" sz="2275" dirty="0" err="1">
                <a:solidFill>
                  <a:srgbClr val="191919"/>
                </a:solidFill>
                <a:latin typeface="Roboto"/>
              </a:rPr>
              <a:t>emissionsfreier</a:t>
            </a:r>
            <a:r>
              <a:rPr lang="en-US" sz="2275" dirty="0">
                <a:solidFill>
                  <a:srgbClr val="191919"/>
                </a:solidFill>
                <a:latin typeface="Roboto"/>
              </a:rPr>
              <a:t> </a:t>
            </a:r>
            <a:r>
              <a:rPr lang="en-US" sz="2275" dirty="0" err="1">
                <a:solidFill>
                  <a:srgbClr val="191919"/>
                </a:solidFill>
                <a:latin typeface="Roboto"/>
              </a:rPr>
              <a:t>Elektro-Lieferfahrzeuge</a:t>
            </a:r>
            <a:r>
              <a:rPr lang="en-US" sz="2275" dirty="0">
                <a:solidFill>
                  <a:srgbClr val="191919"/>
                </a:solidFill>
                <a:latin typeface="Roboto"/>
              </a:rPr>
              <a:t>. </a:t>
            </a:r>
            <a:r>
              <a:rPr lang="en-US" sz="2275" dirty="0" err="1">
                <a:solidFill>
                  <a:srgbClr val="191919"/>
                </a:solidFill>
                <a:latin typeface="Roboto"/>
              </a:rPr>
              <a:t>Ziel</a:t>
            </a:r>
            <a:r>
              <a:rPr lang="en-US" sz="2275" dirty="0">
                <a:solidFill>
                  <a:srgbClr val="191919"/>
                </a:solidFill>
                <a:latin typeface="Roboto"/>
              </a:rPr>
              <a:t> </a:t>
            </a:r>
            <a:r>
              <a:rPr lang="en-US" sz="2275" dirty="0" err="1">
                <a:solidFill>
                  <a:srgbClr val="191919"/>
                </a:solidFill>
                <a:latin typeface="Roboto"/>
              </a:rPr>
              <a:t>ist</a:t>
            </a:r>
            <a:r>
              <a:rPr lang="en-US" sz="2275" dirty="0">
                <a:solidFill>
                  <a:srgbClr val="191919"/>
                </a:solidFill>
                <a:latin typeface="Roboto"/>
              </a:rPr>
              <a:t> es, die </a:t>
            </a:r>
            <a:r>
              <a:rPr lang="en-US" sz="2275" dirty="0" err="1">
                <a:solidFill>
                  <a:srgbClr val="191919"/>
                </a:solidFill>
                <a:latin typeface="Roboto"/>
              </a:rPr>
              <a:t>städtische</a:t>
            </a:r>
            <a:r>
              <a:rPr lang="en-US" sz="2275" dirty="0">
                <a:solidFill>
                  <a:srgbClr val="191919"/>
                </a:solidFill>
                <a:latin typeface="Roboto"/>
              </a:rPr>
              <a:t> </a:t>
            </a:r>
            <a:r>
              <a:rPr lang="en-US" sz="2275" dirty="0" err="1">
                <a:solidFill>
                  <a:srgbClr val="191919"/>
                </a:solidFill>
                <a:latin typeface="Roboto"/>
              </a:rPr>
              <a:t>Luftqualität</a:t>
            </a:r>
            <a:r>
              <a:rPr lang="en-US" sz="2275" dirty="0">
                <a:solidFill>
                  <a:srgbClr val="191919"/>
                </a:solidFill>
                <a:latin typeface="Roboto"/>
              </a:rPr>
              <a:t> </a:t>
            </a:r>
            <a:r>
              <a:rPr lang="en-US" sz="2275" dirty="0" err="1">
                <a:solidFill>
                  <a:srgbClr val="191919"/>
                </a:solidFill>
                <a:latin typeface="Roboto"/>
              </a:rPr>
              <a:t>zu</a:t>
            </a:r>
            <a:r>
              <a:rPr lang="en-US" sz="2275" dirty="0">
                <a:solidFill>
                  <a:srgbClr val="191919"/>
                </a:solidFill>
                <a:latin typeface="Roboto"/>
              </a:rPr>
              <a:t> </a:t>
            </a:r>
            <a:r>
              <a:rPr lang="en-US" sz="2275" dirty="0" err="1">
                <a:solidFill>
                  <a:srgbClr val="191919"/>
                </a:solidFill>
                <a:latin typeface="Roboto"/>
              </a:rPr>
              <a:t>verbessern</a:t>
            </a:r>
            <a:r>
              <a:rPr lang="en-US" sz="2275" dirty="0">
                <a:solidFill>
                  <a:srgbClr val="191919"/>
                </a:solidFill>
                <a:latin typeface="Roboto"/>
              </a:rPr>
              <a:t> und den </a:t>
            </a:r>
            <a:r>
              <a:rPr lang="en-US" sz="2275" dirty="0" err="1">
                <a:solidFill>
                  <a:srgbClr val="191919"/>
                </a:solidFill>
                <a:latin typeface="Roboto"/>
              </a:rPr>
              <a:t>Verkehrslärm</a:t>
            </a:r>
            <a:r>
              <a:rPr lang="en-US" sz="2275" dirty="0">
                <a:solidFill>
                  <a:srgbClr val="191919"/>
                </a:solidFill>
                <a:latin typeface="Roboto"/>
              </a:rPr>
              <a:t> </a:t>
            </a:r>
            <a:r>
              <a:rPr lang="en-US" sz="2275" dirty="0" err="1">
                <a:solidFill>
                  <a:srgbClr val="191919"/>
                </a:solidFill>
                <a:latin typeface="Roboto"/>
              </a:rPr>
              <a:t>zu</a:t>
            </a:r>
            <a:r>
              <a:rPr lang="en-US" sz="2275" dirty="0">
                <a:solidFill>
                  <a:srgbClr val="191919"/>
                </a:solidFill>
                <a:latin typeface="Roboto"/>
              </a:rPr>
              <a:t> </a:t>
            </a:r>
            <a:r>
              <a:rPr lang="en-US" sz="2275" dirty="0" err="1">
                <a:solidFill>
                  <a:srgbClr val="191919"/>
                </a:solidFill>
                <a:latin typeface="Roboto"/>
              </a:rPr>
              <a:t>reduzieren</a:t>
            </a:r>
            <a:r>
              <a:rPr lang="en-US" sz="2275" dirty="0">
                <a:solidFill>
                  <a:srgbClr val="191919"/>
                </a:solidFill>
                <a:latin typeface="Roboto"/>
              </a:rPr>
              <a:t>. Davon </a:t>
            </a:r>
            <a:r>
              <a:rPr lang="en-US" sz="2275" dirty="0" err="1">
                <a:solidFill>
                  <a:srgbClr val="191919"/>
                </a:solidFill>
                <a:latin typeface="Roboto"/>
              </a:rPr>
              <a:t>profitieren</a:t>
            </a:r>
            <a:r>
              <a:rPr lang="en-US" sz="2275" dirty="0">
                <a:solidFill>
                  <a:srgbClr val="191919"/>
                </a:solidFill>
                <a:latin typeface="Roboto"/>
              </a:rPr>
              <a:t> die </a:t>
            </a:r>
            <a:r>
              <a:rPr lang="en-US" sz="2275" dirty="0" err="1">
                <a:solidFill>
                  <a:srgbClr val="191919"/>
                </a:solidFill>
                <a:latin typeface="Roboto"/>
              </a:rPr>
              <a:t>Stadtbewohner</a:t>
            </a:r>
            <a:r>
              <a:rPr lang="en-US" sz="2275" dirty="0">
                <a:solidFill>
                  <a:srgbClr val="191919"/>
                </a:solidFill>
                <a:latin typeface="Roboto"/>
              </a:rPr>
              <a:t> </a:t>
            </a:r>
            <a:r>
              <a:rPr lang="en-US" sz="2275" dirty="0" err="1">
                <a:solidFill>
                  <a:srgbClr val="191919"/>
                </a:solidFill>
                <a:latin typeface="Roboto"/>
              </a:rPr>
              <a:t>durch</a:t>
            </a:r>
            <a:r>
              <a:rPr lang="en-US" sz="2275" dirty="0">
                <a:solidFill>
                  <a:srgbClr val="191919"/>
                </a:solidFill>
                <a:latin typeface="Roboto"/>
              </a:rPr>
              <a:t> </a:t>
            </a:r>
            <a:r>
              <a:rPr lang="en-US" sz="2275" dirty="0" err="1">
                <a:solidFill>
                  <a:srgbClr val="191919"/>
                </a:solidFill>
                <a:latin typeface="Roboto"/>
              </a:rPr>
              <a:t>eine</a:t>
            </a:r>
            <a:r>
              <a:rPr lang="en-US" sz="2275" dirty="0">
                <a:solidFill>
                  <a:srgbClr val="191919"/>
                </a:solidFill>
                <a:latin typeface="Roboto"/>
              </a:rPr>
              <a:t> </a:t>
            </a:r>
            <a:r>
              <a:rPr lang="en-US" sz="2275" dirty="0" err="1">
                <a:solidFill>
                  <a:srgbClr val="191919"/>
                </a:solidFill>
                <a:latin typeface="Roboto"/>
              </a:rPr>
              <a:t>gesündere</a:t>
            </a:r>
            <a:r>
              <a:rPr lang="en-US" sz="2275" dirty="0">
                <a:solidFill>
                  <a:srgbClr val="191919"/>
                </a:solidFill>
                <a:latin typeface="Roboto"/>
              </a:rPr>
              <a:t> Umwelt und </a:t>
            </a:r>
            <a:r>
              <a:rPr lang="en-US" sz="2275" dirty="0" err="1">
                <a:solidFill>
                  <a:srgbClr val="191919"/>
                </a:solidFill>
                <a:latin typeface="Roboto"/>
              </a:rPr>
              <a:t>lokal</a:t>
            </a:r>
            <a:r>
              <a:rPr lang="en-US" sz="2275" dirty="0">
                <a:solidFill>
                  <a:srgbClr val="191919"/>
                </a:solidFill>
                <a:latin typeface="Roboto"/>
              </a:rPr>
              <a:t> </a:t>
            </a:r>
            <a:r>
              <a:rPr lang="en-US" sz="2275" dirty="0" err="1">
                <a:solidFill>
                  <a:srgbClr val="191919"/>
                </a:solidFill>
                <a:latin typeface="Roboto"/>
              </a:rPr>
              <a:t>ansässige</a:t>
            </a:r>
            <a:r>
              <a:rPr lang="en-US" sz="2275" dirty="0">
                <a:solidFill>
                  <a:srgbClr val="191919"/>
                </a:solidFill>
                <a:latin typeface="Roboto"/>
              </a:rPr>
              <a:t> </a:t>
            </a:r>
            <a:r>
              <a:rPr lang="en-US" sz="2275" dirty="0" err="1">
                <a:solidFill>
                  <a:srgbClr val="191919"/>
                </a:solidFill>
                <a:latin typeface="Roboto"/>
              </a:rPr>
              <a:t>Unternehmen</a:t>
            </a:r>
            <a:r>
              <a:rPr lang="en-US" sz="2275" dirty="0">
                <a:solidFill>
                  <a:srgbClr val="191919"/>
                </a:solidFill>
                <a:latin typeface="Roboto"/>
              </a:rPr>
              <a:t> </a:t>
            </a:r>
            <a:r>
              <a:rPr lang="en-US" sz="2275" dirty="0" err="1">
                <a:solidFill>
                  <a:srgbClr val="191919"/>
                </a:solidFill>
                <a:latin typeface="Roboto"/>
              </a:rPr>
              <a:t>durch</a:t>
            </a:r>
            <a:r>
              <a:rPr lang="en-US" sz="2275" dirty="0">
                <a:solidFill>
                  <a:srgbClr val="191919"/>
                </a:solidFill>
                <a:latin typeface="Roboto"/>
              </a:rPr>
              <a:t> </a:t>
            </a:r>
            <a:r>
              <a:rPr lang="en-US" sz="2275" dirty="0" err="1">
                <a:solidFill>
                  <a:srgbClr val="191919"/>
                </a:solidFill>
                <a:latin typeface="Roboto"/>
              </a:rPr>
              <a:t>effizientere</a:t>
            </a:r>
            <a:r>
              <a:rPr lang="en-US" sz="2275" dirty="0">
                <a:solidFill>
                  <a:srgbClr val="191919"/>
                </a:solidFill>
                <a:latin typeface="Roboto"/>
              </a:rPr>
              <a:t> und </a:t>
            </a:r>
            <a:r>
              <a:rPr lang="en-US" sz="2275" dirty="0" err="1">
                <a:solidFill>
                  <a:srgbClr val="191919"/>
                </a:solidFill>
                <a:latin typeface="Roboto"/>
              </a:rPr>
              <a:t>nachhaltigere</a:t>
            </a:r>
            <a:r>
              <a:rPr lang="en-US" sz="2275" dirty="0">
                <a:solidFill>
                  <a:srgbClr val="191919"/>
                </a:solidFill>
                <a:latin typeface="Roboto"/>
              </a:rPr>
              <a:t> </a:t>
            </a:r>
            <a:r>
              <a:rPr lang="en-US" sz="2275" dirty="0" err="1">
                <a:solidFill>
                  <a:srgbClr val="191919"/>
                </a:solidFill>
                <a:latin typeface="Roboto"/>
              </a:rPr>
              <a:t>Logistiklösungen</a:t>
            </a:r>
            <a:r>
              <a:rPr lang="en-US" sz="2275" dirty="0">
                <a:solidFill>
                  <a:srgbClr val="191919"/>
                </a:solidFill>
                <a:latin typeface="Roboto"/>
              </a:rPr>
              <a:t> auf der </a:t>
            </a:r>
            <a:r>
              <a:rPr lang="en-US" sz="2275" dirty="0" err="1">
                <a:solidFill>
                  <a:srgbClr val="191919"/>
                </a:solidFill>
                <a:latin typeface="Roboto"/>
              </a:rPr>
              <a:t>letzten</a:t>
            </a:r>
            <a:r>
              <a:rPr lang="en-US" sz="2275" dirty="0">
                <a:solidFill>
                  <a:srgbClr val="191919"/>
                </a:solidFill>
                <a:latin typeface="Roboto"/>
              </a:rPr>
              <a:t> </a:t>
            </a:r>
            <a:r>
              <a:rPr lang="en-US" sz="2275" dirty="0" err="1">
                <a:solidFill>
                  <a:srgbClr val="191919"/>
                </a:solidFill>
                <a:latin typeface="Roboto"/>
              </a:rPr>
              <a:t>Meile</a:t>
            </a:r>
            <a:r>
              <a:rPr lang="en-US" sz="2275" dirty="0">
                <a:solidFill>
                  <a:srgbClr val="191919"/>
                </a:solidFill>
                <a:latin typeface="Roboto"/>
              </a:rPr>
              <a:t>.</a:t>
            </a:r>
          </a:p>
        </p:txBody>
      </p:sp>
      <p:sp>
        <p:nvSpPr>
          <p:cNvPr id="6" name="Freeform 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a:p>
        </p:txBody>
      </p:sp>
      <p:grpSp>
        <p:nvGrpSpPr>
          <p:cNvPr id="7" name="Gruppieren 6">
            <a:extLst>
              <a:ext uri="{FF2B5EF4-FFF2-40B4-BE49-F238E27FC236}">
                <a16:creationId xmlns:a16="http://schemas.microsoft.com/office/drawing/2014/main" id="{DD728D8B-5CA6-A58A-4CC3-897A1997672E}"/>
              </a:ext>
            </a:extLst>
          </p:cNvPr>
          <p:cNvGrpSpPr/>
          <p:nvPr/>
        </p:nvGrpSpPr>
        <p:grpSpPr>
          <a:xfrm>
            <a:off x="10668000" y="2349962"/>
            <a:ext cx="7352598" cy="5813171"/>
            <a:chOff x="1190801" y="1321416"/>
            <a:chExt cx="7352598" cy="5813171"/>
          </a:xfrm>
        </p:grpSpPr>
        <p:grpSp>
          <p:nvGrpSpPr>
            <p:cNvPr id="8" name="Gruppieren 7">
              <a:extLst>
                <a:ext uri="{FF2B5EF4-FFF2-40B4-BE49-F238E27FC236}">
                  <a16:creationId xmlns:a16="http://schemas.microsoft.com/office/drawing/2014/main" id="{91186C5D-4C06-A4F3-A96D-B0B1B26F482E}"/>
                </a:ext>
              </a:extLst>
            </p:cNvPr>
            <p:cNvGrpSpPr/>
            <p:nvPr/>
          </p:nvGrpSpPr>
          <p:grpSpPr>
            <a:xfrm>
              <a:off x="1233872" y="1321416"/>
              <a:ext cx="7309527" cy="5813171"/>
              <a:chOff x="3132176" y="744755"/>
              <a:chExt cx="7206196" cy="5657628"/>
            </a:xfrm>
          </p:grpSpPr>
          <p:grpSp>
            <p:nvGrpSpPr>
              <p:cNvPr id="10" name="Gruppieren 9">
                <a:extLst>
                  <a:ext uri="{FF2B5EF4-FFF2-40B4-BE49-F238E27FC236}">
                    <a16:creationId xmlns:a16="http://schemas.microsoft.com/office/drawing/2014/main" id="{2824B052-9AB6-4035-A01C-5B300F0F1CED}"/>
                  </a:ext>
                </a:extLst>
              </p:cNvPr>
              <p:cNvGrpSpPr/>
              <p:nvPr/>
            </p:nvGrpSpPr>
            <p:grpSpPr>
              <a:xfrm>
                <a:off x="3132176" y="2167170"/>
                <a:ext cx="6846925" cy="4235212"/>
                <a:chOff x="2666019" y="1700808"/>
                <a:chExt cx="5923858" cy="3664242"/>
              </a:xfrm>
            </p:grpSpPr>
            <p:sp>
              <p:nvSpPr>
                <p:cNvPr id="15" name="Ellipse 22">
                  <a:extLst>
                    <a:ext uri="{FF2B5EF4-FFF2-40B4-BE49-F238E27FC236}">
                      <a16:creationId xmlns:a16="http://schemas.microsoft.com/office/drawing/2014/main" id="{ABFE5039-0068-E4C5-9862-ED8DAD071030}"/>
                    </a:ext>
                  </a:extLst>
                </p:cNvPr>
                <p:cNvSpPr/>
                <p:nvPr/>
              </p:nvSpPr>
              <p:spPr>
                <a:xfrm>
                  <a:off x="3287688" y="1700808"/>
                  <a:ext cx="4680520" cy="317651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fik 15">
                  <a:extLst>
                    <a:ext uri="{FF2B5EF4-FFF2-40B4-BE49-F238E27FC236}">
                      <a16:creationId xmlns:a16="http://schemas.microsoft.com/office/drawing/2014/main" id="{133B0B93-BD12-A550-DC4A-2158FA058AF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66019" y="1700808"/>
                  <a:ext cx="5923858" cy="3664242"/>
                </a:xfrm>
                <a:prstGeom prst="rect">
                  <a:avLst/>
                </a:prstGeom>
              </p:spPr>
            </p:pic>
          </p:grpSp>
          <p:pic>
            <p:nvPicPr>
              <p:cNvPr id="11" name="Grafik 10">
                <a:extLst>
                  <a:ext uri="{FF2B5EF4-FFF2-40B4-BE49-F238E27FC236}">
                    <a16:creationId xmlns:a16="http://schemas.microsoft.com/office/drawing/2014/main" id="{809E3B22-3101-398C-AFE4-FF85832419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2301" y="2828021"/>
                <a:ext cx="1236071" cy="1419715"/>
              </a:xfrm>
              <a:prstGeom prst="rect">
                <a:avLst/>
              </a:prstGeom>
            </p:spPr>
          </p:pic>
          <p:pic>
            <p:nvPicPr>
              <p:cNvPr id="12" name="Grafik 11">
                <a:extLst>
                  <a:ext uri="{FF2B5EF4-FFF2-40B4-BE49-F238E27FC236}">
                    <a16:creationId xmlns:a16="http://schemas.microsoft.com/office/drawing/2014/main" id="{7ADA686F-AAF4-049C-7EEA-80D2111ED49C}"/>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6487" y="744755"/>
                <a:ext cx="2864777" cy="1909850"/>
              </a:xfrm>
              <a:prstGeom prst="rect">
                <a:avLst/>
              </a:prstGeom>
            </p:spPr>
          </p:pic>
          <p:pic>
            <p:nvPicPr>
              <p:cNvPr id="13" name="Grafik 12">
                <a:extLst>
                  <a:ext uri="{FF2B5EF4-FFF2-40B4-BE49-F238E27FC236}">
                    <a16:creationId xmlns:a16="http://schemas.microsoft.com/office/drawing/2014/main" id="{DF41149E-355E-25C2-36B8-B82A44FF9379}"/>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46587" y="4591695"/>
                <a:ext cx="4753057" cy="1810688"/>
              </a:xfrm>
              <a:prstGeom prst="rect">
                <a:avLst/>
              </a:prstGeom>
            </p:spPr>
          </p:pic>
          <p:pic>
            <p:nvPicPr>
              <p:cNvPr id="14" name="Grafik 13">
                <a:extLst>
                  <a:ext uri="{FF2B5EF4-FFF2-40B4-BE49-F238E27FC236}">
                    <a16:creationId xmlns:a16="http://schemas.microsoft.com/office/drawing/2014/main" id="{A450CFD6-5082-E0CE-848C-4E5B37FC781E}"/>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81264" y="1543360"/>
                <a:ext cx="1699514" cy="1513348"/>
              </a:xfrm>
              <a:prstGeom prst="rect">
                <a:avLst/>
              </a:prstGeom>
            </p:spPr>
          </p:pic>
        </p:grpSp>
        <p:pic>
          <p:nvPicPr>
            <p:cNvPr id="9" name="Grafik 8">
              <a:extLst>
                <a:ext uri="{FF2B5EF4-FFF2-40B4-BE49-F238E27FC236}">
                  <a16:creationId xmlns:a16="http://schemas.microsoft.com/office/drawing/2014/main" id="{C972950F-8FDD-4513-A284-69644C8BEE1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801" y="2919454"/>
              <a:ext cx="1432612" cy="1597224"/>
            </a:xfrm>
            <a:prstGeom prst="rect">
              <a:avLst/>
            </a:prstGeom>
          </p:spPr>
        </p:pic>
      </p:grpSp>
      <p:sp>
        <p:nvSpPr>
          <p:cNvPr id="17" name="Textfeld 16">
            <a:extLst>
              <a:ext uri="{FF2B5EF4-FFF2-40B4-BE49-F238E27FC236}">
                <a16:creationId xmlns:a16="http://schemas.microsoft.com/office/drawing/2014/main" id="{AFC4D49D-2998-AA7B-06D5-0205BF94F2B0}"/>
              </a:ext>
            </a:extLst>
          </p:cNvPr>
          <p:cNvSpPr txBox="1"/>
          <p:nvPr/>
        </p:nvSpPr>
        <p:spPr>
          <a:xfrm>
            <a:off x="15139439" y="2869475"/>
            <a:ext cx="1325491" cy="461665"/>
          </a:xfrm>
          <a:prstGeom prst="rect">
            <a:avLst/>
          </a:prstGeom>
          <a:noFill/>
        </p:spPr>
        <p:txBody>
          <a:bodyPr wrap="none" rtlCol="0">
            <a:spAutoFit/>
          </a:bodyPr>
          <a:lstStyle/>
          <a:p>
            <a:r>
              <a:rPr lang="de-DE" sz="2400" dirty="0">
                <a:solidFill>
                  <a:srgbClr val="144E9D"/>
                </a:solidFill>
                <a:latin typeface="Myriad Pro" panose="020B0503030403020204" pitchFamily="34" charset="0"/>
              </a:rPr>
              <a:t>Dynamic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684136" y="7692812"/>
            <a:ext cx="14319993" cy="6166547"/>
          </a:xfrm>
          <a:custGeom>
            <a:avLst/>
            <a:gdLst/>
            <a:ahLst/>
            <a:cxnLst/>
            <a:rect l="l" t="t" r="r" b="b"/>
            <a:pathLst>
              <a:path w="14319993" h="6166547">
                <a:moveTo>
                  <a:pt x="0" y="0"/>
                </a:moveTo>
                <a:lnTo>
                  <a:pt x="14319993" y="0"/>
                </a:lnTo>
                <a:lnTo>
                  <a:pt x="14319993" y="6166548"/>
                </a:lnTo>
                <a:lnTo>
                  <a:pt x="0" y="6166548"/>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5214925" y="1328884"/>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Wie wir es lösen</a:t>
            </a:r>
          </a:p>
        </p:txBody>
      </p:sp>
      <p:sp>
        <p:nvSpPr>
          <p:cNvPr id="5" name="TextBox 5"/>
          <p:cNvSpPr txBox="1"/>
          <p:nvPr/>
        </p:nvSpPr>
        <p:spPr>
          <a:xfrm>
            <a:off x="9443867" y="3392300"/>
            <a:ext cx="7815433" cy="5071838"/>
          </a:xfrm>
          <a:prstGeom prst="rect">
            <a:avLst/>
          </a:prstGeom>
        </p:spPr>
        <p:txBody>
          <a:bodyPr lIns="0" tIns="0" rIns="0" bIns="0" rtlCol="0" anchor="t">
            <a:spAutoFit/>
          </a:bodyPr>
          <a:lstStyle/>
          <a:p>
            <a:pPr marL="0" lvl="0" indent="0" algn="just">
              <a:lnSpc>
                <a:spcPts val="3959"/>
              </a:lnSpc>
              <a:spcBef>
                <a:spcPct val="0"/>
              </a:spcBef>
            </a:pPr>
            <a:r>
              <a:rPr lang="en-US" sz="2199" u="none" dirty="0">
                <a:solidFill>
                  <a:srgbClr val="000000"/>
                </a:solidFill>
                <a:latin typeface="Roboto"/>
              </a:rPr>
              <a:t>Der </a:t>
            </a:r>
            <a:r>
              <a:rPr lang="en-US" sz="2199" u="none" dirty="0" err="1">
                <a:solidFill>
                  <a:srgbClr val="000000"/>
                </a:solidFill>
                <a:latin typeface="Roboto"/>
              </a:rPr>
              <a:t>ecoCityLoader</a:t>
            </a:r>
            <a:r>
              <a:rPr lang="en-US" sz="2199" u="none" dirty="0">
                <a:solidFill>
                  <a:srgbClr val="000000"/>
                </a:solidFill>
                <a:latin typeface="Roboto"/>
              </a:rPr>
              <a:t> </a:t>
            </a:r>
            <a:r>
              <a:rPr lang="en-US" sz="2199" u="none" dirty="0" err="1">
                <a:solidFill>
                  <a:srgbClr val="000000"/>
                </a:solidFill>
                <a:latin typeface="Roboto"/>
              </a:rPr>
              <a:t>ist</a:t>
            </a:r>
            <a:r>
              <a:rPr lang="en-US" sz="2199" u="none" dirty="0">
                <a:solidFill>
                  <a:srgbClr val="000000"/>
                </a:solidFill>
                <a:latin typeface="Roboto"/>
              </a:rPr>
              <a:t> </a:t>
            </a:r>
            <a:r>
              <a:rPr lang="en-US" sz="2199" u="none" dirty="0" err="1">
                <a:solidFill>
                  <a:srgbClr val="000000"/>
                </a:solidFill>
                <a:latin typeface="Roboto"/>
              </a:rPr>
              <a:t>ein</a:t>
            </a:r>
            <a:r>
              <a:rPr lang="en-US" sz="2199" u="none" dirty="0">
                <a:solidFill>
                  <a:srgbClr val="000000"/>
                </a:solidFill>
                <a:latin typeface="Roboto"/>
              </a:rPr>
              <a:t> </a:t>
            </a:r>
            <a:r>
              <a:rPr lang="en-US" sz="2199" u="none" dirty="0" err="1">
                <a:solidFill>
                  <a:srgbClr val="000000"/>
                </a:solidFill>
                <a:latin typeface="Roboto"/>
              </a:rPr>
              <a:t>innovatives</a:t>
            </a:r>
            <a:r>
              <a:rPr lang="en-US" sz="2199" u="none" dirty="0">
                <a:solidFill>
                  <a:srgbClr val="000000"/>
                </a:solidFill>
                <a:latin typeface="Roboto"/>
              </a:rPr>
              <a:t> </a:t>
            </a:r>
            <a:r>
              <a:rPr lang="en-US" sz="2199" u="none" dirty="0" err="1">
                <a:solidFill>
                  <a:srgbClr val="000000"/>
                </a:solidFill>
                <a:latin typeface="Roboto"/>
              </a:rPr>
              <a:t>Lastenrad</a:t>
            </a:r>
            <a:r>
              <a:rPr lang="en-US" sz="2199" u="none" dirty="0">
                <a:solidFill>
                  <a:srgbClr val="000000"/>
                </a:solidFill>
                <a:latin typeface="Roboto"/>
              </a:rPr>
              <a:t>, </a:t>
            </a:r>
            <a:r>
              <a:rPr lang="en-US" sz="2199" u="none" dirty="0" err="1">
                <a:solidFill>
                  <a:srgbClr val="000000"/>
                </a:solidFill>
                <a:latin typeface="Roboto"/>
              </a:rPr>
              <a:t>ausgestattet</a:t>
            </a:r>
            <a:r>
              <a:rPr lang="en-US" sz="2199" u="none" dirty="0">
                <a:solidFill>
                  <a:srgbClr val="000000"/>
                </a:solidFill>
                <a:latin typeface="Roboto"/>
              </a:rPr>
              <a:t> </a:t>
            </a:r>
            <a:r>
              <a:rPr lang="en-US" sz="2199" u="none" dirty="0" err="1">
                <a:solidFill>
                  <a:srgbClr val="000000"/>
                </a:solidFill>
                <a:latin typeface="Roboto"/>
              </a:rPr>
              <a:t>mit</a:t>
            </a:r>
            <a:r>
              <a:rPr lang="en-US" sz="2199" u="none" dirty="0">
                <a:solidFill>
                  <a:srgbClr val="000000"/>
                </a:solidFill>
                <a:latin typeface="Roboto"/>
              </a:rPr>
              <a:t> </a:t>
            </a:r>
            <a:r>
              <a:rPr lang="en-US" sz="2199" u="none" dirty="0" err="1">
                <a:solidFill>
                  <a:srgbClr val="000000"/>
                </a:solidFill>
                <a:latin typeface="Roboto"/>
              </a:rPr>
              <a:t>einem</a:t>
            </a:r>
            <a:r>
              <a:rPr lang="en-US" sz="2199" u="none" dirty="0">
                <a:solidFill>
                  <a:srgbClr val="000000"/>
                </a:solidFill>
                <a:latin typeface="Roboto"/>
              </a:rPr>
              <a:t> </a:t>
            </a:r>
            <a:r>
              <a:rPr lang="en-US" sz="2199" u="none" dirty="0" err="1">
                <a:solidFill>
                  <a:srgbClr val="000000"/>
                </a:solidFill>
                <a:latin typeface="Roboto"/>
              </a:rPr>
              <a:t>intelligenten</a:t>
            </a:r>
            <a:r>
              <a:rPr lang="en-US" sz="2199" u="none" dirty="0">
                <a:solidFill>
                  <a:srgbClr val="000000"/>
                </a:solidFill>
                <a:latin typeface="Roboto"/>
              </a:rPr>
              <a:t> </a:t>
            </a:r>
            <a:r>
              <a:rPr lang="en-US" sz="2199" u="none" dirty="0" err="1">
                <a:solidFill>
                  <a:srgbClr val="000000"/>
                </a:solidFill>
                <a:latin typeface="Roboto"/>
              </a:rPr>
              <a:t>Antriebssystem</a:t>
            </a:r>
            <a:r>
              <a:rPr lang="en-US" sz="2199" u="none" dirty="0">
                <a:solidFill>
                  <a:srgbClr val="000000"/>
                </a:solidFill>
                <a:latin typeface="Roboto"/>
              </a:rPr>
              <a:t>, das </a:t>
            </a:r>
            <a:r>
              <a:rPr lang="en-US" sz="2199" u="none" dirty="0" err="1">
                <a:solidFill>
                  <a:srgbClr val="000000"/>
                </a:solidFill>
                <a:latin typeface="Roboto"/>
              </a:rPr>
              <a:t>automatisch</a:t>
            </a:r>
            <a:r>
              <a:rPr lang="en-US" sz="2199" u="none" dirty="0">
                <a:solidFill>
                  <a:srgbClr val="000000"/>
                </a:solidFill>
                <a:latin typeface="Roboto"/>
              </a:rPr>
              <a:t> den </a:t>
            </a:r>
            <a:r>
              <a:rPr lang="en-US" sz="2199" u="none" dirty="0" err="1">
                <a:solidFill>
                  <a:srgbClr val="000000"/>
                </a:solidFill>
                <a:latin typeface="Roboto"/>
              </a:rPr>
              <a:t>Beladungszustand</a:t>
            </a:r>
            <a:r>
              <a:rPr lang="en-US" sz="2199" u="none" dirty="0">
                <a:solidFill>
                  <a:srgbClr val="000000"/>
                </a:solidFill>
                <a:latin typeface="Roboto"/>
              </a:rPr>
              <a:t> </a:t>
            </a:r>
            <a:r>
              <a:rPr lang="en-US" sz="2199" u="none" dirty="0" err="1">
                <a:solidFill>
                  <a:srgbClr val="000000"/>
                </a:solidFill>
                <a:latin typeface="Roboto"/>
              </a:rPr>
              <a:t>erkennt</a:t>
            </a:r>
            <a:r>
              <a:rPr lang="en-US" sz="2199" u="none" dirty="0">
                <a:solidFill>
                  <a:srgbClr val="000000"/>
                </a:solidFill>
                <a:latin typeface="Roboto"/>
              </a:rPr>
              <a:t> und die </a:t>
            </a:r>
            <a:r>
              <a:rPr lang="en-US" sz="2199" u="none" dirty="0" err="1">
                <a:solidFill>
                  <a:srgbClr val="000000"/>
                </a:solidFill>
                <a:latin typeface="Roboto"/>
              </a:rPr>
              <a:t>Motorleistung</a:t>
            </a:r>
            <a:r>
              <a:rPr lang="en-US" sz="2199" u="none" dirty="0">
                <a:solidFill>
                  <a:srgbClr val="000000"/>
                </a:solidFill>
                <a:latin typeface="Roboto"/>
              </a:rPr>
              <a:t> </a:t>
            </a:r>
            <a:r>
              <a:rPr lang="en-US" sz="2199" u="none" dirty="0" err="1">
                <a:solidFill>
                  <a:srgbClr val="000000"/>
                </a:solidFill>
                <a:latin typeface="Roboto"/>
              </a:rPr>
              <a:t>entsprechend</a:t>
            </a:r>
            <a:r>
              <a:rPr lang="en-US" sz="2199" u="none" dirty="0">
                <a:solidFill>
                  <a:srgbClr val="000000"/>
                </a:solidFill>
                <a:latin typeface="Roboto"/>
              </a:rPr>
              <a:t> </a:t>
            </a:r>
            <a:r>
              <a:rPr lang="en-US" sz="2199" u="none" dirty="0" err="1">
                <a:solidFill>
                  <a:srgbClr val="000000"/>
                </a:solidFill>
                <a:latin typeface="Roboto"/>
              </a:rPr>
              <a:t>anpasst</a:t>
            </a:r>
            <a:r>
              <a:rPr lang="en-US" sz="2199" u="none" dirty="0">
                <a:solidFill>
                  <a:srgbClr val="000000"/>
                </a:solidFill>
                <a:latin typeface="Roboto"/>
              </a:rPr>
              <a:t>. Dies </a:t>
            </a:r>
            <a:r>
              <a:rPr lang="en-US" sz="2199" u="none" dirty="0" err="1">
                <a:solidFill>
                  <a:srgbClr val="000000"/>
                </a:solidFill>
                <a:latin typeface="Roboto"/>
              </a:rPr>
              <a:t>gewährleistet</a:t>
            </a:r>
            <a:r>
              <a:rPr lang="en-US" sz="2199" u="none" dirty="0">
                <a:solidFill>
                  <a:srgbClr val="000000"/>
                </a:solidFill>
                <a:latin typeface="Roboto"/>
              </a:rPr>
              <a:t> </a:t>
            </a:r>
            <a:r>
              <a:rPr lang="en-US" sz="2199" u="none" dirty="0" err="1">
                <a:solidFill>
                  <a:srgbClr val="000000"/>
                </a:solidFill>
                <a:latin typeface="Roboto"/>
              </a:rPr>
              <a:t>eine</a:t>
            </a:r>
            <a:r>
              <a:rPr lang="en-US" sz="2199" u="none" dirty="0">
                <a:solidFill>
                  <a:srgbClr val="000000"/>
                </a:solidFill>
                <a:latin typeface="Roboto"/>
              </a:rPr>
              <a:t> </a:t>
            </a:r>
            <a:r>
              <a:rPr lang="en-US" sz="2199" u="none" dirty="0" err="1">
                <a:solidFill>
                  <a:srgbClr val="000000"/>
                </a:solidFill>
                <a:latin typeface="Roboto"/>
              </a:rPr>
              <a:t>optimale</a:t>
            </a:r>
            <a:r>
              <a:rPr lang="en-US" sz="2199" u="none" dirty="0">
                <a:solidFill>
                  <a:srgbClr val="000000"/>
                </a:solidFill>
                <a:latin typeface="Roboto"/>
              </a:rPr>
              <a:t> </a:t>
            </a:r>
            <a:r>
              <a:rPr lang="en-US" sz="2199" u="none" dirty="0" err="1">
                <a:solidFill>
                  <a:srgbClr val="000000"/>
                </a:solidFill>
                <a:latin typeface="Roboto"/>
              </a:rPr>
              <a:t>Effizienz</a:t>
            </a:r>
            <a:r>
              <a:rPr lang="en-US" sz="2199" u="none" dirty="0">
                <a:solidFill>
                  <a:srgbClr val="000000"/>
                </a:solidFill>
                <a:latin typeface="Roboto"/>
              </a:rPr>
              <a:t> und </a:t>
            </a:r>
            <a:r>
              <a:rPr lang="en-US" sz="2199" u="none" dirty="0" err="1">
                <a:solidFill>
                  <a:srgbClr val="000000"/>
                </a:solidFill>
                <a:latin typeface="Roboto"/>
              </a:rPr>
              <a:t>Fahrstabilität</a:t>
            </a:r>
            <a:r>
              <a:rPr lang="en-US" sz="2199" u="none" dirty="0">
                <a:solidFill>
                  <a:srgbClr val="000000"/>
                </a:solidFill>
                <a:latin typeface="Roboto"/>
              </a:rPr>
              <a:t>, </a:t>
            </a:r>
            <a:r>
              <a:rPr lang="en-US" sz="2199" u="none" dirty="0" err="1">
                <a:solidFill>
                  <a:srgbClr val="000000"/>
                </a:solidFill>
                <a:latin typeface="Roboto"/>
              </a:rPr>
              <a:t>unabhängig</a:t>
            </a:r>
            <a:r>
              <a:rPr lang="en-US" sz="2199" u="none" dirty="0">
                <a:solidFill>
                  <a:srgbClr val="000000"/>
                </a:solidFill>
                <a:latin typeface="Roboto"/>
              </a:rPr>
              <a:t> von der Last. </a:t>
            </a:r>
            <a:r>
              <a:rPr lang="en-US" sz="2199" u="none" dirty="0" err="1">
                <a:solidFill>
                  <a:srgbClr val="000000"/>
                </a:solidFill>
                <a:latin typeface="Roboto"/>
              </a:rPr>
              <a:t>Zudem</a:t>
            </a:r>
            <a:r>
              <a:rPr lang="en-US" sz="2199" u="none" dirty="0">
                <a:solidFill>
                  <a:srgbClr val="000000"/>
                </a:solidFill>
                <a:latin typeface="Roboto"/>
              </a:rPr>
              <a:t> </a:t>
            </a:r>
            <a:r>
              <a:rPr lang="en-US" sz="2199" u="none" dirty="0" err="1">
                <a:solidFill>
                  <a:srgbClr val="000000"/>
                </a:solidFill>
                <a:latin typeface="Roboto"/>
              </a:rPr>
              <a:t>verfügt</a:t>
            </a:r>
            <a:r>
              <a:rPr lang="en-US" sz="2199" u="none" dirty="0">
                <a:solidFill>
                  <a:srgbClr val="000000"/>
                </a:solidFill>
                <a:latin typeface="Roboto"/>
              </a:rPr>
              <a:t> der </a:t>
            </a:r>
            <a:r>
              <a:rPr lang="en-US" sz="2199" u="none" dirty="0" err="1">
                <a:solidFill>
                  <a:srgbClr val="000000"/>
                </a:solidFill>
                <a:latin typeface="Roboto"/>
              </a:rPr>
              <a:t>ecoCityLoader</a:t>
            </a:r>
            <a:r>
              <a:rPr lang="en-US" sz="2199" u="none" dirty="0">
                <a:solidFill>
                  <a:srgbClr val="000000"/>
                </a:solidFill>
                <a:latin typeface="Roboto"/>
              </a:rPr>
              <a:t> </a:t>
            </a:r>
            <a:r>
              <a:rPr lang="en-US" sz="2199" u="none" dirty="0" err="1">
                <a:solidFill>
                  <a:srgbClr val="000000"/>
                </a:solidFill>
                <a:latin typeface="Roboto"/>
              </a:rPr>
              <a:t>über</a:t>
            </a:r>
            <a:r>
              <a:rPr lang="en-US" sz="2199" u="none" dirty="0">
                <a:solidFill>
                  <a:srgbClr val="000000"/>
                </a:solidFill>
                <a:latin typeface="Roboto"/>
              </a:rPr>
              <a:t> </a:t>
            </a:r>
            <a:r>
              <a:rPr lang="en-US" sz="2199" u="none" dirty="0" err="1">
                <a:solidFill>
                  <a:srgbClr val="000000"/>
                </a:solidFill>
                <a:latin typeface="Roboto"/>
              </a:rPr>
              <a:t>fortschrittliche</a:t>
            </a:r>
            <a:r>
              <a:rPr lang="en-US" sz="2199" u="none" dirty="0">
                <a:solidFill>
                  <a:srgbClr val="000000"/>
                </a:solidFill>
                <a:latin typeface="Roboto"/>
              </a:rPr>
              <a:t> </a:t>
            </a:r>
            <a:r>
              <a:rPr lang="en-US" sz="2199" u="none" dirty="0" err="1">
                <a:solidFill>
                  <a:srgbClr val="000000"/>
                </a:solidFill>
                <a:latin typeface="Roboto"/>
              </a:rPr>
              <a:t>Fahrerassistenzsysteme</a:t>
            </a:r>
            <a:r>
              <a:rPr lang="en-US" sz="2199" u="none" dirty="0">
                <a:solidFill>
                  <a:srgbClr val="000000"/>
                </a:solidFill>
                <a:latin typeface="Roboto"/>
              </a:rPr>
              <a:t>, die die </a:t>
            </a:r>
            <a:r>
              <a:rPr lang="en-US" sz="2199" u="none" dirty="0" err="1">
                <a:solidFill>
                  <a:srgbClr val="000000"/>
                </a:solidFill>
                <a:latin typeface="Roboto"/>
              </a:rPr>
              <a:t>Umgebung</a:t>
            </a:r>
            <a:r>
              <a:rPr lang="en-US" sz="2199" u="none" dirty="0">
                <a:solidFill>
                  <a:srgbClr val="000000"/>
                </a:solidFill>
                <a:latin typeface="Roboto"/>
              </a:rPr>
              <a:t> </a:t>
            </a:r>
            <a:r>
              <a:rPr lang="en-US" sz="2199" u="none" dirty="0" err="1">
                <a:solidFill>
                  <a:srgbClr val="000000"/>
                </a:solidFill>
                <a:latin typeface="Roboto"/>
              </a:rPr>
              <a:t>kontinuierlich</a:t>
            </a:r>
            <a:r>
              <a:rPr lang="en-US" sz="2199" u="none" dirty="0">
                <a:solidFill>
                  <a:srgbClr val="000000"/>
                </a:solidFill>
                <a:latin typeface="Roboto"/>
              </a:rPr>
              <a:t> </a:t>
            </a:r>
            <a:r>
              <a:rPr lang="en-US" sz="2199" u="none" dirty="0" err="1">
                <a:solidFill>
                  <a:srgbClr val="000000"/>
                </a:solidFill>
                <a:latin typeface="Roboto"/>
              </a:rPr>
              <a:t>überwachen</a:t>
            </a:r>
            <a:r>
              <a:rPr lang="en-US" sz="2199" u="none" dirty="0">
                <a:solidFill>
                  <a:srgbClr val="000000"/>
                </a:solidFill>
                <a:latin typeface="Roboto"/>
              </a:rPr>
              <a:t> und so für </a:t>
            </a:r>
            <a:r>
              <a:rPr lang="en-US" sz="2199" u="none" dirty="0" err="1">
                <a:solidFill>
                  <a:srgbClr val="000000"/>
                </a:solidFill>
                <a:latin typeface="Roboto"/>
              </a:rPr>
              <a:t>eine</a:t>
            </a:r>
            <a:r>
              <a:rPr lang="en-US" sz="2199" u="none" dirty="0">
                <a:solidFill>
                  <a:srgbClr val="000000"/>
                </a:solidFill>
                <a:latin typeface="Roboto"/>
              </a:rPr>
              <a:t> </a:t>
            </a:r>
            <a:r>
              <a:rPr lang="en-US" sz="2199" u="none" dirty="0" err="1">
                <a:solidFill>
                  <a:srgbClr val="000000"/>
                </a:solidFill>
                <a:latin typeface="Roboto"/>
              </a:rPr>
              <a:t>sichere</a:t>
            </a:r>
            <a:r>
              <a:rPr lang="en-US" sz="2199" u="none" dirty="0">
                <a:solidFill>
                  <a:srgbClr val="000000"/>
                </a:solidFill>
                <a:latin typeface="Roboto"/>
              </a:rPr>
              <a:t> </a:t>
            </a:r>
            <a:r>
              <a:rPr lang="en-US" sz="2199" u="none" dirty="0" err="1">
                <a:solidFill>
                  <a:srgbClr val="000000"/>
                </a:solidFill>
                <a:latin typeface="Roboto"/>
              </a:rPr>
              <a:t>Fahrzeugführung</a:t>
            </a:r>
            <a:r>
              <a:rPr lang="en-US" sz="2199" u="none" dirty="0">
                <a:solidFill>
                  <a:srgbClr val="000000"/>
                </a:solidFill>
                <a:latin typeface="Roboto"/>
              </a:rPr>
              <a:t> </a:t>
            </a:r>
            <a:r>
              <a:rPr lang="en-US" sz="2199" u="none" dirty="0" err="1">
                <a:solidFill>
                  <a:srgbClr val="000000"/>
                </a:solidFill>
                <a:latin typeface="Roboto"/>
              </a:rPr>
              <a:t>sorgen</a:t>
            </a:r>
            <a:r>
              <a:rPr lang="en-US" sz="2199" u="none" dirty="0">
                <a:solidFill>
                  <a:srgbClr val="000000"/>
                </a:solidFill>
                <a:latin typeface="Roboto"/>
              </a:rPr>
              <a:t>. </a:t>
            </a:r>
            <a:r>
              <a:rPr lang="en-US" sz="2199" u="none" dirty="0" err="1">
                <a:solidFill>
                  <a:srgbClr val="000000"/>
                </a:solidFill>
                <a:latin typeface="Roboto"/>
              </a:rPr>
              <a:t>Diese</a:t>
            </a:r>
            <a:r>
              <a:rPr lang="en-US" sz="2199" u="none" dirty="0">
                <a:solidFill>
                  <a:srgbClr val="000000"/>
                </a:solidFill>
                <a:latin typeface="Roboto"/>
              </a:rPr>
              <a:t> Features </a:t>
            </a:r>
            <a:r>
              <a:rPr lang="en-US" sz="2199" u="none" dirty="0" err="1">
                <a:solidFill>
                  <a:srgbClr val="000000"/>
                </a:solidFill>
                <a:latin typeface="Roboto"/>
              </a:rPr>
              <a:t>machen</a:t>
            </a:r>
            <a:r>
              <a:rPr lang="en-US" sz="2199" u="none" dirty="0">
                <a:solidFill>
                  <a:srgbClr val="000000"/>
                </a:solidFill>
                <a:latin typeface="Roboto"/>
              </a:rPr>
              <a:t> den </a:t>
            </a:r>
            <a:r>
              <a:rPr lang="en-US" sz="2199" u="none" dirty="0" err="1">
                <a:solidFill>
                  <a:srgbClr val="000000"/>
                </a:solidFill>
                <a:latin typeface="Roboto"/>
              </a:rPr>
              <a:t>ecoCityLoader</a:t>
            </a:r>
            <a:r>
              <a:rPr lang="en-US" sz="2199" u="none" dirty="0">
                <a:solidFill>
                  <a:srgbClr val="000000"/>
                </a:solidFill>
                <a:latin typeface="Roboto"/>
              </a:rPr>
              <a:t> </a:t>
            </a:r>
            <a:r>
              <a:rPr lang="en-US" sz="2199" u="none" dirty="0" err="1">
                <a:solidFill>
                  <a:srgbClr val="000000"/>
                </a:solidFill>
                <a:latin typeface="Roboto"/>
              </a:rPr>
              <a:t>zur</a:t>
            </a:r>
            <a:r>
              <a:rPr lang="en-US" sz="2199" u="none" dirty="0">
                <a:solidFill>
                  <a:srgbClr val="000000"/>
                </a:solidFill>
                <a:latin typeface="Roboto"/>
              </a:rPr>
              <a:t> </a:t>
            </a:r>
            <a:r>
              <a:rPr lang="en-US" sz="2199" u="none" dirty="0" err="1">
                <a:solidFill>
                  <a:srgbClr val="000000"/>
                </a:solidFill>
                <a:latin typeface="Roboto"/>
              </a:rPr>
              <a:t>optimalen</a:t>
            </a:r>
            <a:r>
              <a:rPr lang="en-US" sz="2199" u="none" dirty="0">
                <a:solidFill>
                  <a:srgbClr val="000000"/>
                </a:solidFill>
                <a:latin typeface="Roboto"/>
              </a:rPr>
              <a:t> </a:t>
            </a:r>
            <a:r>
              <a:rPr lang="en-US" sz="2199" u="none" dirty="0" err="1">
                <a:solidFill>
                  <a:srgbClr val="000000"/>
                </a:solidFill>
                <a:latin typeface="Roboto"/>
              </a:rPr>
              <a:t>Lösung</a:t>
            </a:r>
            <a:r>
              <a:rPr lang="en-US" sz="2199" u="none" dirty="0">
                <a:solidFill>
                  <a:srgbClr val="000000"/>
                </a:solidFill>
                <a:latin typeface="Roboto"/>
              </a:rPr>
              <a:t> für </a:t>
            </a:r>
            <a:r>
              <a:rPr lang="en-US" sz="2199" u="none" dirty="0" err="1">
                <a:solidFill>
                  <a:srgbClr val="000000"/>
                </a:solidFill>
                <a:latin typeface="Roboto"/>
              </a:rPr>
              <a:t>moderne</a:t>
            </a:r>
            <a:r>
              <a:rPr lang="en-US" sz="2199" u="none" dirty="0">
                <a:solidFill>
                  <a:srgbClr val="000000"/>
                </a:solidFill>
                <a:latin typeface="Roboto"/>
              </a:rPr>
              <a:t>, urbane </a:t>
            </a:r>
            <a:r>
              <a:rPr lang="en-US" sz="2199" u="none" dirty="0" err="1">
                <a:solidFill>
                  <a:srgbClr val="000000"/>
                </a:solidFill>
                <a:latin typeface="Roboto"/>
              </a:rPr>
              <a:t>Logistik</a:t>
            </a:r>
            <a:r>
              <a:rPr lang="en-US" sz="2199" u="none" dirty="0">
                <a:solidFill>
                  <a:srgbClr val="000000"/>
                </a:solidFill>
                <a:latin typeface="Roboto"/>
              </a:rPr>
              <a:t>.</a:t>
            </a:r>
          </a:p>
        </p:txBody>
      </p:sp>
      <p:sp>
        <p:nvSpPr>
          <p:cNvPr id="6" name="Freeform 6"/>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7" name="Freeform 7"/>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txBody>
          <a:bodyPr/>
          <a:lstStyle/>
          <a:p>
            <a:endParaRPr lang="de-DE"/>
          </a:p>
        </p:txBody>
      </p:sp>
      <p:pic>
        <p:nvPicPr>
          <p:cNvPr id="8" name="Grafik 7">
            <a:extLst>
              <a:ext uri="{FF2B5EF4-FFF2-40B4-BE49-F238E27FC236}">
                <a16:creationId xmlns:a16="http://schemas.microsoft.com/office/drawing/2014/main" id="{E309366A-CE36-5612-1FA9-35B7E30950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4027" y="3399367"/>
            <a:ext cx="3996530" cy="5253044"/>
          </a:xfrm>
          <a:prstGeom prst="rect">
            <a:avLst/>
          </a:prstGeom>
        </p:spPr>
      </p:pic>
      <p:sp>
        <p:nvSpPr>
          <p:cNvPr id="9" name="Textfeld 8">
            <a:extLst>
              <a:ext uri="{FF2B5EF4-FFF2-40B4-BE49-F238E27FC236}">
                <a16:creationId xmlns:a16="http://schemas.microsoft.com/office/drawing/2014/main" id="{6DEF3772-41E1-221B-E674-EA7AE5CA755D}"/>
              </a:ext>
            </a:extLst>
          </p:cNvPr>
          <p:cNvSpPr txBox="1"/>
          <p:nvPr/>
        </p:nvSpPr>
        <p:spPr>
          <a:xfrm>
            <a:off x="4878068" y="5267449"/>
            <a:ext cx="1334083" cy="461665"/>
          </a:xfrm>
          <a:prstGeom prst="rect">
            <a:avLst/>
          </a:prstGeom>
          <a:solidFill>
            <a:schemeClr val="bg1"/>
          </a:solidFill>
        </p:spPr>
        <p:txBody>
          <a:bodyPr wrap="none" rtlCol="0">
            <a:spAutoFit/>
          </a:bodyPr>
          <a:lstStyle/>
          <a:p>
            <a:r>
              <a:rPr lang="de-DE" sz="2400" dirty="0">
                <a:solidFill>
                  <a:srgbClr val="00509D"/>
                </a:solidFill>
              </a:rPr>
              <a:t>Regelung</a:t>
            </a:r>
          </a:p>
        </p:txBody>
      </p:sp>
      <p:sp>
        <p:nvSpPr>
          <p:cNvPr id="10" name="Rechteck 9">
            <a:extLst>
              <a:ext uri="{FF2B5EF4-FFF2-40B4-BE49-F238E27FC236}">
                <a16:creationId xmlns:a16="http://schemas.microsoft.com/office/drawing/2014/main" id="{3EB934CF-D6B7-76BD-C865-86E2BE85B73D}"/>
              </a:ext>
            </a:extLst>
          </p:cNvPr>
          <p:cNvSpPr/>
          <p:nvPr/>
        </p:nvSpPr>
        <p:spPr>
          <a:xfrm>
            <a:off x="7257592" y="3399367"/>
            <a:ext cx="1246094" cy="40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B28AF73-B5BB-F900-6033-1014A7FA248B}"/>
              </a:ext>
            </a:extLst>
          </p:cNvPr>
          <p:cNvSpPr/>
          <p:nvPr/>
        </p:nvSpPr>
        <p:spPr>
          <a:xfrm>
            <a:off x="7164405" y="3807095"/>
            <a:ext cx="1339281" cy="314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a:solidFill>
                  <a:schemeClr val="tx1"/>
                </a:solidFill>
                <a:latin typeface="Myriad Pro" panose="020B0503030403020204" pitchFamily="34" charset="0"/>
              </a:rPr>
              <a:t>Cargobike</a:t>
            </a:r>
            <a:endParaRPr lang="de-DE" sz="2000" dirty="0">
              <a:solidFill>
                <a:schemeClr val="tx1"/>
              </a:solidFill>
              <a:latin typeface="Myriad Pro" panose="020B0503030403020204" pitchFamily="34" charset="0"/>
            </a:endParaRPr>
          </a:p>
        </p:txBody>
      </p:sp>
      <p:sp>
        <p:nvSpPr>
          <p:cNvPr id="12" name="Rechteck 11">
            <a:extLst>
              <a:ext uri="{FF2B5EF4-FFF2-40B4-BE49-F238E27FC236}">
                <a16:creationId xmlns:a16="http://schemas.microsoft.com/office/drawing/2014/main" id="{22BCEEF5-E3A0-3528-E4E1-19F1383E2A54}"/>
              </a:ext>
            </a:extLst>
          </p:cNvPr>
          <p:cNvSpPr/>
          <p:nvPr/>
        </p:nvSpPr>
        <p:spPr>
          <a:xfrm>
            <a:off x="7496385" y="6457108"/>
            <a:ext cx="1339281" cy="314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Myriad Pro" panose="020B0503030403020204" pitchFamily="34" charset="0"/>
              </a:rPr>
              <a:t>Motors</a:t>
            </a:r>
          </a:p>
        </p:txBody>
      </p:sp>
      <p:sp>
        <p:nvSpPr>
          <p:cNvPr id="13" name="Rechteck 12">
            <a:extLst>
              <a:ext uri="{FF2B5EF4-FFF2-40B4-BE49-F238E27FC236}">
                <a16:creationId xmlns:a16="http://schemas.microsoft.com/office/drawing/2014/main" id="{BF3EA8F8-63D2-3559-310F-4ED485A8F9C6}"/>
              </a:ext>
            </a:extLst>
          </p:cNvPr>
          <p:cNvSpPr/>
          <p:nvPr/>
        </p:nvSpPr>
        <p:spPr>
          <a:xfrm>
            <a:off x="4963290" y="6757892"/>
            <a:ext cx="1339281" cy="314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Myriad Pro" panose="020B0503030403020204" pitchFamily="34" charset="0"/>
              </a:rPr>
              <a:t>Electronic</a:t>
            </a:r>
          </a:p>
        </p:txBody>
      </p:sp>
      <p:sp>
        <p:nvSpPr>
          <p:cNvPr id="14" name="Rechteck 13">
            <a:extLst>
              <a:ext uri="{FF2B5EF4-FFF2-40B4-BE49-F238E27FC236}">
                <a16:creationId xmlns:a16="http://schemas.microsoft.com/office/drawing/2014/main" id="{9653D520-23DE-1E7D-B817-70EB0443CDB6}"/>
              </a:ext>
            </a:extLst>
          </p:cNvPr>
          <p:cNvSpPr/>
          <p:nvPr/>
        </p:nvSpPr>
        <p:spPr>
          <a:xfrm>
            <a:off x="4794027" y="8025033"/>
            <a:ext cx="1339281" cy="314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a:solidFill>
                  <a:schemeClr val="tx1"/>
                </a:solidFill>
                <a:latin typeface="Myriad Pro" panose="020B0503030403020204" pitchFamily="34" charset="0"/>
              </a:rPr>
              <a:t>Battery</a:t>
            </a:r>
            <a:endParaRPr lang="de-DE" sz="2000" dirty="0">
              <a:solidFill>
                <a:schemeClr val="tx1"/>
              </a:solidFill>
              <a:latin typeface="Myriad Pro" panose="020B0503030403020204" pitchFamily="34" charset="0"/>
            </a:endParaRPr>
          </a:p>
        </p:txBody>
      </p:sp>
      <p:sp>
        <p:nvSpPr>
          <p:cNvPr id="15" name="Rechteck 14">
            <a:extLst>
              <a:ext uri="{FF2B5EF4-FFF2-40B4-BE49-F238E27FC236}">
                <a16:creationId xmlns:a16="http://schemas.microsoft.com/office/drawing/2014/main" id="{90BC100B-2AFD-FB46-8394-EF31F96EE774}"/>
              </a:ext>
            </a:extLst>
          </p:cNvPr>
          <p:cNvSpPr/>
          <p:nvPr/>
        </p:nvSpPr>
        <p:spPr>
          <a:xfrm>
            <a:off x="4872870" y="5362812"/>
            <a:ext cx="1339281" cy="314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rgbClr val="144E9D"/>
                </a:solidFill>
                <a:latin typeface="Myriad Pro" panose="020B0503030403020204" pitchFamily="34" charset="0"/>
              </a:rPr>
              <a:t>Controller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83614" y="7261558"/>
            <a:ext cx="8520772" cy="8520772"/>
          </a:xfrm>
          <a:custGeom>
            <a:avLst/>
            <a:gdLst/>
            <a:ahLst/>
            <a:cxnLst/>
            <a:rect l="l" t="t" r="r" b="b"/>
            <a:pathLst>
              <a:path w="8520772" h="8520772">
                <a:moveTo>
                  <a:pt x="0" y="0"/>
                </a:moveTo>
                <a:lnTo>
                  <a:pt x="8520772" y="0"/>
                </a:lnTo>
                <a:lnTo>
                  <a:pt x="8520772" y="8520772"/>
                </a:lnTo>
                <a:lnTo>
                  <a:pt x="0" y="85207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8196418" y="6653176"/>
            <a:ext cx="1753933" cy="1753933"/>
          </a:xfrm>
          <a:custGeom>
            <a:avLst/>
            <a:gdLst/>
            <a:ahLst/>
            <a:cxnLst/>
            <a:rect l="l" t="t" r="r" b="b"/>
            <a:pathLst>
              <a:path w="1753933" h="1753933">
                <a:moveTo>
                  <a:pt x="0" y="0"/>
                </a:moveTo>
                <a:lnTo>
                  <a:pt x="1753933" y="0"/>
                </a:lnTo>
                <a:lnTo>
                  <a:pt x="1753933" y="1753933"/>
                </a:lnTo>
                <a:lnTo>
                  <a:pt x="0" y="17539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Freeform 4"/>
          <p:cNvSpPr/>
          <p:nvPr/>
        </p:nvSpPr>
        <p:spPr>
          <a:xfrm>
            <a:off x="8697000" y="7100485"/>
            <a:ext cx="752769" cy="824747"/>
          </a:xfrm>
          <a:custGeom>
            <a:avLst/>
            <a:gdLst/>
            <a:ahLst/>
            <a:cxnLst/>
            <a:rect l="l" t="t" r="r" b="b"/>
            <a:pathLst>
              <a:path w="752769" h="824747">
                <a:moveTo>
                  <a:pt x="0" y="0"/>
                </a:moveTo>
                <a:lnTo>
                  <a:pt x="752769" y="0"/>
                </a:lnTo>
                <a:lnTo>
                  <a:pt x="752769" y="824746"/>
                </a:lnTo>
                <a:lnTo>
                  <a:pt x="0" y="8247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5" name="Freeform 5"/>
          <p:cNvSpPr/>
          <p:nvPr/>
        </p:nvSpPr>
        <p:spPr>
          <a:xfrm>
            <a:off x="12260004"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6" name="Freeform 6"/>
          <p:cNvSpPr/>
          <p:nvPr/>
        </p:nvSpPr>
        <p:spPr>
          <a:xfrm>
            <a:off x="4186475"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Freeform 7"/>
          <p:cNvSpPr/>
          <p:nvPr/>
        </p:nvSpPr>
        <p:spPr>
          <a:xfrm>
            <a:off x="4585354" y="8513890"/>
            <a:ext cx="1043763" cy="996319"/>
          </a:xfrm>
          <a:custGeom>
            <a:avLst/>
            <a:gdLst/>
            <a:ahLst/>
            <a:cxnLst/>
            <a:rect l="l" t="t" r="r" b="b"/>
            <a:pathLst>
              <a:path w="1043763" h="996319">
                <a:moveTo>
                  <a:pt x="0" y="0"/>
                </a:moveTo>
                <a:lnTo>
                  <a:pt x="1043763" y="0"/>
                </a:lnTo>
                <a:lnTo>
                  <a:pt x="1043763" y="996319"/>
                </a:lnTo>
                <a:lnTo>
                  <a:pt x="0" y="9963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8" name="Freeform 8"/>
          <p:cNvSpPr/>
          <p:nvPr/>
        </p:nvSpPr>
        <p:spPr>
          <a:xfrm>
            <a:off x="12726299" y="8587862"/>
            <a:ext cx="908930" cy="922346"/>
          </a:xfrm>
          <a:custGeom>
            <a:avLst/>
            <a:gdLst/>
            <a:ahLst/>
            <a:cxnLst/>
            <a:rect l="l" t="t" r="r" b="b"/>
            <a:pathLst>
              <a:path w="908930" h="922346">
                <a:moveTo>
                  <a:pt x="0" y="0"/>
                </a:moveTo>
                <a:lnTo>
                  <a:pt x="908931" y="0"/>
                </a:lnTo>
                <a:lnTo>
                  <a:pt x="908931" y="922347"/>
                </a:lnTo>
                <a:lnTo>
                  <a:pt x="0" y="9223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grpSp>
        <p:nvGrpSpPr>
          <p:cNvPr id="9" name="Group 9"/>
          <p:cNvGrpSpPr/>
          <p:nvPr/>
        </p:nvGrpSpPr>
        <p:grpSpPr>
          <a:xfrm>
            <a:off x="1652107" y="3411532"/>
            <a:ext cx="3490793" cy="1087563"/>
            <a:chOff x="0" y="-115844"/>
            <a:chExt cx="919386" cy="286437"/>
          </a:xfrm>
        </p:grpSpPr>
        <p:sp>
          <p:nvSpPr>
            <p:cNvPr id="10" name="Freeform 10"/>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a:p>
          </p:txBody>
        </p:sp>
        <p:sp>
          <p:nvSpPr>
            <p:cNvPr id="11" name="TextBox 11"/>
            <p:cNvSpPr txBox="1"/>
            <p:nvPr/>
          </p:nvSpPr>
          <p:spPr>
            <a:xfrm>
              <a:off x="4422" y="-115844"/>
              <a:ext cx="914964" cy="237268"/>
            </a:xfrm>
            <a:prstGeom prst="rect">
              <a:avLst/>
            </a:prstGeom>
          </p:spPr>
          <p:txBody>
            <a:bodyPr lIns="50800" tIns="50800" rIns="50800" bIns="50800" rtlCol="0" anchor="ctr"/>
            <a:lstStyle/>
            <a:p>
              <a:pPr marL="0" lvl="0" indent="0" algn="ctr">
                <a:lnSpc>
                  <a:spcPts val="4114"/>
                </a:lnSpc>
                <a:spcBef>
                  <a:spcPct val="0"/>
                </a:spcBef>
              </a:pPr>
              <a:r>
                <a:rPr lang="de-DE" sz="3200" b="1" i="0" u="none" strike="noStrike" dirty="0">
                  <a:solidFill>
                    <a:srgbClr val="000000"/>
                  </a:solidFill>
                  <a:effectLst/>
                  <a:latin typeface="Fira Sans" panose="020B0503050000020004" pitchFamily="34" charset="0"/>
                </a:rPr>
                <a:t>Reduzierung städtischer Emissionen</a:t>
              </a:r>
              <a:endParaRPr lang="en-US" sz="2981" spc="29" dirty="0">
                <a:solidFill>
                  <a:srgbClr val="191919"/>
                </a:solidFill>
                <a:latin typeface="Roboto Bold"/>
                <a:ea typeface="Roboto Bold"/>
              </a:endParaRPr>
            </a:p>
          </p:txBody>
        </p:sp>
      </p:grpSp>
      <p:sp>
        <p:nvSpPr>
          <p:cNvPr id="12" name="TextBox 12"/>
          <p:cNvSpPr txBox="1"/>
          <p:nvPr/>
        </p:nvSpPr>
        <p:spPr>
          <a:xfrm>
            <a:off x="7845423" y="895350"/>
            <a:ext cx="2597154" cy="1184211"/>
          </a:xfrm>
          <a:prstGeom prst="rect">
            <a:avLst/>
          </a:prstGeom>
        </p:spPr>
        <p:txBody>
          <a:bodyPr lIns="0" tIns="0" rIns="0" bIns="0" rtlCol="0" anchor="t">
            <a:spAutoFit/>
          </a:bodyPr>
          <a:lstStyle/>
          <a:p>
            <a:pPr algn="ctr">
              <a:lnSpc>
                <a:spcPts val="9587"/>
              </a:lnSpc>
            </a:pPr>
            <a:r>
              <a:rPr lang="en-US" sz="6947" spc="368">
                <a:solidFill>
                  <a:srgbClr val="231F20"/>
                </a:solidFill>
                <a:latin typeface="Roboto Bold"/>
              </a:rPr>
              <a:t>OKRs</a:t>
            </a:r>
          </a:p>
        </p:txBody>
      </p:sp>
      <p:sp>
        <p:nvSpPr>
          <p:cNvPr id="13" name="TextBox 13"/>
          <p:cNvSpPr txBox="1"/>
          <p:nvPr/>
        </p:nvSpPr>
        <p:spPr>
          <a:xfrm>
            <a:off x="1708657" y="4680902"/>
            <a:ext cx="3360904" cy="2949334"/>
          </a:xfrm>
          <a:prstGeom prst="rect">
            <a:avLst/>
          </a:prstGeom>
        </p:spPr>
        <p:txBody>
          <a:bodyPr lIns="0" tIns="0" rIns="0" bIns="0" rtlCol="0" anchor="t">
            <a:spAutoFit/>
          </a:bodyPr>
          <a:lstStyle/>
          <a:p>
            <a:pPr marL="342900" lvl="0" indent="-342900" algn="ctr">
              <a:lnSpc>
                <a:spcPts val="2912"/>
              </a:lnSpc>
              <a:spcBef>
                <a:spcPct val="0"/>
              </a:spcBef>
              <a:buFont typeface="Arial" panose="020B0604020202020204" pitchFamily="34" charset="0"/>
              <a:buChar char="•"/>
            </a:pPr>
            <a:r>
              <a:rPr lang="de-DE" sz="2000" b="0" i="0" u="none" strike="noStrike" dirty="0">
                <a:solidFill>
                  <a:srgbClr val="000000"/>
                </a:solidFill>
                <a:effectLst/>
                <a:latin typeface="Fira Sans" panose="020B0503050000020004" pitchFamily="34" charset="0"/>
              </a:rPr>
              <a:t>KR 1.1: Verringerung der CO2-Emissionen um 20% in 12 Monaten. </a:t>
            </a:r>
            <a:endParaRPr lang="de-DE" sz="2000" dirty="0">
              <a:solidFill>
                <a:srgbClr val="000000"/>
              </a:solidFill>
              <a:latin typeface="Fira Sans" panose="020B0503050000020004" pitchFamily="34" charset="0"/>
            </a:endParaRPr>
          </a:p>
          <a:p>
            <a:pPr marL="342900" lvl="0" indent="-342900" algn="ctr">
              <a:lnSpc>
                <a:spcPts val="2912"/>
              </a:lnSpc>
              <a:spcBef>
                <a:spcPct val="0"/>
              </a:spcBef>
              <a:buFont typeface="Arial" panose="020B0604020202020204" pitchFamily="34" charset="0"/>
              <a:buChar char="•"/>
            </a:pPr>
            <a:r>
              <a:rPr lang="de-DE" sz="2000" b="0" i="0" u="none" strike="noStrike" dirty="0">
                <a:solidFill>
                  <a:srgbClr val="000000"/>
                </a:solidFill>
                <a:effectLst/>
                <a:latin typeface="Fira Sans" panose="020B0503050000020004" pitchFamily="34" charset="0"/>
              </a:rPr>
              <a:t>KR 1.2: Einführung von 50 </a:t>
            </a:r>
            <a:r>
              <a:rPr lang="de-DE" sz="2000" dirty="0" err="1">
                <a:solidFill>
                  <a:srgbClr val="000000"/>
                </a:solidFill>
                <a:latin typeface="Fira Sans" panose="020B0503050000020004" pitchFamily="34" charset="0"/>
              </a:rPr>
              <a:t>ecoCityLoader</a:t>
            </a:r>
            <a:r>
              <a:rPr lang="de-DE" sz="2000" dirty="0">
                <a:solidFill>
                  <a:srgbClr val="000000"/>
                </a:solidFill>
                <a:latin typeface="Fira Sans" panose="020B0503050000020004" pitchFamily="34" charset="0"/>
              </a:rPr>
              <a:t>-Fahrzeugen</a:t>
            </a:r>
            <a:r>
              <a:rPr lang="de-DE" sz="2000" b="0" i="0" u="none" strike="noStrike" dirty="0">
                <a:solidFill>
                  <a:srgbClr val="000000"/>
                </a:solidFill>
                <a:effectLst/>
                <a:latin typeface="Fira Sans" panose="020B0503050000020004" pitchFamily="34" charset="0"/>
              </a:rPr>
              <a:t> in 6 Monaten. </a:t>
            </a:r>
          </a:p>
          <a:p>
            <a:pPr marL="342900" lvl="0" indent="-342900" algn="ctr">
              <a:lnSpc>
                <a:spcPts val="2912"/>
              </a:lnSpc>
              <a:spcBef>
                <a:spcPct val="0"/>
              </a:spcBef>
              <a:buFont typeface="Arial" panose="020B0604020202020204" pitchFamily="34" charset="0"/>
              <a:buChar char="•"/>
            </a:pPr>
            <a:r>
              <a:rPr lang="de-DE" sz="2000" b="0" i="0" u="none" strike="noStrike" dirty="0">
                <a:solidFill>
                  <a:srgbClr val="000000"/>
                </a:solidFill>
                <a:effectLst/>
                <a:latin typeface="Fira Sans" panose="020B0503050000020004" pitchFamily="34" charset="0"/>
              </a:rPr>
              <a:t>KR 1.3: Monatliche Luftqualitätsmessungen.</a:t>
            </a:r>
            <a:endParaRPr lang="en-US" sz="2000" spc="90" dirty="0">
              <a:solidFill>
                <a:srgbClr val="231F20"/>
              </a:solidFill>
              <a:latin typeface="Roboto"/>
            </a:endParaRPr>
          </a:p>
        </p:txBody>
      </p:sp>
      <p:grpSp>
        <p:nvGrpSpPr>
          <p:cNvPr id="14" name="Group 14"/>
          <p:cNvGrpSpPr/>
          <p:nvPr/>
        </p:nvGrpSpPr>
        <p:grpSpPr>
          <a:xfrm>
            <a:off x="7221240" y="3211483"/>
            <a:ext cx="3474003" cy="1024835"/>
            <a:chOff x="0" y="-99323"/>
            <a:chExt cx="914964" cy="269916"/>
          </a:xfrm>
        </p:grpSpPr>
        <p:sp>
          <p:nvSpPr>
            <p:cNvPr id="15" name="Freeform 15"/>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a:p>
          </p:txBody>
        </p:sp>
        <p:sp>
          <p:nvSpPr>
            <p:cNvPr id="16" name="TextBox 16"/>
            <p:cNvSpPr txBox="1"/>
            <p:nvPr/>
          </p:nvSpPr>
          <p:spPr>
            <a:xfrm>
              <a:off x="0" y="-99323"/>
              <a:ext cx="914964" cy="237268"/>
            </a:xfrm>
            <a:prstGeom prst="rect">
              <a:avLst/>
            </a:prstGeom>
          </p:spPr>
          <p:txBody>
            <a:bodyPr lIns="50800" tIns="50800" rIns="50800" bIns="50800" rtlCol="0" anchor="ctr"/>
            <a:lstStyle/>
            <a:p>
              <a:pPr marL="0" lvl="0" indent="0" algn="ctr">
                <a:lnSpc>
                  <a:spcPts val="4114"/>
                </a:lnSpc>
                <a:spcBef>
                  <a:spcPct val="0"/>
                </a:spcBef>
              </a:pPr>
              <a:r>
                <a:rPr lang="de-DE" sz="3200" b="1" i="0" u="none" strike="noStrike" dirty="0">
                  <a:solidFill>
                    <a:srgbClr val="000000"/>
                  </a:solidFill>
                  <a:effectLst/>
                  <a:latin typeface="Fira Sans" panose="020B0503050000020004" pitchFamily="34" charset="0"/>
                </a:rPr>
                <a:t>Steigerung der Lieferlogistik-Effizienz</a:t>
              </a:r>
              <a:endParaRPr lang="en-US" sz="2981" spc="29" dirty="0">
                <a:solidFill>
                  <a:srgbClr val="191919"/>
                </a:solidFill>
                <a:latin typeface="Roboto Bold"/>
                <a:ea typeface="Roboto Bold"/>
              </a:endParaRPr>
            </a:p>
          </p:txBody>
        </p:sp>
      </p:grpSp>
      <p:sp>
        <p:nvSpPr>
          <p:cNvPr id="17" name="TextBox 17"/>
          <p:cNvSpPr txBox="1"/>
          <p:nvPr/>
        </p:nvSpPr>
        <p:spPr>
          <a:xfrm>
            <a:off x="6141310" y="4415420"/>
            <a:ext cx="6254887" cy="1833643"/>
          </a:xfrm>
          <a:prstGeom prst="rect">
            <a:avLst/>
          </a:prstGeom>
        </p:spPr>
        <p:txBody>
          <a:bodyPr lIns="0" tIns="0" rIns="0" bIns="0" rtlCol="0" anchor="t">
            <a:spAutoFit/>
          </a:bodyPr>
          <a:lstStyle/>
          <a:p>
            <a:pPr marL="342900" lvl="0" indent="-342900" algn="ctr">
              <a:lnSpc>
                <a:spcPts val="2912"/>
              </a:lnSpc>
              <a:spcBef>
                <a:spcPct val="0"/>
              </a:spcBef>
              <a:buFont typeface="Arial" panose="020B0604020202020204" pitchFamily="34" charset="0"/>
              <a:buChar char="•"/>
            </a:pPr>
            <a:r>
              <a:rPr lang="de-DE" sz="2000" b="0" i="0" u="none" strike="noStrike" dirty="0">
                <a:solidFill>
                  <a:srgbClr val="000000"/>
                </a:solidFill>
                <a:effectLst/>
                <a:latin typeface="Fira Sans" panose="020B0503050000020004" pitchFamily="34" charset="0"/>
              </a:rPr>
              <a:t>KR 2.1: Reduktion der Lieferzeit um 15% in 6 Monaten. </a:t>
            </a:r>
          </a:p>
          <a:p>
            <a:pPr marL="342900" lvl="0" indent="-342900" algn="ctr">
              <a:lnSpc>
                <a:spcPts val="2912"/>
              </a:lnSpc>
              <a:spcBef>
                <a:spcPct val="0"/>
              </a:spcBef>
              <a:buFont typeface="Arial" panose="020B0604020202020204" pitchFamily="34" charset="0"/>
              <a:buChar char="•"/>
            </a:pPr>
            <a:r>
              <a:rPr lang="de-DE" sz="2000" b="0" i="0" u="none" strike="noStrike" dirty="0">
                <a:solidFill>
                  <a:srgbClr val="000000"/>
                </a:solidFill>
                <a:effectLst/>
                <a:latin typeface="Fira Sans" panose="020B0503050000020004" pitchFamily="34" charset="0"/>
              </a:rPr>
              <a:t>KR 2.2: Fahrerassistenzsystem erkennt 90% der Gefahren in 3 Monaten. </a:t>
            </a:r>
          </a:p>
          <a:p>
            <a:pPr marL="342900" lvl="0" indent="-342900" algn="ctr">
              <a:lnSpc>
                <a:spcPts val="2912"/>
              </a:lnSpc>
              <a:spcBef>
                <a:spcPct val="0"/>
              </a:spcBef>
              <a:buFont typeface="Arial" panose="020B0604020202020204" pitchFamily="34" charset="0"/>
              <a:buChar char="•"/>
            </a:pPr>
            <a:r>
              <a:rPr lang="de-DE" sz="2000" b="0" i="0" u="none" strike="noStrike" dirty="0">
                <a:solidFill>
                  <a:srgbClr val="000000"/>
                </a:solidFill>
                <a:effectLst/>
                <a:latin typeface="Fira Sans" panose="020B0503050000020004" pitchFamily="34" charset="0"/>
              </a:rPr>
              <a:t>KR 2.3: Schulung von 100 Fahrern in 6 Monaten.</a:t>
            </a:r>
            <a:endParaRPr lang="en-US" sz="2000" spc="90" dirty="0">
              <a:solidFill>
                <a:srgbClr val="231F20"/>
              </a:solidFill>
              <a:latin typeface="Roboto"/>
            </a:endParaRPr>
          </a:p>
        </p:txBody>
      </p:sp>
      <p:grpSp>
        <p:nvGrpSpPr>
          <p:cNvPr id="18" name="Group 18"/>
          <p:cNvGrpSpPr/>
          <p:nvPr/>
        </p:nvGrpSpPr>
        <p:grpSpPr>
          <a:xfrm>
            <a:off x="13161890" y="3427661"/>
            <a:ext cx="3474003" cy="1071434"/>
            <a:chOff x="0" y="-111596"/>
            <a:chExt cx="914964" cy="282189"/>
          </a:xfrm>
        </p:grpSpPr>
        <p:sp>
          <p:nvSpPr>
            <p:cNvPr id="19" name="Freeform 19"/>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a:p>
          </p:txBody>
        </p:sp>
        <p:sp>
          <p:nvSpPr>
            <p:cNvPr id="20" name="TextBox 20"/>
            <p:cNvSpPr txBox="1"/>
            <p:nvPr/>
          </p:nvSpPr>
          <p:spPr>
            <a:xfrm>
              <a:off x="0" y="-111596"/>
              <a:ext cx="914964" cy="237268"/>
            </a:xfrm>
            <a:prstGeom prst="rect">
              <a:avLst/>
            </a:prstGeom>
          </p:spPr>
          <p:txBody>
            <a:bodyPr lIns="50800" tIns="50800" rIns="50800" bIns="50800" rtlCol="0" anchor="ctr"/>
            <a:lstStyle/>
            <a:p>
              <a:pPr marL="0" lvl="0" indent="0" algn="ctr">
                <a:lnSpc>
                  <a:spcPts val="4114"/>
                </a:lnSpc>
                <a:spcBef>
                  <a:spcPct val="0"/>
                </a:spcBef>
              </a:pPr>
              <a:r>
                <a:rPr lang="de-DE" sz="3200" b="1" i="0" u="none" strike="noStrike" dirty="0">
                  <a:solidFill>
                    <a:srgbClr val="000000"/>
                  </a:solidFill>
                  <a:effectLst/>
                  <a:latin typeface="Fira Sans" panose="020B0503050000020004" pitchFamily="34" charset="0"/>
                </a:rPr>
                <a:t>Förderung der Nutzung des </a:t>
              </a:r>
              <a:r>
                <a:rPr lang="de-DE" sz="3200" b="1" i="0" u="none" strike="noStrike" dirty="0" err="1">
                  <a:solidFill>
                    <a:srgbClr val="000000"/>
                  </a:solidFill>
                  <a:effectLst/>
                  <a:latin typeface="Fira Sans" panose="020B0503050000020004" pitchFamily="34" charset="0"/>
                </a:rPr>
                <a:t>ecoCityLoader</a:t>
              </a:r>
              <a:endParaRPr lang="en-US" sz="2981" spc="29" dirty="0">
                <a:solidFill>
                  <a:srgbClr val="202020"/>
                </a:solidFill>
                <a:latin typeface="Roboto Bold"/>
                <a:ea typeface="Roboto Bold"/>
              </a:endParaRPr>
            </a:p>
          </p:txBody>
        </p:sp>
      </p:grpSp>
      <p:sp>
        <p:nvSpPr>
          <p:cNvPr id="21" name="TextBox 21"/>
          <p:cNvSpPr txBox="1"/>
          <p:nvPr/>
        </p:nvSpPr>
        <p:spPr>
          <a:xfrm>
            <a:off x="13218439" y="4680902"/>
            <a:ext cx="3360904" cy="3693127"/>
          </a:xfrm>
          <a:prstGeom prst="rect">
            <a:avLst/>
          </a:prstGeom>
        </p:spPr>
        <p:txBody>
          <a:bodyPr lIns="0" tIns="0" rIns="0" bIns="0" rtlCol="0" anchor="t">
            <a:spAutoFit/>
          </a:bodyPr>
          <a:lstStyle/>
          <a:p>
            <a:pPr marL="342900" lvl="0" indent="-342900" algn="ctr">
              <a:lnSpc>
                <a:spcPts val="2912"/>
              </a:lnSpc>
              <a:spcBef>
                <a:spcPct val="0"/>
              </a:spcBef>
              <a:buFont typeface="Arial" panose="020B0604020202020204" pitchFamily="34" charset="0"/>
              <a:buChar char="•"/>
            </a:pPr>
            <a:r>
              <a:rPr lang="de-DE" sz="2000" b="0" i="0" u="none" strike="noStrike" dirty="0">
                <a:solidFill>
                  <a:srgbClr val="000000"/>
                </a:solidFill>
                <a:effectLst/>
                <a:latin typeface="Fira Sans" panose="020B0503050000020004" pitchFamily="34" charset="0"/>
              </a:rPr>
              <a:t>KR 3.1: 10 Informationsveranstaltungen im ersten Jahr. –</a:t>
            </a:r>
          </a:p>
          <a:p>
            <a:pPr marL="342900" lvl="0" indent="-342900" algn="ctr">
              <a:lnSpc>
                <a:spcPts val="2912"/>
              </a:lnSpc>
              <a:spcBef>
                <a:spcPct val="0"/>
              </a:spcBef>
              <a:buFont typeface="Arial" panose="020B0604020202020204" pitchFamily="34" charset="0"/>
              <a:buChar char="•"/>
            </a:pPr>
            <a:r>
              <a:rPr lang="de-DE" sz="2000" b="0" i="0" u="none" strike="noStrike" dirty="0">
                <a:solidFill>
                  <a:srgbClr val="000000"/>
                </a:solidFill>
                <a:effectLst/>
                <a:latin typeface="Fira Sans" panose="020B0503050000020004" pitchFamily="34" charset="0"/>
              </a:rPr>
              <a:t>KR 3.2: 40% mehr Unternehmen nutzen </a:t>
            </a:r>
            <a:r>
              <a:rPr lang="de-DE" sz="2000" b="0" i="0" u="none" strike="noStrike" dirty="0" err="1">
                <a:solidFill>
                  <a:srgbClr val="000000"/>
                </a:solidFill>
                <a:effectLst/>
                <a:latin typeface="Fira Sans" panose="020B0503050000020004" pitchFamily="34" charset="0"/>
              </a:rPr>
              <a:t>ecoCityLoader</a:t>
            </a:r>
            <a:r>
              <a:rPr lang="de-DE" sz="2000" b="0" i="0" u="none" strike="noStrike" dirty="0">
                <a:solidFill>
                  <a:srgbClr val="000000"/>
                </a:solidFill>
                <a:effectLst/>
                <a:latin typeface="Fira Sans" panose="020B0503050000020004" pitchFamily="34" charset="0"/>
              </a:rPr>
              <a:t> in einem Jahr. </a:t>
            </a:r>
          </a:p>
          <a:p>
            <a:pPr marL="342900" lvl="0" indent="-342900" algn="ctr">
              <a:lnSpc>
                <a:spcPts val="2912"/>
              </a:lnSpc>
              <a:spcBef>
                <a:spcPct val="0"/>
              </a:spcBef>
              <a:buFont typeface="Arial" panose="020B0604020202020204" pitchFamily="34" charset="0"/>
              <a:buChar char="•"/>
            </a:pPr>
            <a:r>
              <a:rPr lang="de-DE" sz="2000" b="0" i="0" u="none" strike="noStrike" dirty="0">
                <a:solidFill>
                  <a:srgbClr val="000000"/>
                </a:solidFill>
                <a:effectLst/>
                <a:latin typeface="Fira Sans" panose="020B0503050000020004" pitchFamily="34" charset="0"/>
              </a:rPr>
              <a:t>KR 3.3: Nutzerzufriedenheit über 85% im ersten Jahr.</a:t>
            </a:r>
            <a:endParaRPr lang="en-US" sz="2000" spc="90" dirty="0">
              <a:solidFill>
                <a:srgbClr val="231F20"/>
              </a:solidFill>
              <a:latin typeface="Roboto"/>
            </a:endParaRPr>
          </a:p>
        </p:txBody>
      </p:sp>
      <p:sp>
        <p:nvSpPr>
          <p:cNvPr id="22" name="Freeform 2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3" name="Freeform 2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4"/>
            <a:stretch>
              <a:fillRect/>
            </a:stretch>
          </a:blipFill>
        </p:spPr>
        <p:txBody>
          <a:bodyPr/>
          <a:lstStyle/>
          <a:p>
            <a:endParaRPr lang="de-DE"/>
          </a:p>
        </p:txBody>
      </p:sp>
      <p:sp>
        <p:nvSpPr>
          <p:cNvPr id="24" name="TextBox 24"/>
          <p:cNvSpPr txBox="1"/>
          <p:nvPr/>
        </p:nvSpPr>
        <p:spPr>
          <a:xfrm>
            <a:off x="3825534" y="2077256"/>
            <a:ext cx="10636933" cy="723281"/>
          </a:xfrm>
          <a:prstGeom prst="rect">
            <a:avLst/>
          </a:prstGeom>
        </p:spPr>
        <p:txBody>
          <a:bodyPr lIns="0" tIns="0" rIns="0" bIns="0" rtlCol="0" anchor="t">
            <a:spAutoFit/>
          </a:bodyPr>
          <a:lstStyle/>
          <a:p>
            <a:pPr marL="0" lvl="0" indent="0" algn="ctr">
              <a:lnSpc>
                <a:spcPts val="2912"/>
              </a:lnSpc>
              <a:spcBef>
                <a:spcPct val="0"/>
              </a:spcBef>
            </a:pPr>
            <a:r>
              <a:rPr lang="en-US" sz="2110" spc="90" dirty="0" err="1">
                <a:solidFill>
                  <a:srgbClr val="231F20"/>
                </a:solidFill>
                <a:latin typeface="Roboto"/>
              </a:rPr>
              <a:t>Diese</a:t>
            </a:r>
            <a:r>
              <a:rPr lang="en-US" sz="2110" spc="90" dirty="0">
                <a:solidFill>
                  <a:srgbClr val="231F20"/>
                </a:solidFill>
                <a:latin typeface="Roboto"/>
              </a:rPr>
              <a:t> Objectives und Key Results </a:t>
            </a:r>
            <a:r>
              <a:rPr lang="en-US" sz="2110" spc="90" dirty="0" err="1">
                <a:solidFill>
                  <a:srgbClr val="231F20"/>
                </a:solidFill>
                <a:latin typeface="Roboto"/>
              </a:rPr>
              <a:t>kommunizieren</a:t>
            </a:r>
            <a:r>
              <a:rPr lang="en-US" sz="2110" spc="90" dirty="0">
                <a:solidFill>
                  <a:srgbClr val="231F20"/>
                </a:solidFill>
                <a:latin typeface="Roboto"/>
              </a:rPr>
              <a:t> </a:t>
            </a:r>
            <a:r>
              <a:rPr lang="en-US" sz="2110" spc="90" dirty="0" err="1">
                <a:solidFill>
                  <a:srgbClr val="231F20"/>
                </a:solidFill>
                <a:latin typeface="Roboto"/>
              </a:rPr>
              <a:t>unser</a:t>
            </a:r>
            <a:r>
              <a:rPr lang="en-US" sz="2110" spc="90" dirty="0">
                <a:solidFill>
                  <a:srgbClr val="231F20"/>
                </a:solidFill>
                <a:latin typeface="Roboto"/>
              </a:rPr>
              <a:t> </a:t>
            </a:r>
            <a:r>
              <a:rPr lang="en-US" sz="2110" spc="90" dirty="0" err="1">
                <a:solidFill>
                  <a:srgbClr val="231F20"/>
                </a:solidFill>
                <a:latin typeface="Roboto"/>
              </a:rPr>
              <a:t>Bestreben</a:t>
            </a:r>
            <a:r>
              <a:rPr lang="en-US" sz="2110" spc="90" dirty="0">
                <a:solidFill>
                  <a:srgbClr val="231F20"/>
                </a:solidFill>
                <a:latin typeface="Roboto"/>
              </a:rPr>
              <a:t>, </a:t>
            </a:r>
            <a:r>
              <a:rPr lang="en-US" sz="2110" spc="90" dirty="0" err="1">
                <a:solidFill>
                  <a:srgbClr val="231F20"/>
                </a:solidFill>
                <a:latin typeface="Roboto"/>
              </a:rPr>
              <a:t>geben</a:t>
            </a:r>
            <a:r>
              <a:rPr lang="en-US" sz="2110" spc="90" dirty="0">
                <a:solidFill>
                  <a:srgbClr val="231F20"/>
                </a:solidFill>
                <a:latin typeface="Roboto"/>
              </a:rPr>
              <a:t> </a:t>
            </a:r>
            <a:r>
              <a:rPr lang="en-US" sz="2110" spc="90" dirty="0" err="1">
                <a:solidFill>
                  <a:srgbClr val="231F20"/>
                </a:solidFill>
                <a:latin typeface="Roboto"/>
              </a:rPr>
              <a:t>Orientierung</a:t>
            </a:r>
            <a:r>
              <a:rPr lang="en-US" sz="2110" spc="90" dirty="0">
                <a:solidFill>
                  <a:srgbClr val="231F20"/>
                </a:solidFill>
                <a:latin typeface="Roboto"/>
              </a:rPr>
              <a:t> und </a:t>
            </a:r>
            <a:r>
              <a:rPr lang="en-US" sz="2110" spc="90" dirty="0" err="1">
                <a:solidFill>
                  <a:srgbClr val="231F20"/>
                </a:solidFill>
                <a:latin typeface="Roboto"/>
              </a:rPr>
              <a:t>schaffen</a:t>
            </a:r>
            <a:r>
              <a:rPr lang="en-US" sz="2110" spc="90" dirty="0">
                <a:solidFill>
                  <a:srgbClr val="231F20"/>
                </a:solidFill>
                <a:latin typeface="Roboto"/>
              </a:rPr>
              <a:t> </a:t>
            </a:r>
            <a:r>
              <a:rPr lang="en-US" sz="2110" spc="90" dirty="0" err="1">
                <a:solidFill>
                  <a:srgbClr val="231F20"/>
                </a:solidFill>
                <a:latin typeface="Roboto"/>
              </a:rPr>
              <a:t>Fokus</a:t>
            </a:r>
            <a:endParaRPr lang="en-US" sz="2110" spc="90" dirty="0">
              <a:solidFill>
                <a:srgbClr val="231F20"/>
              </a:solidFill>
              <a:latin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6055914" y="5105400"/>
            <a:ext cx="10287000" cy="0"/>
          </a:xfrm>
          <a:prstGeom prst="line">
            <a:avLst/>
          </a:prstGeom>
          <a:ln w="76200" cap="flat">
            <a:solidFill>
              <a:srgbClr val="E10000"/>
            </a:solidFill>
            <a:prstDash val="solid"/>
            <a:headEnd type="none" w="sm" len="sm"/>
            <a:tailEnd type="none" w="sm" len="sm"/>
          </a:ln>
        </p:spPr>
        <p:txBody>
          <a:bodyPr/>
          <a:lstStyle/>
          <a:p>
            <a:endParaRPr lang="de-DE"/>
          </a:p>
        </p:txBody>
      </p:sp>
      <p:grpSp>
        <p:nvGrpSpPr>
          <p:cNvPr id="3" name="Group 3"/>
          <p:cNvGrpSpPr/>
          <p:nvPr/>
        </p:nvGrpSpPr>
        <p:grpSpPr>
          <a:xfrm>
            <a:off x="10998134" y="1206568"/>
            <a:ext cx="402560" cy="40256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928785" y="3841590"/>
            <a:ext cx="5330515" cy="2783217"/>
            <a:chOff x="0" y="-38100"/>
            <a:chExt cx="7107354" cy="3710955"/>
          </a:xfrm>
        </p:grpSpPr>
        <p:sp>
          <p:nvSpPr>
            <p:cNvPr id="7" name="TextBox 7"/>
            <p:cNvSpPr txBox="1"/>
            <p:nvPr/>
          </p:nvSpPr>
          <p:spPr>
            <a:xfrm>
              <a:off x="0" y="2322144"/>
              <a:ext cx="7107354" cy="1350711"/>
            </a:xfrm>
            <a:prstGeom prst="rect">
              <a:avLst/>
            </a:prstGeom>
          </p:spPr>
          <p:txBody>
            <a:bodyPr lIns="0" tIns="0" rIns="0" bIns="0" rtlCol="0" anchor="t">
              <a:spAutoFit/>
            </a:bodyPr>
            <a:lstStyle/>
            <a:p>
              <a:pPr algn="l">
                <a:lnSpc>
                  <a:spcPts val="2659"/>
                </a:lnSpc>
              </a:pPr>
              <a:r>
                <a:rPr lang="en-US" sz="1899" spc="94" dirty="0" err="1">
                  <a:solidFill>
                    <a:srgbClr val="191919"/>
                  </a:solidFill>
                  <a:latin typeface="Roboto"/>
                </a:rPr>
                <a:t>Konzept</a:t>
              </a:r>
              <a:r>
                <a:rPr lang="en-US" sz="1899" spc="94" dirty="0">
                  <a:solidFill>
                    <a:srgbClr val="191919"/>
                  </a:solidFill>
                  <a:latin typeface="Roboto"/>
                </a:rPr>
                <a:t> </a:t>
              </a:r>
              <a:r>
                <a:rPr lang="en-US" sz="1899" spc="94" dirty="0" err="1">
                  <a:solidFill>
                    <a:srgbClr val="191919"/>
                  </a:solidFill>
                  <a:latin typeface="Roboto"/>
                </a:rPr>
                <a:t>steht</a:t>
              </a:r>
              <a:r>
                <a:rPr lang="en-US" sz="1899" spc="94" dirty="0">
                  <a:solidFill>
                    <a:srgbClr val="191919"/>
                  </a:solidFill>
                  <a:latin typeface="Roboto"/>
                </a:rPr>
                <a:t>.</a:t>
              </a:r>
            </a:p>
            <a:p>
              <a:pPr algn="l">
                <a:lnSpc>
                  <a:spcPts val="2659"/>
                </a:lnSpc>
              </a:pPr>
              <a:r>
                <a:rPr lang="en-US" sz="1899" spc="94" dirty="0" err="1">
                  <a:solidFill>
                    <a:srgbClr val="191919"/>
                  </a:solidFill>
                  <a:latin typeface="Roboto"/>
                </a:rPr>
                <a:t>Bedarf</a:t>
              </a:r>
              <a:r>
                <a:rPr lang="en-US" sz="1899" spc="94" dirty="0">
                  <a:solidFill>
                    <a:srgbClr val="191919"/>
                  </a:solidFill>
                  <a:latin typeface="Roboto"/>
                </a:rPr>
                <a:t> </a:t>
              </a:r>
              <a:r>
                <a:rPr lang="en-US" sz="1899" spc="94" dirty="0" err="1">
                  <a:solidFill>
                    <a:srgbClr val="191919"/>
                  </a:solidFill>
                  <a:latin typeface="Roboto"/>
                </a:rPr>
                <a:t>groß</a:t>
              </a:r>
              <a:r>
                <a:rPr lang="en-US" sz="1899" spc="94" dirty="0">
                  <a:solidFill>
                    <a:srgbClr val="191919"/>
                  </a:solidFill>
                  <a:latin typeface="Roboto"/>
                </a:rPr>
                <a:t>.</a:t>
              </a:r>
            </a:p>
            <a:p>
              <a:pPr algn="l">
                <a:lnSpc>
                  <a:spcPts val="2659"/>
                </a:lnSpc>
              </a:pPr>
              <a:r>
                <a:rPr lang="en-US" sz="1899" spc="94" dirty="0" err="1">
                  <a:solidFill>
                    <a:srgbClr val="191919"/>
                  </a:solidFill>
                  <a:latin typeface="Roboto"/>
                </a:rPr>
                <a:t>Potentail</a:t>
              </a:r>
              <a:r>
                <a:rPr lang="en-US" sz="1899" spc="94" dirty="0">
                  <a:solidFill>
                    <a:srgbClr val="191919"/>
                  </a:solidFill>
                  <a:latin typeface="Roboto"/>
                </a:rPr>
                <a:t> </a:t>
              </a:r>
              <a:r>
                <a:rPr lang="en-US" sz="1899" spc="94" dirty="0" err="1">
                  <a:solidFill>
                    <a:srgbClr val="191919"/>
                  </a:solidFill>
                  <a:latin typeface="Roboto"/>
                </a:rPr>
                <a:t>riesig</a:t>
              </a:r>
              <a:r>
                <a:rPr lang="en-US" sz="1899" spc="94" dirty="0">
                  <a:solidFill>
                    <a:srgbClr val="191919"/>
                  </a:solidFill>
                  <a:latin typeface="Roboto"/>
                </a:rPr>
                <a:t>.</a:t>
              </a:r>
            </a:p>
          </p:txBody>
        </p:sp>
        <p:sp>
          <p:nvSpPr>
            <p:cNvPr id="8" name="TextBox 8"/>
            <p:cNvSpPr txBox="1"/>
            <p:nvPr/>
          </p:nvSpPr>
          <p:spPr>
            <a:xfrm>
              <a:off x="0" y="455025"/>
              <a:ext cx="7107354" cy="1433195"/>
            </a:xfrm>
            <a:prstGeom prst="rect">
              <a:avLst/>
            </a:prstGeom>
          </p:spPr>
          <p:txBody>
            <a:bodyPr lIns="0" tIns="0" rIns="0" bIns="0" rtlCol="0" anchor="t">
              <a:spAutoFit/>
            </a:bodyPr>
            <a:lstStyle/>
            <a:p>
              <a:pPr algn="l">
                <a:lnSpc>
                  <a:spcPts val="4320"/>
                </a:lnSpc>
              </a:pPr>
              <a:r>
                <a:rPr lang="en-US" sz="3200" spc="240">
                  <a:solidFill>
                    <a:srgbClr val="191919"/>
                  </a:solidFill>
                  <a:latin typeface="Roboto Bold"/>
                </a:rPr>
                <a:t>WICHTIGE ERKENNTNISSE</a:t>
              </a:r>
            </a:p>
          </p:txBody>
        </p:sp>
        <p:sp>
          <p:nvSpPr>
            <p:cNvPr id="9" name="TextBox 9"/>
            <p:cNvSpPr txBox="1"/>
            <p:nvPr/>
          </p:nvSpPr>
          <p:spPr>
            <a:xfrm>
              <a:off x="0" y="-38100"/>
              <a:ext cx="7107354" cy="396241"/>
            </a:xfrm>
            <a:prstGeom prst="rect">
              <a:avLst/>
            </a:prstGeom>
          </p:spPr>
          <p:txBody>
            <a:bodyPr lIns="0" tIns="0" rIns="0" bIns="0" rtlCol="0" anchor="t">
              <a:spAutoFit/>
            </a:bodyPr>
            <a:lstStyle/>
            <a:p>
              <a:pPr algn="l">
                <a:lnSpc>
                  <a:spcPts val="2519"/>
                </a:lnSpc>
              </a:pPr>
              <a:endParaRPr/>
            </a:p>
          </p:txBody>
        </p:sp>
      </p:grpSp>
      <p:grpSp>
        <p:nvGrpSpPr>
          <p:cNvPr id="10" name="Group 10"/>
          <p:cNvGrpSpPr/>
          <p:nvPr/>
        </p:nvGrpSpPr>
        <p:grpSpPr>
          <a:xfrm>
            <a:off x="5145852" y="2401529"/>
            <a:ext cx="5330515" cy="1894043"/>
            <a:chOff x="0" y="-38100"/>
            <a:chExt cx="7107354" cy="2525390"/>
          </a:xfrm>
        </p:grpSpPr>
        <p:sp>
          <p:nvSpPr>
            <p:cNvPr id="11" name="TextBox 11"/>
            <p:cNvSpPr txBox="1"/>
            <p:nvPr/>
          </p:nvSpPr>
          <p:spPr>
            <a:xfrm>
              <a:off x="0" y="1598242"/>
              <a:ext cx="7107354" cy="889048"/>
            </a:xfrm>
            <a:prstGeom prst="rect">
              <a:avLst/>
            </a:prstGeom>
          </p:spPr>
          <p:txBody>
            <a:bodyPr lIns="0" tIns="0" rIns="0" bIns="0" rtlCol="0" anchor="t">
              <a:spAutoFit/>
            </a:bodyPr>
            <a:lstStyle/>
            <a:p>
              <a:pPr algn="r">
                <a:lnSpc>
                  <a:spcPts val="2659"/>
                </a:lnSpc>
              </a:pPr>
              <a:r>
                <a:rPr lang="en-US" sz="1899" spc="94" dirty="0" err="1">
                  <a:solidFill>
                    <a:srgbClr val="191919"/>
                  </a:solidFill>
                  <a:latin typeface="Roboto"/>
                </a:rPr>
                <a:t>Gespräche</a:t>
              </a:r>
              <a:r>
                <a:rPr lang="en-US" sz="1899" spc="94" dirty="0">
                  <a:solidFill>
                    <a:srgbClr val="191919"/>
                  </a:solidFill>
                  <a:latin typeface="Roboto"/>
                </a:rPr>
                <a:t> </a:t>
              </a:r>
              <a:r>
                <a:rPr lang="en-US" sz="1899" spc="94" dirty="0" err="1">
                  <a:solidFill>
                    <a:srgbClr val="191919"/>
                  </a:solidFill>
                  <a:latin typeface="Roboto"/>
                </a:rPr>
                <a:t>mit</a:t>
              </a:r>
              <a:r>
                <a:rPr lang="en-US" sz="1899" spc="94" dirty="0">
                  <a:solidFill>
                    <a:srgbClr val="191919"/>
                  </a:solidFill>
                  <a:latin typeface="Roboto"/>
                </a:rPr>
                <a:t> </a:t>
              </a:r>
              <a:r>
                <a:rPr lang="en-US" sz="1899" spc="94" dirty="0" err="1">
                  <a:solidFill>
                    <a:srgbClr val="191919"/>
                  </a:solidFill>
                  <a:latin typeface="Roboto"/>
                </a:rPr>
                <a:t>lokalen</a:t>
              </a:r>
              <a:r>
                <a:rPr lang="en-US" sz="1899" spc="94" dirty="0">
                  <a:solidFill>
                    <a:srgbClr val="191919"/>
                  </a:solidFill>
                  <a:latin typeface="Roboto"/>
                </a:rPr>
                <a:t> </a:t>
              </a:r>
              <a:r>
                <a:rPr lang="en-US" sz="1899" spc="94" dirty="0" err="1">
                  <a:solidFill>
                    <a:srgbClr val="191919"/>
                  </a:solidFill>
                  <a:latin typeface="Roboto"/>
                </a:rPr>
                <a:t>Kölner</a:t>
              </a:r>
              <a:r>
                <a:rPr lang="en-US" sz="1899" spc="94" dirty="0">
                  <a:solidFill>
                    <a:srgbClr val="191919"/>
                  </a:solidFill>
                  <a:latin typeface="Roboto"/>
                </a:rPr>
                <a:t> </a:t>
              </a:r>
              <a:r>
                <a:rPr lang="en-US" sz="1899" spc="94" dirty="0" err="1">
                  <a:solidFill>
                    <a:srgbClr val="191919"/>
                  </a:solidFill>
                  <a:latin typeface="Roboto"/>
                </a:rPr>
                <a:t>Unternehmen</a:t>
              </a:r>
              <a:r>
                <a:rPr lang="en-US" sz="1899" spc="94" dirty="0">
                  <a:solidFill>
                    <a:srgbClr val="191919"/>
                  </a:solidFill>
                  <a:latin typeface="Roboto"/>
                </a:rPr>
                <a:t>.</a:t>
              </a:r>
            </a:p>
            <a:p>
              <a:pPr algn="r">
                <a:lnSpc>
                  <a:spcPts val="2659"/>
                </a:lnSpc>
              </a:pPr>
              <a:r>
                <a:rPr lang="en-US" sz="1899" spc="94" dirty="0" err="1">
                  <a:solidFill>
                    <a:srgbClr val="191919"/>
                  </a:solidFill>
                  <a:latin typeface="Roboto"/>
                </a:rPr>
                <a:t>Bürgerbefragung</a:t>
              </a:r>
              <a:r>
                <a:rPr lang="en-US" sz="1899" spc="94" dirty="0">
                  <a:solidFill>
                    <a:srgbClr val="191919"/>
                  </a:solidFill>
                  <a:latin typeface="Roboto"/>
                </a:rPr>
                <a:t>.</a:t>
              </a:r>
            </a:p>
          </p:txBody>
        </p:sp>
        <p:sp>
          <p:nvSpPr>
            <p:cNvPr id="12" name="TextBox 12"/>
            <p:cNvSpPr txBox="1"/>
            <p:nvPr/>
          </p:nvSpPr>
          <p:spPr>
            <a:xfrm>
              <a:off x="0" y="455025"/>
              <a:ext cx="7107354" cy="709295"/>
            </a:xfrm>
            <a:prstGeom prst="rect">
              <a:avLst/>
            </a:prstGeom>
          </p:spPr>
          <p:txBody>
            <a:bodyPr lIns="0" tIns="0" rIns="0" bIns="0" rtlCol="0" anchor="t">
              <a:spAutoFit/>
            </a:bodyPr>
            <a:lstStyle/>
            <a:p>
              <a:pPr algn="r">
                <a:lnSpc>
                  <a:spcPts val="4320"/>
                </a:lnSpc>
              </a:pPr>
              <a:r>
                <a:rPr lang="en-US" sz="3200" spc="35">
                  <a:solidFill>
                    <a:srgbClr val="191919"/>
                  </a:solidFill>
                  <a:latin typeface="Roboto Bold"/>
                </a:rPr>
                <a:t>USER RESEARCH</a:t>
              </a:r>
            </a:p>
          </p:txBody>
        </p:sp>
        <p:sp>
          <p:nvSpPr>
            <p:cNvPr id="13" name="TextBox 13"/>
            <p:cNvSpPr txBox="1"/>
            <p:nvPr/>
          </p:nvSpPr>
          <p:spPr>
            <a:xfrm>
              <a:off x="0" y="-38100"/>
              <a:ext cx="7107354" cy="396241"/>
            </a:xfrm>
            <a:prstGeom prst="rect">
              <a:avLst/>
            </a:prstGeom>
          </p:spPr>
          <p:txBody>
            <a:bodyPr lIns="0" tIns="0" rIns="0" bIns="0" rtlCol="0" anchor="t">
              <a:spAutoFit/>
            </a:bodyPr>
            <a:lstStyle/>
            <a:p>
              <a:pPr algn="r">
                <a:lnSpc>
                  <a:spcPts val="2519"/>
                </a:lnSpc>
              </a:pPr>
              <a:endParaRPr/>
            </a:p>
          </p:txBody>
        </p:sp>
      </p:grpSp>
      <p:grpSp>
        <p:nvGrpSpPr>
          <p:cNvPr id="14" name="Group 14"/>
          <p:cNvGrpSpPr/>
          <p:nvPr/>
        </p:nvGrpSpPr>
        <p:grpSpPr>
          <a:xfrm>
            <a:off x="5143744" y="6814224"/>
            <a:ext cx="5330515" cy="2436970"/>
            <a:chOff x="0" y="-38100"/>
            <a:chExt cx="7107354" cy="3249292"/>
          </a:xfrm>
        </p:grpSpPr>
        <p:sp>
          <p:nvSpPr>
            <p:cNvPr id="15" name="TextBox 15"/>
            <p:cNvSpPr txBox="1"/>
            <p:nvPr/>
          </p:nvSpPr>
          <p:spPr>
            <a:xfrm>
              <a:off x="0" y="2322144"/>
              <a:ext cx="7107354" cy="889048"/>
            </a:xfrm>
            <a:prstGeom prst="rect">
              <a:avLst/>
            </a:prstGeom>
          </p:spPr>
          <p:txBody>
            <a:bodyPr lIns="0" tIns="0" rIns="0" bIns="0" rtlCol="0" anchor="t">
              <a:spAutoFit/>
            </a:bodyPr>
            <a:lstStyle/>
            <a:p>
              <a:pPr algn="r">
                <a:lnSpc>
                  <a:spcPts val="2659"/>
                </a:lnSpc>
              </a:pPr>
              <a:r>
                <a:rPr lang="en-US" sz="1899" spc="94" dirty="0" err="1">
                  <a:solidFill>
                    <a:srgbClr val="191919"/>
                  </a:solidFill>
                  <a:latin typeface="Roboto"/>
                </a:rPr>
                <a:t>Konzept</a:t>
              </a:r>
              <a:r>
                <a:rPr lang="en-US" sz="1899" spc="94" dirty="0">
                  <a:solidFill>
                    <a:srgbClr val="191919"/>
                  </a:solidFill>
                  <a:latin typeface="Roboto"/>
                </a:rPr>
                <a:t> </a:t>
              </a:r>
              <a:r>
                <a:rPr lang="en-US" sz="1899" spc="94" dirty="0" err="1">
                  <a:solidFill>
                    <a:srgbClr val="191919"/>
                  </a:solidFill>
                  <a:latin typeface="Roboto"/>
                </a:rPr>
                <a:t>steht</a:t>
              </a:r>
              <a:r>
                <a:rPr lang="en-US" sz="1899" spc="94" dirty="0">
                  <a:solidFill>
                    <a:srgbClr val="191919"/>
                  </a:solidFill>
                  <a:latin typeface="Roboto"/>
                </a:rPr>
                <a:t>.</a:t>
              </a:r>
            </a:p>
            <a:p>
              <a:pPr algn="r">
                <a:lnSpc>
                  <a:spcPts val="2659"/>
                </a:lnSpc>
              </a:pPr>
              <a:r>
                <a:rPr lang="en-US" sz="1899" spc="94" dirty="0" err="1">
                  <a:solidFill>
                    <a:srgbClr val="191919"/>
                  </a:solidFill>
                  <a:latin typeface="Roboto"/>
                </a:rPr>
                <a:t>Erste</a:t>
              </a:r>
              <a:r>
                <a:rPr lang="en-US" sz="1899" spc="94" dirty="0">
                  <a:solidFill>
                    <a:srgbClr val="191919"/>
                  </a:solidFill>
                  <a:latin typeface="Roboto"/>
                </a:rPr>
                <a:t> </a:t>
              </a:r>
              <a:r>
                <a:rPr lang="en-US" sz="1899" spc="94" dirty="0" err="1">
                  <a:solidFill>
                    <a:srgbClr val="191919"/>
                  </a:solidFill>
                  <a:latin typeface="Roboto"/>
                </a:rPr>
                <a:t>technische</a:t>
              </a:r>
              <a:r>
                <a:rPr lang="en-US" sz="1899" spc="94" dirty="0">
                  <a:solidFill>
                    <a:srgbClr val="191919"/>
                  </a:solidFill>
                  <a:latin typeface="Roboto"/>
                </a:rPr>
                <a:t> </a:t>
              </a:r>
              <a:r>
                <a:rPr lang="en-US" sz="1899" spc="94" dirty="0" err="1">
                  <a:solidFill>
                    <a:srgbClr val="191919"/>
                  </a:solidFill>
                  <a:latin typeface="Roboto"/>
                </a:rPr>
                <a:t>Lösungsansätze</a:t>
              </a:r>
              <a:r>
                <a:rPr lang="en-US" sz="1899" spc="94" dirty="0">
                  <a:solidFill>
                    <a:srgbClr val="191919"/>
                  </a:solidFill>
                  <a:latin typeface="Roboto"/>
                </a:rPr>
                <a:t> </a:t>
              </a:r>
              <a:r>
                <a:rPr lang="en-US" sz="1899" spc="94" dirty="0" err="1">
                  <a:solidFill>
                    <a:srgbClr val="191919"/>
                  </a:solidFill>
                  <a:latin typeface="Roboto"/>
                </a:rPr>
                <a:t>verifiziert</a:t>
              </a:r>
              <a:r>
                <a:rPr lang="en-US" sz="1899" spc="94" dirty="0">
                  <a:solidFill>
                    <a:srgbClr val="191919"/>
                  </a:solidFill>
                  <a:latin typeface="Roboto"/>
                </a:rPr>
                <a:t>.</a:t>
              </a:r>
            </a:p>
          </p:txBody>
        </p:sp>
        <p:sp>
          <p:nvSpPr>
            <p:cNvPr id="16" name="TextBox 16"/>
            <p:cNvSpPr txBox="1"/>
            <p:nvPr/>
          </p:nvSpPr>
          <p:spPr>
            <a:xfrm>
              <a:off x="0" y="455025"/>
              <a:ext cx="7107354" cy="1433195"/>
            </a:xfrm>
            <a:prstGeom prst="rect">
              <a:avLst/>
            </a:prstGeom>
          </p:spPr>
          <p:txBody>
            <a:bodyPr lIns="0" tIns="0" rIns="0" bIns="0" rtlCol="0" anchor="t">
              <a:spAutoFit/>
            </a:bodyPr>
            <a:lstStyle/>
            <a:p>
              <a:pPr algn="r">
                <a:lnSpc>
                  <a:spcPts val="4320"/>
                </a:lnSpc>
              </a:pPr>
              <a:r>
                <a:rPr lang="en-US" sz="3200" spc="147">
                  <a:solidFill>
                    <a:srgbClr val="191919"/>
                  </a:solidFill>
                  <a:latin typeface="Roboto Bold"/>
                </a:rPr>
                <a:t>BISHERIGE MEILENSTEINE</a:t>
              </a:r>
            </a:p>
          </p:txBody>
        </p:sp>
        <p:sp>
          <p:nvSpPr>
            <p:cNvPr id="17" name="TextBox 17"/>
            <p:cNvSpPr txBox="1"/>
            <p:nvPr/>
          </p:nvSpPr>
          <p:spPr>
            <a:xfrm>
              <a:off x="0" y="-38100"/>
              <a:ext cx="7107354" cy="396241"/>
            </a:xfrm>
            <a:prstGeom prst="rect">
              <a:avLst/>
            </a:prstGeom>
          </p:spPr>
          <p:txBody>
            <a:bodyPr lIns="0" tIns="0" rIns="0" bIns="0" rtlCol="0" anchor="t">
              <a:spAutoFit/>
            </a:bodyPr>
            <a:lstStyle/>
            <a:p>
              <a:pPr algn="r">
                <a:lnSpc>
                  <a:spcPts val="2519"/>
                </a:lnSpc>
              </a:pPr>
              <a:endParaRPr/>
            </a:p>
          </p:txBody>
        </p:sp>
      </p:grpSp>
      <p:grpSp>
        <p:nvGrpSpPr>
          <p:cNvPr id="18" name="Group 18"/>
          <p:cNvGrpSpPr/>
          <p:nvPr/>
        </p:nvGrpSpPr>
        <p:grpSpPr>
          <a:xfrm>
            <a:off x="11000242" y="2694368"/>
            <a:ext cx="402560" cy="40256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998134" y="4924261"/>
            <a:ext cx="402560" cy="40256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0998134" y="6458243"/>
            <a:ext cx="402560" cy="40256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6529432" y="9305925"/>
            <a:ext cx="1307336" cy="696278"/>
          </a:xfrm>
          <a:prstGeom prst="rect">
            <a:avLst/>
          </a:prstGeom>
        </p:spPr>
        <p:txBody>
          <a:bodyPr lIns="0" tIns="0" rIns="0" bIns="0" rtlCol="0" anchor="t">
            <a:spAutoFit/>
          </a:bodyPr>
          <a:lstStyle/>
          <a:p>
            <a:pPr algn="r">
              <a:lnSpc>
                <a:spcPts val="5670"/>
              </a:lnSpc>
            </a:pPr>
            <a:r>
              <a:rPr lang="en-US" sz="4200" spc="1470">
                <a:solidFill>
                  <a:srgbClr val="FFFFFF"/>
                </a:solidFill>
                <a:latin typeface="Now Medium"/>
              </a:rPr>
              <a:t>2</a:t>
            </a:r>
          </a:p>
        </p:txBody>
      </p:sp>
      <p:sp>
        <p:nvSpPr>
          <p:cNvPr id="28" name="TextBox 28"/>
          <p:cNvSpPr txBox="1"/>
          <p:nvPr/>
        </p:nvSpPr>
        <p:spPr>
          <a:xfrm>
            <a:off x="3139985" y="516958"/>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Status Quo</a:t>
            </a:r>
          </a:p>
        </p:txBody>
      </p:sp>
      <p:sp>
        <p:nvSpPr>
          <p:cNvPr id="29" name="Freeform 2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0" name="Freeform 3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22615" y="2116413"/>
            <a:ext cx="6940483" cy="1456793"/>
            <a:chOff x="0" y="-9525"/>
            <a:chExt cx="9253977" cy="1942390"/>
          </a:xfrm>
        </p:grpSpPr>
        <p:sp>
          <p:nvSpPr>
            <p:cNvPr id="3" name="TextBox 3"/>
            <p:cNvSpPr txBox="1"/>
            <p:nvPr/>
          </p:nvSpPr>
          <p:spPr>
            <a:xfrm>
              <a:off x="0" y="-9525"/>
              <a:ext cx="9253977" cy="593725"/>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Rahmen</a:t>
              </a:r>
              <a:endParaRPr lang="en-US" sz="2899" dirty="0">
                <a:solidFill>
                  <a:srgbClr val="191919"/>
                </a:solidFill>
                <a:latin typeface="Roboto Bold"/>
              </a:endParaRPr>
            </a:p>
          </p:txBody>
        </p:sp>
        <p:sp>
          <p:nvSpPr>
            <p:cNvPr id="4" name="TextBox 4"/>
            <p:cNvSpPr txBox="1"/>
            <p:nvPr/>
          </p:nvSpPr>
          <p:spPr>
            <a:xfrm>
              <a:off x="0" y="944389"/>
              <a:ext cx="9253977" cy="988476"/>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125" dirty="0" err="1">
                  <a:solidFill>
                    <a:srgbClr val="191919"/>
                  </a:solidFill>
                  <a:latin typeface="Roboto"/>
                </a:rPr>
                <a:t>Fahrzuegsteell</a:t>
              </a:r>
              <a:r>
                <a:rPr lang="en-US" sz="2125" dirty="0">
                  <a:solidFill>
                    <a:srgbClr val="191919"/>
                  </a:solidFill>
                  <a:latin typeface="Roboto"/>
                </a:rPr>
                <a:t> für die </a:t>
              </a:r>
              <a:r>
                <a:rPr lang="en-US" sz="2125" dirty="0" err="1">
                  <a:solidFill>
                    <a:srgbClr val="191919"/>
                  </a:solidFill>
                  <a:latin typeface="Roboto"/>
                </a:rPr>
                <a:t>Anforderungen</a:t>
              </a:r>
              <a:r>
                <a:rPr lang="en-US" sz="2125" dirty="0">
                  <a:solidFill>
                    <a:srgbClr val="191919"/>
                  </a:solidFill>
                  <a:latin typeface="Roboto"/>
                </a:rPr>
                <a:t> muss </a:t>
              </a:r>
              <a:r>
                <a:rPr lang="en-US" sz="2125" dirty="0" err="1">
                  <a:solidFill>
                    <a:srgbClr val="191919"/>
                  </a:solidFill>
                  <a:latin typeface="Roboto"/>
                </a:rPr>
                <a:t>gesucht</a:t>
              </a:r>
              <a:r>
                <a:rPr lang="en-US" sz="2125" dirty="0">
                  <a:solidFill>
                    <a:srgbClr val="191919"/>
                  </a:solidFill>
                  <a:latin typeface="Roboto"/>
                </a:rPr>
                <a:t> und </a:t>
              </a:r>
              <a:r>
                <a:rPr lang="en-US" sz="2125" dirty="0" err="1">
                  <a:solidFill>
                    <a:srgbClr val="191919"/>
                  </a:solidFill>
                  <a:latin typeface="Roboto"/>
                </a:rPr>
                <a:t>beschafft</a:t>
              </a:r>
              <a:r>
                <a:rPr lang="en-US" sz="2125" dirty="0">
                  <a:solidFill>
                    <a:srgbClr val="191919"/>
                  </a:solidFill>
                  <a:latin typeface="Roboto"/>
                </a:rPr>
                <a:t> </a:t>
              </a:r>
              <a:r>
                <a:rPr lang="en-US" sz="2125" dirty="0" err="1">
                  <a:solidFill>
                    <a:srgbClr val="191919"/>
                  </a:solidFill>
                  <a:latin typeface="Roboto"/>
                </a:rPr>
                <a:t>werden</a:t>
              </a:r>
              <a:r>
                <a:rPr lang="en-US" sz="2125" dirty="0">
                  <a:solidFill>
                    <a:srgbClr val="191919"/>
                  </a:solidFill>
                  <a:latin typeface="Roboto"/>
                </a:rPr>
                <a:t>.</a:t>
              </a:r>
            </a:p>
          </p:txBody>
        </p:sp>
      </p:grpSp>
      <p:sp>
        <p:nvSpPr>
          <p:cNvPr id="5" name="Freeform 5"/>
          <p:cNvSpPr/>
          <p:nvPr/>
        </p:nvSpPr>
        <p:spPr>
          <a:xfrm rot="1291934">
            <a:off x="13397978" y="6290378"/>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6" name="Freeform 6"/>
          <p:cNvSpPr/>
          <p:nvPr/>
        </p:nvSpPr>
        <p:spPr>
          <a:xfrm>
            <a:off x="1173762" y="4394831"/>
            <a:ext cx="4584435" cy="5297141"/>
          </a:xfrm>
          <a:custGeom>
            <a:avLst/>
            <a:gdLst/>
            <a:ahLst/>
            <a:cxnLst/>
            <a:rect l="l" t="t" r="r" b="b"/>
            <a:pathLst>
              <a:path w="4584435" h="5297141">
                <a:moveTo>
                  <a:pt x="0" y="0"/>
                </a:moveTo>
                <a:lnTo>
                  <a:pt x="4584435" y="0"/>
                </a:lnTo>
                <a:lnTo>
                  <a:pt x="4584435" y="5297141"/>
                </a:lnTo>
                <a:lnTo>
                  <a:pt x="0" y="5297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TextBox 7"/>
          <p:cNvSpPr txBox="1"/>
          <p:nvPr/>
        </p:nvSpPr>
        <p:spPr>
          <a:xfrm>
            <a:off x="1028700" y="1393414"/>
            <a:ext cx="6224299" cy="2124075"/>
          </a:xfrm>
          <a:prstGeom prst="rect">
            <a:avLst/>
          </a:prstGeom>
        </p:spPr>
        <p:txBody>
          <a:bodyPr lIns="0" tIns="0" rIns="0" bIns="0" rtlCol="0" anchor="t">
            <a:spAutoFit/>
          </a:bodyPr>
          <a:lstStyle/>
          <a:p>
            <a:pPr algn="l">
              <a:lnSpc>
                <a:spcPts val="8250"/>
              </a:lnSpc>
            </a:pPr>
            <a:r>
              <a:rPr lang="en-US" sz="7500">
                <a:solidFill>
                  <a:srgbClr val="191919"/>
                </a:solidFill>
                <a:latin typeface="Roboto Bold"/>
              </a:rPr>
              <a:t>NÄCHSTE SCHRITTE</a:t>
            </a:r>
          </a:p>
        </p:txBody>
      </p:sp>
      <p:sp>
        <p:nvSpPr>
          <p:cNvPr id="8" name="TextBox 8"/>
          <p:cNvSpPr txBox="1"/>
          <p:nvPr/>
        </p:nvSpPr>
        <p:spPr>
          <a:xfrm>
            <a:off x="9642724" y="4574764"/>
            <a:ext cx="6940483" cy="429605"/>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Antrieb</a:t>
            </a:r>
            <a:endParaRPr lang="en-US" sz="2899" dirty="0">
              <a:solidFill>
                <a:srgbClr val="191919"/>
              </a:solidFill>
              <a:latin typeface="Roboto Bold"/>
            </a:endParaRPr>
          </a:p>
        </p:txBody>
      </p:sp>
      <p:sp>
        <p:nvSpPr>
          <p:cNvPr id="9" name="TextBox 9"/>
          <p:cNvSpPr txBox="1"/>
          <p:nvPr/>
        </p:nvSpPr>
        <p:spPr>
          <a:xfrm>
            <a:off x="9642724" y="5280675"/>
            <a:ext cx="6940483" cy="1126077"/>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125" dirty="0" err="1">
                <a:solidFill>
                  <a:srgbClr val="191919"/>
                </a:solidFill>
                <a:latin typeface="Roboto"/>
              </a:rPr>
              <a:t>Antrieb</a:t>
            </a:r>
            <a:r>
              <a:rPr lang="en-US" sz="2125" dirty="0">
                <a:solidFill>
                  <a:srgbClr val="191919"/>
                </a:solidFill>
                <a:latin typeface="Roboto"/>
              </a:rPr>
              <a:t> muss </a:t>
            </a:r>
            <a:r>
              <a:rPr lang="en-US" sz="2125" dirty="0" err="1">
                <a:solidFill>
                  <a:srgbClr val="191919"/>
                </a:solidFill>
                <a:latin typeface="Roboto"/>
              </a:rPr>
              <a:t>zusammensgestzt</a:t>
            </a:r>
            <a:r>
              <a:rPr lang="en-US" sz="2125" dirty="0">
                <a:solidFill>
                  <a:srgbClr val="191919"/>
                </a:solidFill>
                <a:latin typeface="Roboto"/>
              </a:rPr>
              <a:t> und </a:t>
            </a:r>
            <a:r>
              <a:rPr lang="en-US" sz="2125" dirty="0" err="1">
                <a:solidFill>
                  <a:srgbClr val="191919"/>
                </a:solidFill>
                <a:latin typeface="Roboto"/>
              </a:rPr>
              <a:t>verschaltet</a:t>
            </a:r>
            <a:r>
              <a:rPr lang="en-US" sz="2125" dirty="0">
                <a:solidFill>
                  <a:srgbClr val="191919"/>
                </a:solidFill>
                <a:latin typeface="Roboto"/>
              </a:rPr>
              <a:t> </a:t>
            </a:r>
            <a:r>
              <a:rPr lang="en-US" sz="2125" dirty="0" err="1">
                <a:solidFill>
                  <a:srgbClr val="191919"/>
                </a:solidFill>
                <a:latin typeface="Roboto"/>
              </a:rPr>
              <a:t>werden</a:t>
            </a:r>
            <a:r>
              <a:rPr lang="en-US" sz="2125" dirty="0">
                <a:solidFill>
                  <a:srgbClr val="191919"/>
                </a:solidFill>
                <a:latin typeface="Roboto"/>
              </a:rPr>
              <a:t>. </a:t>
            </a:r>
            <a:r>
              <a:rPr lang="en-US" sz="2125" dirty="0" err="1">
                <a:solidFill>
                  <a:srgbClr val="191919"/>
                </a:solidFill>
                <a:latin typeface="Roboto"/>
              </a:rPr>
              <a:t>Antreibsregelung</a:t>
            </a:r>
            <a:r>
              <a:rPr lang="en-US" sz="2125" dirty="0">
                <a:solidFill>
                  <a:srgbClr val="191919"/>
                </a:solidFill>
                <a:latin typeface="Roboto"/>
              </a:rPr>
              <a:t> muss </a:t>
            </a:r>
            <a:r>
              <a:rPr lang="en-US" sz="2125" dirty="0" err="1">
                <a:solidFill>
                  <a:srgbClr val="191919"/>
                </a:solidFill>
                <a:latin typeface="Roboto"/>
              </a:rPr>
              <a:t>entwicklet</a:t>
            </a:r>
            <a:r>
              <a:rPr lang="en-US" sz="2125" dirty="0">
                <a:solidFill>
                  <a:srgbClr val="191919"/>
                </a:solidFill>
                <a:latin typeface="Roboto"/>
              </a:rPr>
              <a:t> und </a:t>
            </a:r>
            <a:r>
              <a:rPr lang="en-US" sz="2125" dirty="0" err="1">
                <a:solidFill>
                  <a:srgbClr val="191919"/>
                </a:solidFill>
                <a:latin typeface="Roboto"/>
              </a:rPr>
              <a:t>umgesetzt</a:t>
            </a:r>
            <a:r>
              <a:rPr lang="en-US" sz="2125" dirty="0">
                <a:solidFill>
                  <a:srgbClr val="191919"/>
                </a:solidFill>
                <a:latin typeface="Roboto"/>
              </a:rPr>
              <a:t> </a:t>
            </a:r>
            <a:r>
              <a:rPr lang="en-US" sz="2125" dirty="0" err="1">
                <a:solidFill>
                  <a:srgbClr val="191919"/>
                </a:solidFill>
                <a:latin typeface="Roboto"/>
              </a:rPr>
              <a:t>werden</a:t>
            </a:r>
            <a:r>
              <a:rPr lang="en-US" sz="2125" dirty="0">
                <a:solidFill>
                  <a:srgbClr val="191919"/>
                </a:solidFill>
                <a:latin typeface="Roboto"/>
              </a:rPr>
              <a:t>.</a:t>
            </a:r>
          </a:p>
        </p:txBody>
      </p:sp>
      <p:grpSp>
        <p:nvGrpSpPr>
          <p:cNvPr id="10" name="Group 10"/>
          <p:cNvGrpSpPr/>
          <p:nvPr/>
        </p:nvGrpSpPr>
        <p:grpSpPr>
          <a:xfrm>
            <a:off x="10586824" y="7036257"/>
            <a:ext cx="6940483" cy="1072072"/>
            <a:chOff x="0" y="-9525"/>
            <a:chExt cx="9253977" cy="1429429"/>
          </a:xfrm>
        </p:grpSpPr>
        <p:sp>
          <p:nvSpPr>
            <p:cNvPr id="11" name="TextBox 11"/>
            <p:cNvSpPr txBox="1"/>
            <p:nvPr/>
          </p:nvSpPr>
          <p:spPr>
            <a:xfrm>
              <a:off x="0" y="-9525"/>
              <a:ext cx="9253977" cy="593725"/>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Prototypisierung</a:t>
              </a:r>
              <a:endParaRPr lang="en-US" sz="2899" dirty="0">
                <a:solidFill>
                  <a:srgbClr val="191919"/>
                </a:solidFill>
                <a:latin typeface="Roboto Bold"/>
              </a:endParaRPr>
            </a:p>
          </p:txBody>
        </p:sp>
        <p:sp>
          <p:nvSpPr>
            <p:cNvPr id="12" name="TextBox 12"/>
            <p:cNvSpPr txBox="1"/>
            <p:nvPr/>
          </p:nvSpPr>
          <p:spPr>
            <a:xfrm>
              <a:off x="0" y="944389"/>
              <a:ext cx="9253977" cy="475515"/>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125" dirty="0" err="1">
                  <a:solidFill>
                    <a:srgbClr val="191919"/>
                  </a:solidFill>
                  <a:latin typeface="Roboto"/>
                </a:rPr>
                <a:t>Zusammenbau</a:t>
              </a:r>
              <a:r>
                <a:rPr lang="en-US" sz="2125" dirty="0">
                  <a:solidFill>
                    <a:srgbClr val="191919"/>
                  </a:solidFill>
                  <a:latin typeface="Roboto"/>
                </a:rPr>
                <a:t> und Testing.</a:t>
              </a:r>
            </a:p>
          </p:txBody>
        </p:sp>
      </p:gr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269540"/>
            <a:ext cx="8411133" cy="2053654"/>
          </a:xfrm>
          <a:prstGeom prst="rect">
            <a:avLst/>
          </a:prstGeom>
        </p:spPr>
        <p:txBody>
          <a:bodyPr lIns="0" tIns="0" rIns="0" bIns="0" rtlCol="0" anchor="t">
            <a:spAutoFit/>
          </a:bodyPr>
          <a:lstStyle/>
          <a:p>
            <a:pPr marL="0" lvl="0" indent="0" algn="l">
              <a:lnSpc>
                <a:spcPts val="7861"/>
              </a:lnSpc>
            </a:pPr>
            <a:r>
              <a:rPr lang="en-US" sz="7861" spc="-78">
                <a:solidFill>
                  <a:srgbClr val="000000"/>
                </a:solidFill>
                <a:latin typeface="Roboto Bold"/>
              </a:rPr>
              <a:t>Wie ihr uns unterstützen könnt</a:t>
            </a:r>
          </a:p>
        </p:txBody>
      </p:sp>
      <p:sp>
        <p:nvSpPr>
          <p:cNvPr id="3" name="TextBox 3"/>
          <p:cNvSpPr txBox="1"/>
          <p:nvPr/>
        </p:nvSpPr>
        <p:spPr>
          <a:xfrm>
            <a:off x="1028700" y="5940036"/>
            <a:ext cx="6702794" cy="1026795"/>
          </a:xfrm>
          <a:prstGeom prst="rect">
            <a:avLst/>
          </a:prstGeom>
        </p:spPr>
        <p:txBody>
          <a:bodyPr lIns="0" tIns="0" rIns="0" bIns="0" rtlCol="0" anchor="t">
            <a:spAutoFit/>
          </a:bodyPr>
          <a:lstStyle/>
          <a:p>
            <a:pPr marL="0" lvl="0" indent="0" algn="l">
              <a:lnSpc>
                <a:spcPts val="2729"/>
              </a:lnSpc>
            </a:pPr>
            <a:r>
              <a:rPr lang="en-US" sz="1950">
                <a:solidFill>
                  <a:srgbClr val="000000"/>
                </a:solidFill>
                <a:latin typeface="Roboto"/>
              </a:rPr>
              <a:t>Beschreibt kurz eure Herausforderungen und welche Art von Unterstützung ihr für Welche Ziele gebrauchen könntet, über welche Art von Austausch ihr euch freut.</a:t>
            </a:r>
          </a:p>
        </p:txBody>
      </p:sp>
      <p:sp>
        <p:nvSpPr>
          <p:cNvPr id="4" name="TextBox 4"/>
          <p:cNvSpPr txBox="1"/>
          <p:nvPr/>
        </p:nvSpPr>
        <p:spPr>
          <a:xfrm>
            <a:off x="11803200" y="4074882"/>
            <a:ext cx="4148358" cy="403957"/>
          </a:xfrm>
          <a:prstGeom prst="rect">
            <a:avLst/>
          </a:prstGeom>
        </p:spPr>
        <p:txBody>
          <a:bodyPr lIns="0" tIns="0" rIns="0" bIns="0" rtlCol="0" anchor="t">
            <a:spAutoFit/>
          </a:bodyPr>
          <a:lstStyle/>
          <a:p>
            <a:pPr marL="0" lvl="0" indent="0" algn="l">
              <a:lnSpc>
                <a:spcPts val="3359"/>
              </a:lnSpc>
              <a:spcBef>
                <a:spcPct val="0"/>
              </a:spcBef>
            </a:pPr>
            <a:r>
              <a:rPr lang="en-US" sz="2400" dirty="0" err="1">
                <a:solidFill>
                  <a:srgbClr val="000000"/>
                </a:solidFill>
                <a:latin typeface="Roboto"/>
              </a:rPr>
              <a:t>Förderung</a:t>
            </a:r>
            <a:endParaRPr lang="en-US" sz="2400" dirty="0">
              <a:solidFill>
                <a:srgbClr val="000000"/>
              </a:solidFill>
              <a:latin typeface="Roboto"/>
            </a:endParaRPr>
          </a:p>
        </p:txBody>
      </p:sp>
      <p:sp>
        <p:nvSpPr>
          <p:cNvPr id="5" name="TextBox 5"/>
          <p:cNvSpPr txBox="1"/>
          <p:nvPr/>
        </p:nvSpPr>
        <p:spPr>
          <a:xfrm>
            <a:off x="11803200" y="5766055"/>
            <a:ext cx="4683485" cy="403957"/>
          </a:xfrm>
          <a:prstGeom prst="rect">
            <a:avLst/>
          </a:prstGeom>
        </p:spPr>
        <p:txBody>
          <a:bodyPr lIns="0" tIns="0" rIns="0" bIns="0" rtlCol="0" anchor="t">
            <a:spAutoFit/>
          </a:bodyPr>
          <a:lstStyle/>
          <a:p>
            <a:pPr algn="l">
              <a:lnSpc>
                <a:spcPts val="3359"/>
              </a:lnSpc>
            </a:pPr>
            <a:r>
              <a:rPr lang="en-US" sz="2400" dirty="0" err="1">
                <a:solidFill>
                  <a:srgbClr val="000000"/>
                </a:solidFill>
                <a:latin typeface="Roboto"/>
              </a:rPr>
              <a:t>Netzwerk</a:t>
            </a:r>
            <a:endParaRPr lang="en-US" sz="2400" dirty="0">
              <a:solidFill>
                <a:srgbClr val="000000"/>
              </a:solidFill>
              <a:latin typeface="Roboto"/>
            </a:endParaRPr>
          </a:p>
        </p:txBody>
      </p:sp>
      <p:sp>
        <p:nvSpPr>
          <p:cNvPr id="6" name="TextBox 6"/>
          <p:cNvSpPr txBox="1"/>
          <p:nvPr/>
        </p:nvSpPr>
        <p:spPr>
          <a:xfrm>
            <a:off x="11803200" y="7318300"/>
            <a:ext cx="4683485" cy="403957"/>
          </a:xfrm>
          <a:prstGeom prst="rect">
            <a:avLst/>
          </a:prstGeom>
        </p:spPr>
        <p:txBody>
          <a:bodyPr lIns="0" tIns="0" rIns="0" bIns="0" rtlCol="0" anchor="t">
            <a:spAutoFit/>
          </a:bodyPr>
          <a:lstStyle/>
          <a:p>
            <a:pPr marL="0" lvl="0" indent="0" algn="l">
              <a:lnSpc>
                <a:spcPts val="3359"/>
              </a:lnSpc>
              <a:spcBef>
                <a:spcPct val="0"/>
              </a:spcBef>
            </a:pPr>
            <a:r>
              <a:rPr lang="en-US" sz="2400" dirty="0" err="1">
                <a:solidFill>
                  <a:srgbClr val="000000"/>
                </a:solidFill>
                <a:latin typeface="Roboto"/>
              </a:rPr>
              <a:t>Kommunikation</a:t>
            </a:r>
            <a:endParaRPr lang="en-US" sz="2400" dirty="0">
              <a:solidFill>
                <a:srgbClr val="000000"/>
              </a:solidFill>
              <a:latin typeface="Roboto"/>
            </a:endParaRPr>
          </a:p>
        </p:txBody>
      </p:sp>
      <p:grpSp>
        <p:nvGrpSpPr>
          <p:cNvPr id="7" name="Group 7"/>
          <p:cNvGrpSpPr/>
          <p:nvPr/>
        </p:nvGrpSpPr>
        <p:grpSpPr>
          <a:xfrm>
            <a:off x="10561312" y="4078038"/>
            <a:ext cx="885228" cy="888823"/>
            <a:chOff x="0" y="0"/>
            <a:chExt cx="1180304" cy="1185097"/>
          </a:xfrm>
        </p:grpSpPr>
        <p:grpSp>
          <p:nvGrpSpPr>
            <p:cNvPr id="8" name="Group 8"/>
            <p:cNvGrpSpPr/>
            <p:nvPr/>
          </p:nvGrpSpPr>
          <p:grpSpPr>
            <a:xfrm>
              <a:off x="0" y="0"/>
              <a:ext cx="1180304" cy="1185097"/>
              <a:chOff x="0" y="0"/>
              <a:chExt cx="6350000" cy="6375785"/>
            </a:xfrm>
          </p:grpSpPr>
          <p:sp>
            <p:nvSpPr>
              <p:cNvPr id="9" name="Freeform 9"/>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txBody>
              <a:bodyPr/>
              <a:lstStyle/>
              <a:p>
                <a:endParaRPr lang="de-DE"/>
              </a:p>
            </p:txBody>
          </p:sp>
        </p:grpSp>
        <p:sp>
          <p:nvSpPr>
            <p:cNvPr id="10" name="TextBox 10"/>
            <p:cNvSpPr txBox="1"/>
            <p:nvPr/>
          </p:nvSpPr>
          <p:spPr>
            <a:xfrm>
              <a:off x="313975" y="273143"/>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1</a:t>
              </a:r>
            </a:p>
          </p:txBody>
        </p:sp>
      </p:grpSp>
      <p:grpSp>
        <p:nvGrpSpPr>
          <p:cNvPr id="11" name="Group 11"/>
          <p:cNvGrpSpPr/>
          <p:nvPr/>
        </p:nvGrpSpPr>
        <p:grpSpPr>
          <a:xfrm>
            <a:off x="10561312" y="5769211"/>
            <a:ext cx="885228" cy="885228"/>
            <a:chOff x="0" y="0"/>
            <a:chExt cx="1180304" cy="1180304"/>
          </a:xfrm>
        </p:grpSpPr>
        <p:grpSp>
          <p:nvGrpSpPr>
            <p:cNvPr id="12" name="Group 12"/>
            <p:cNvGrpSpPr/>
            <p:nvPr/>
          </p:nvGrpSpPr>
          <p:grpSpPr>
            <a:xfrm>
              <a:off x="0" y="0"/>
              <a:ext cx="1180304" cy="118030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0000"/>
              </a:solidFill>
            </p:spPr>
            <p:txBody>
              <a:bodyPr/>
              <a:lstStyle/>
              <a:p>
                <a:endParaRPr lang="de-DE"/>
              </a:p>
            </p:txBody>
          </p:sp>
        </p:grpSp>
        <p:sp>
          <p:nvSpPr>
            <p:cNvPr id="14" name="TextBox 14"/>
            <p:cNvSpPr txBox="1"/>
            <p:nvPr/>
          </p:nvSpPr>
          <p:spPr>
            <a:xfrm>
              <a:off x="313975" y="290531"/>
              <a:ext cx="577755" cy="678467"/>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2</a:t>
              </a:r>
            </a:p>
          </p:txBody>
        </p:sp>
      </p:grpSp>
      <p:grpSp>
        <p:nvGrpSpPr>
          <p:cNvPr id="15" name="Group 15"/>
          <p:cNvGrpSpPr/>
          <p:nvPr/>
        </p:nvGrpSpPr>
        <p:grpSpPr>
          <a:xfrm>
            <a:off x="10561312" y="7321456"/>
            <a:ext cx="885228" cy="888823"/>
            <a:chOff x="0" y="0"/>
            <a:chExt cx="1180304" cy="1185097"/>
          </a:xfrm>
        </p:grpSpPr>
        <p:grpSp>
          <p:nvGrpSpPr>
            <p:cNvPr id="16" name="Group 16"/>
            <p:cNvGrpSpPr/>
            <p:nvPr/>
          </p:nvGrpSpPr>
          <p:grpSpPr>
            <a:xfrm>
              <a:off x="0" y="0"/>
              <a:ext cx="1180304" cy="1185097"/>
              <a:chOff x="0" y="0"/>
              <a:chExt cx="6350000" cy="6375785"/>
            </a:xfrm>
          </p:grpSpPr>
          <p:sp>
            <p:nvSpPr>
              <p:cNvPr id="17" name="Freeform 17"/>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txBody>
              <a:bodyPr/>
              <a:lstStyle/>
              <a:p>
                <a:endParaRPr lang="de-DE"/>
              </a:p>
            </p:txBody>
          </p:sp>
        </p:grpSp>
        <p:sp>
          <p:nvSpPr>
            <p:cNvPr id="18" name="TextBox 18"/>
            <p:cNvSpPr txBox="1"/>
            <p:nvPr/>
          </p:nvSpPr>
          <p:spPr>
            <a:xfrm>
              <a:off x="313975" y="281006"/>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3</a:t>
              </a:r>
            </a:p>
          </p:txBody>
        </p:sp>
      </p:grpSp>
      <p:sp>
        <p:nvSpPr>
          <p:cNvPr id="19" name="Freeform 1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0" name="Freeform 2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963409" flipV="1">
            <a:off x="13222096" y="2721723"/>
            <a:ext cx="1311593" cy="4114800"/>
          </a:xfrm>
          <a:custGeom>
            <a:avLst/>
            <a:gdLst/>
            <a:ahLst/>
            <a:cxnLst/>
            <a:rect l="l" t="t" r="r" b="b"/>
            <a:pathLst>
              <a:path w="1311593" h="4114800">
                <a:moveTo>
                  <a:pt x="0" y="4114800"/>
                </a:moveTo>
                <a:lnTo>
                  <a:pt x="1311593" y="4114800"/>
                </a:lnTo>
                <a:lnTo>
                  <a:pt x="1311593"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7365588" y="8995488"/>
            <a:ext cx="262543" cy="406757"/>
          </a:xfrm>
          <a:custGeom>
            <a:avLst/>
            <a:gdLst/>
            <a:ahLst/>
            <a:cxnLst/>
            <a:rect l="l" t="t" r="r" b="b"/>
            <a:pathLst>
              <a:path w="262543" h="406757">
                <a:moveTo>
                  <a:pt x="0" y="0"/>
                </a:moveTo>
                <a:lnTo>
                  <a:pt x="262543" y="0"/>
                </a:lnTo>
                <a:lnTo>
                  <a:pt x="262543" y="406757"/>
                </a:lnTo>
                <a:lnTo>
                  <a:pt x="0" y="406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Freeform 4"/>
          <p:cNvSpPr/>
          <p:nvPr/>
        </p:nvSpPr>
        <p:spPr>
          <a:xfrm>
            <a:off x="7330803" y="7211307"/>
            <a:ext cx="322065" cy="441735"/>
          </a:xfrm>
          <a:custGeom>
            <a:avLst/>
            <a:gdLst/>
            <a:ahLst/>
            <a:cxnLst/>
            <a:rect l="l" t="t" r="r" b="b"/>
            <a:pathLst>
              <a:path w="322065" h="441735">
                <a:moveTo>
                  <a:pt x="0" y="0"/>
                </a:moveTo>
                <a:lnTo>
                  <a:pt x="322066" y="0"/>
                </a:lnTo>
                <a:lnTo>
                  <a:pt x="322066" y="441736"/>
                </a:lnTo>
                <a:lnTo>
                  <a:pt x="0" y="4417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5" name="Freeform 5"/>
          <p:cNvSpPr/>
          <p:nvPr/>
        </p:nvSpPr>
        <p:spPr>
          <a:xfrm>
            <a:off x="7330803" y="8181205"/>
            <a:ext cx="377599" cy="290408"/>
          </a:xfrm>
          <a:custGeom>
            <a:avLst/>
            <a:gdLst/>
            <a:ahLst/>
            <a:cxnLst/>
            <a:rect l="l" t="t" r="r" b="b"/>
            <a:pathLst>
              <a:path w="377599" h="290408">
                <a:moveTo>
                  <a:pt x="0" y="0"/>
                </a:moveTo>
                <a:lnTo>
                  <a:pt x="377600" y="0"/>
                </a:lnTo>
                <a:lnTo>
                  <a:pt x="377600" y="290408"/>
                </a:lnTo>
                <a:lnTo>
                  <a:pt x="0" y="2904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8" name="TextBox 8"/>
          <p:cNvSpPr txBox="1"/>
          <p:nvPr/>
        </p:nvSpPr>
        <p:spPr>
          <a:xfrm>
            <a:off x="2723035" y="1927999"/>
            <a:ext cx="7842654" cy="1828219"/>
          </a:xfrm>
          <a:prstGeom prst="rect">
            <a:avLst/>
          </a:prstGeom>
        </p:spPr>
        <p:txBody>
          <a:bodyPr lIns="0" tIns="0" rIns="0" bIns="0" rtlCol="0" anchor="t">
            <a:spAutoFit/>
          </a:bodyPr>
          <a:lstStyle/>
          <a:p>
            <a:pPr algn="l">
              <a:lnSpc>
                <a:spcPts val="14881"/>
              </a:lnSpc>
            </a:pPr>
            <a:r>
              <a:rPr lang="en-US" sz="10629">
                <a:solidFill>
                  <a:srgbClr val="222222"/>
                </a:solidFill>
                <a:latin typeface="Roboto Italics"/>
              </a:rPr>
              <a:t>Vielen </a:t>
            </a:r>
            <a:r>
              <a:rPr lang="en-US" sz="10629">
                <a:solidFill>
                  <a:srgbClr val="222222"/>
                </a:solidFill>
                <a:latin typeface="Roboto Bold"/>
              </a:rPr>
              <a:t>Dank!</a:t>
            </a:r>
          </a:p>
        </p:txBody>
      </p:sp>
      <p:sp>
        <p:nvSpPr>
          <p:cNvPr id="9" name="TextBox 9"/>
          <p:cNvSpPr txBox="1"/>
          <p:nvPr/>
        </p:nvSpPr>
        <p:spPr>
          <a:xfrm>
            <a:off x="2863753" y="4683873"/>
            <a:ext cx="7701936" cy="1537544"/>
          </a:xfrm>
          <a:prstGeom prst="rect">
            <a:avLst/>
          </a:prstGeom>
        </p:spPr>
        <p:txBody>
          <a:bodyPr lIns="0" tIns="0" rIns="0" bIns="0" rtlCol="0" anchor="t">
            <a:spAutoFit/>
          </a:bodyPr>
          <a:lstStyle/>
          <a:p>
            <a:pPr algn="l">
              <a:lnSpc>
                <a:spcPts val="6155"/>
              </a:lnSpc>
            </a:pPr>
            <a:r>
              <a:rPr lang="en-US" sz="4397">
                <a:solidFill>
                  <a:srgbClr val="000000"/>
                </a:solidFill>
                <a:latin typeface="Roboto Bold"/>
              </a:rPr>
              <a:t>Hier könnt ihr uns erreichen. Wir freuen uns über Feedback.</a:t>
            </a:r>
          </a:p>
        </p:txBody>
      </p:sp>
      <p:sp>
        <p:nvSpPr>
          <p:cNvPr id="10" name="TextBox 10"/>
          <p:cNvSpPr txBox="1"/>
          <p:nvPr/>
        </p:nvSpPr>
        <p:spPr>
          <a:xfrm>
            <a:off x="7916620" y="9064266"/>
            <a:ext cx="4288911" cy="667170"/>
          </a:xfrm>
          <a:prstGeom prst="rect">
            <a:avLst/>
          </a:prstGeom>
        </p:spPr>
        <p:txBody>
          <a:bodyPr lIns="0" tIns="0" rIns="0" bIns="0" rtlCol="0" anchor="t">
            <a:spAutoFit/>
          </a:bodyPr>
          <a:lstStyle/>
          <a:p>
            <a:pPr marL="0" lvl="0" indent="0" algn="l">
              <a:lnSpc>
                <a:spcPts val="2675"/>
              </a:lnSpc>
              <a:spcBef>
                <a:spcPct val="0"/>
              </a:spcBef>
            </a:pPr>
            <a:r>
              <a:rPr lang="en-US" sz="1911" spc="122" dirty="0" err="1">
                <a:solidFill>
                  <a:srgbClr val="000000"/>
                </a:solidFill>
                <a:latin typeface="Roboto"/>
              </a:rPr>
              <a:t>Müllekovener</a:t>
            </a:r>
            <a:r>
              <a:rPr lang="en-US" sz="1911" spc="122" dirty="0">
                <a:solidFill>
                  <a:srgbClr val="000000"/>
                </a:solidFill>
                <a:latin typeface="Roboto"/>
              </a:rPr>
              <a:t> Str. 38, 53844 Troisdorf</a:t>
            </a:r>
          </a:p>
        </p:txBody>
      </p:sp>
      <p:sp>
        <p:nvSpPr>
          <p:cNvPr id="11" name="TextBox 11"/>
          <p:cNvSpPr txBox="1"/>
          <p:nvPr/>
        </p:nvSpPr>
        <p:spPr>
          <a:xfrm>
            <a:off x="7911597" y="7239373"/>
            <a:ext cx="2408092" cy="332453"/>
          </a:xfrm>
          <a:prstGeom prst="rect">
            <a:avLst/>
          </a:prstGeom>
        </p:spPr>
        <p:txBody>
          <a:bodyPr lIns="0" tIns="0" rIns="0" bIns="0" rtlCol="0" anchor="t">
            <a:spAutoFit/>
          </a:bodyPr>
          <a:lstStyle/>
          <a:p>
            <a:pPr marL="0" lvl="0" indent="0" algn="l">
              <a:lnSpc>
                <a:spcPts val="2675"/>
              </a:lnSpc>
              <a:spcBef>
                <a:spcPct val="0"/>
              </a:spcBef>
            </a:pPr>
            <a:r>
              <a:rPr lang="en-US" sz="1911" spc="122" dirty="0">
                <a:solidFill>
                  <a:srgbClr val="000000"/>
                </a:solidFill>
                <a:latin typeface="Roboto"/>
              </a:rPr>
              <a:t>(</a:t>
            </a:r>
            <a:r>
              <a:rPr lang="en-US" sz="1911" u="none" spc="122" dirty="0">
                <a:solidFill>
                  <a:srgbClr val="000000"/>
                </a:solidFill>
                <a:latin typeface="Roboto"/>
              </a:rPr>
              <a:t>015153076997</a:t>
            </a:r>
          </a:p>
        </p:txBody>
      </p:sp>
      <p:sp>
        <p:nvSpPr>
          <p:cNvPr id="12" name="TextBox 12"/>
          <p:cNvSpPr txBox="1"/>
          <p:nvPr/>
        </p:nvSpPr>
        <p:spPr>
          <a:xfrm>
            <a:off x="7911597" y="8133634"/>
            <a:ext cx="4348534" cy="332453"/>
          </a:xfrm>
          <a:prstGeom prst="rect">
            <a:avLst/>
          </a:prstGeom>
        </p:spPr>
        <p:txBody>
          <a:bodyPr lIns="0" tIns="0" rIns="0" bIns="0" rtlCol="0" anchor="t">
            <a:spAutoFit/>
          </a:bodyPr>
          <a:lstStyle/>
          <a:p>
            <a:pPr marL="0" lvl="0" indent="0" algn="l">
              <a:lnSpc>
                <a:spcPts val="2675"/>
              </a:lnSpc>
              <a:spcBef>
                <a:spcPct val="0"/>
              </a:spcBef>
            </a:pPr>
            <a:r>
              <a:rPr lang="en-US" sz="1911" u="none" dirty="0" err="1">
                <a:solidFill>
                  <a:srgbClr val="000000"/>
                </a:solidFill>
                <a:latin typeface="Roboto"/>
              </a:rPr>
              <a:t>degen@heavy-path.de</a:t>
            </a:r>
            <a:endParaRPr lang="en-US" sz="1911" u="none" dirty="0">
              <a:solidFill>
                <a:srgbClr val="000000"/>
              </a:solidFill>
              <a:latin typeface="Roboto"/>
            </a:endParaRPr>
          </a:p>
        </p:txBody>
      </p:sp>
      <p:sp>
        <p:nvSpPr>
          <p:cNvPr id="15" name="Freeform 15"/>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16" name="Freeform 1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2"/>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493</Words>
  <Application>Microsoft Macintosh PowerPoint</Application>
  <PresentationFormat>Benutzerdefiniert</PresentationFormat>
  <Paragraphs>71</Paragraphs>
  <Slides>10</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10</vt:i4>
      </vt:variant>
    </vt:vector>
  </HeadingPairs>
  <TitlesOfParts>
    <vt:vector size="20" baseType="lpstr">
      <vt:lpstr>Roboto Bold</vt:lpstr>
      <vt:lpstr>Roboto Italics</vt:lpstr>
      <vt:lpstr>DM Sans Bold</vt:lpstr>
      <vt:lpstr>Arial</vt:lpstr>
      <vt:lpstr>Myriad Pro</vt:lpstr>
      <vt:lpstr>Fira Sans</vt:lpstr>
      <vt:lpstr>Now Medium</vt:lpstr>
      <vt:lpstr>Roboto</vt:lpstr>
      <vt:lpstr>Calibri</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Weiß Neongrün Grün Gekritzel Agenda für Team-Meeting Geschäftspräsentation</dc:title>
  <dc:creator>toennessen</dc:creator>
  <cp:lastModifiedBy>René Degen (rdegen)</cp:lastModifiedBy>
  <cp:revision>3</cp:revision>
  <dcterms:created xsi:type="dcterms:W3CDTF">2006-08-16T00:00:00Z</dcterms:created>
  <dcterms:modified xsi:type="dcterms:W3CDTF">2024-09-17T09:20:49Z</dcterms:modified>
  <dc:identifier>DAGDPgA6T3o</dc:identifier>
</cp:coreProperties>
</file>