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2"/>
  </p:notesMasterIdLst>
  <p:sldIdLst>
    <p:sldId id="2147481397" r:id="rId2"/>
    <p:sldId id="256" r:id="rId3"/>
    <p:sldId id="257" r:id="rId4"/>
    <p:sldId id="258" r:id="rId5"/>
    <p:sldId id="259" r:id="rId6"/>
    <p:sldId id="261" r:id="rId7"/>
    <p:sldId id="262" r:id="rId8"/>
    <p:sldId id="263" r:id="rId9"/>
    <p:sldId id="266" r:id="rId10"/>
    <p:sldId id="265" r:id="rId11"/>
  </p:sldIdLst>
  <p:sldSz cx="18288000" cy="10287000"/>
  <p:notesSz cx="6858000" cy="9144000"/>
  <p:embeddedFontLst>
    <p:embeddedFont>
      <p:font typeface="Calibri" panose="020F0502020204030204" pitchFamily="34" charset="0"/>
      <p:regular r:id="rId13"/>
      <p:bold r:id="rId14"/>
      <p:italic r:id="rId15"/>
      <p:boldItalic r:id="rId16"/>
    </p:embeddedFont>
    <p:embeddedFont>
      <p:font typeface="DM Sans Bold" panose="020B0604020202020204" charset="0"/>
      <p:regular r:id="rId17"/>
    </p:embeddedFont>
    <p:embeddedFont>
      <p:font typeface="Now Medium" panose="020B0604020202020204" charset="0"/>
      <p:regular r:id="rId18"/>
    </p:embeddedFont>
    <p:embeddedFont>
      <p:font typeface="Roboto" panose="02000000000000000000" pitchFamily="2" charset="0"/>
      <p:regular r:id="rId19"/>
    </p:embeddedFont>
    <p:embeddedFont>
      <p:font typeface="Roboto Bold" panose="020B0604020202020204" charset="0"/>
      <p:regular r:id="rId20"/>
    </p:embeddedFont>
    <p:embeddedFont>
      <p:font typeface="Roboto Italics"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162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microsoft.com/office/2016/11/relationships/changesInfo" Target="changesInfos/changesInfo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us Lückingsmeier" userId="e5dd66b91997b81e" providerId="LiveId" clId="{B09028EB-A59B-4D7F-9523-AAD67C1C0670}"/>
    <pc:docChg chg="modSld">
      <pc:chgData name="Markus Lückingsmeier" userId="e5dd66b91997b81e" providerId="LiveId" clId="{B09028EB-A59B-4D7F-9523-AAD67C1C0670}" dt="2024-11-11T22:02:53.961" v="1" actId="20577"/>
      <pc:docMkLst>
        <pc:docMk/>
      </pc:docMkLst>
      <pc:sldChg chg="modSp mod">
        <pc:chgData name="Markus Lückingsmeier" userId="e5dd66b91997b81e" providerId="LiveId" clId="{B09028EB-A59B-4D7F-9523-AAD67C1C0670}" dt="2024-11-11T22:02:53.961" v="1" actId="20577"/>
        <pc:sldMkLst>
          <pc:docMk/>
          <pc:sldMk cId="632808847" sldId="2147481397"/>
        </pc:sldMkLst>
        <pc:spChg chg="mod">
          <ac:chgData name="Markus Lückingsmeier" userId="e5dd66b91997b81e" providerId="LiveId" clId="{B09028EB-A59B-4D7F-9523-AAD67C1C0670}" dt="2024-11-11T22:02:53.961" v="1" actId="20577"/>
          <ac:spMkLst>
            <pc:docMk/>
            <pc:sldMk cId="632808847" sldId="2147481397"/>
            <ac:spMk id="7" creationId="{44925ED3-94CA-106C-6D3D-BC7689C8B7F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ACE44-591E-4153-9D01-82971747F91C}" type="datetimeFigureOut">
              <a:rPr lang="de-DE" smtClean="0"/>
              <a:t>11.11.2024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8BA5D1-6AF8-481C-8485-B99970BE3223}" type="slidenum">
              <a:rPr lang="de-DE" smtClean="0"/>
              <a:t>‹Nr.›</a:t>
            </a:fld>
            <a:endParaRPr lang="de-DE"/>
          </a:p>
        </p:txBody>
      </p:sp>
    </p:spTree>
    <p:extLst>
      <p:ext uri="{BB962C8B-B14F-4D97-AF65-F5344CB8AC3E}">
        <p14:creationId xmlns:p14="http://schemas.microsoft.com/office/powerpoint/2010/main" val="382208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CF7605-78F5-1A83-FAEC-B6FD57BC04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71DDFB-5194-36D0-13BF-13F0351068A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1897C9-A1CD-A960-868D-E07899FF106B}"/>
              </a:ext>
            </a:extLst>
          </p:cNvPr>
          <p:cNvSpPr>
            <a:spLocks noGrp="1"/>
          </p:cNvSpPr>
          <p:nvPr>
            <p:ph type="body" idx="1"/>
          </p:nvPr>
        </p:nvSpPr>
        <p:spPr/>
        <p:txBody>
          <a:bodyPr/>
          <a:lstStyle/>
          <a:p>
            <a:endParaRPr lang="de-DE" dirty="0"/>
          </a:p>
        </p:txBody>
      </p:sp>
      <p:sp>
        <p:nvSpPr>
          <p:cNvPr id="4" name="Slide Number Placeholder 3">
            <a:extLst>
              <a:ext uri="{FF2B5EF4-FFF2-40B4-BE49-F238E27FC236}">
                <a16:creationId xmlns:a16="http://schemas.microsoft.com/office/drawing/2014/main" id="{E8B2FA2D-0DC7-6B68-A66C-DD7D27CBD0C2}"/>
              </a:ext>
            </a:extLst>
          </p:cNvPr>
          <p:cNvSpPr>
            <a:spLocks noGrp="1"/>
          </p:cNvSpPr>
          <p:nvPr>
            <p:ph type="sldNum" sz="quarter" idx="5"/>
          </p:nvPr>
        </p:nvSpPr>
        <p:spPr/>
        <p:txBody>
          <a:bodyPr/>
          <a:lstStyle/>
          <a:p>
            <a:fld id="{CAE78A3C-76F5-3148-9B96-B73C461B58AB}" type="slidenum">
              <a:rPr lang="de-DE" smtClean="0"/>
              <a:pPr/>
              <a:t>1</a:t>
            </a:fld>
            <a:endParaRPr lang="de-DE"/>
          </a:p>
        </p:txBody>
      </p:sp>
    </p:spTree>
    <p:extLst>
      <p:ext uri="{BB962C8B-B14F-4D97-AF65-F5344CB8AC3E}">
        <p14:creationId xmlns:p14="http://schemas.microsoft.com/office/powerpoint/2010/main" val="2008640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Content: Title+Content">
    <p:spTree>
      <p:nvGrpSpPr>
        <p:cNvPr id="1" name=""/>
        <p:cNvGrpSpPr/>
        <p:nvPr/>
      </p:nvGrpSpPr>
      <p:grpSpPr>
        <a:xfrm>
          <a:off x="0" y="0"/>
          <a:ext cx="0" cy="0"/>
          <a:chOff x="0" y="0"/>
          <a:chExt cx="0" cy="0"/>
        </a:xfrm>
      </p:grpSpPr>
      <p:graphicFrame>
        <p:nvGraphicFramePr>
          <p:cNvPr id="68" name="Object 67" hidden="1">
            <a:extLst>
              <a:ext uri="{FF2B5EF4-FFF2-40B4-BE49-F238E27FC236}">
                <a16:creationId xmlns:a16="http://schemas.microsoft.com/office/drawing/2014/main" id="{81D8470D-1810-4DAC-89A3-77E410BB6D06}"/>
              </a:ext>
            </a:extLst>
          </p:cNvPr>
          <p:cNvGraphicFramePr>
            <a:graphicFrameLocks noChangeAspect="1"/>
          </p:cNvGraphicFramePr>
          <p:nvPr>
            <p:custDataLst>
              <p:tags r:id="rId1"/>
            </p:custDataLst>
            <p:extLst>
              <p:ext uri="{D42A27DB-BD31-4B8C-83A1-F6EECF244321}">
                <p14:modId xmlns:p14="http://schemas.microsoft.com/office/powerpoint/2010/main" val="1894051328"/>
              </p:ext>
            </p:extLst>
          </p:nvPr>
        </p:nvGraphicFramePr>
        <p:xfrm>
          <a:off x="2382" y="2382"/>
          <a:ext cx="2382" cy="2382"/>
        </p:xfrm>
        <a:graphic>
          <a:graphicData uri="http://schemas.openxmlformats.org/presentationml/2006/ole">
            <mc:AlternateContent xmlns:mc="http://schemas.openxmlformats.org/markup-compatibility/2006">
              <mc:Choice xmlns:v="urn:schemas-microsoft-com:vml" Requires="v">
                <p:oleObj name="think-cell Slide" r:id="rId3" imgW="501" imgH="502" progId="TCLayout.ActiveDocument.1">
                  <p:embed/>
                </p:oleObj>
              </mc:Choice>
              <mc:Fallback>
                <p:oleObj name="think-cell Slide" r:id="rId3" imgW="501" imgH="502" progId="TCLayout.ActiveDocument.1">
                  <p:embed/>
                  <p:pic>
                    <p:nvPicPr>
                      <p:cNvPr id="68" name="Object 67" hidden="1">
                        <a:extLst>
                          <a:ext uri="{FF2B5EF4-FFF2-40B4-BE49-F238E27FC236}">
                            <a16:creationId xmlns:a16="http://schemas.microsoft.com/office/drawing/2014/main" id="{81D8470D-1810-4DAC-89A3-77E410BB6D06}"/>
                          </a:ext>
                        </a:extLst>
                      </p:cNvPr>
                      <p:cNvPicPr/>
                      <p:nvPr/>
                    </p:nvPicPr>
                    <p:blipFill>
                      <a:blip r:embed="rId4"/>
                      <a:stretch>
                        <a:fillRect/>
                      </a:stretch>
                    </p:blipFill>
                    <p:spPr>
                      <a:xfrm>
                        <a:off x="2382" y="2382"/>
                        <a:ext cx="2382" cy="2382"/>
                      </a:xfrm>
                      <a:prstGeom prst="rect">
                        <a:avLst/>
                      </a:prstGeom>
                    </p:spPr>
                  </p:pic>
                </p:oleObj>
              </mc:Fallback>
            </mc:AlternateContent>
          </a:graphicData>
        </a:graphic>
      </p:graphicFrame>
      <p:sp>
        <p:nvSpPr>
          <p:cNvPr id="9" name="Titel 1">
            <a:extLst>
              <a:ext uri="{FF2B5EF4-FFF2-40B4-BE49-F238E27FC236}">
                <a16:creationId xmlns:a16="http://schemas.microsoft.com/office/drawing/2014/main" id="{73778DC6-8C42-41B3-9A13-BD8185560341}"/>
              </a:ext>
            </a:extLst>
          </p:cNvPr>
          <p:cNvSpPr>
            <a:spLocks noGrp="1"/>
          </p:cNvSpPr>
          <p:nvPr>
            <p:ph type="title" hasCustomPrompt="1"/>
          </p:nvPr>
        </p:nvSpPr>
        <p:spPr>
          <a:xfrm>
            <a:off x="288133" y="1138238"/>
            <a:ext cx="17711738" cy="625793"/>
          </a:xfrm>
        </p:spPr>
        <p:txBody>
          <a:bodyPr vert="horz"/>
          <a:lstStyle>
            <a:lvl1pPr rtl="0">
              <a:defRPr/>
            </a:lvl1pPr>
          </a:lstStyle>
          <a:p>
            <a:r>
              <a:rPr lang="en-US"/>
              <a:t>Mastertitelformat bearbeiten</a:t>
            </a:r>
          </a:p>
        </p:txBody>
      </p:sp>
      <p:sp>
        <p:nvSpPr>
          <p:cNvPr id="8" name="Content Placeholder">
            <a:extLst>
              <a:ext uri="{FF2B5EF4-FFF2-40B4-BE49-F238E27FC236}">
                <a16:creationId xmlns:a16="http://schemas.microsoft.com/office/drawing/2014/main" id="{FBFBA133-0545-4BC8-BC08-AFEB9FAECD79}"/>
              </a:ext>
            </a:extLst>
          </p:cNvPr>
          <p:cNvSpPr>
            <a:spLocks noGrp="1"/>
          </p:cNvSpPr>
          <p:nvPr>
            <p:ph sz="quarter" idx="16"/>
          </p:nvPr>
        </p:nvSpPr>
        <p:spPr>
          <a:xfrm>
            <a:off x="288133" y="2847975"/>
            <a:ext cx="17711738" cy="6581775"/>
          </a:xfrm>
          <a:prstGeom prst="rect">
            <a:avLst/>
          </a:prstGeom>
        </p:spPr>
        <p:txBody>
          <a:bodyPr/>
          <a:lstStyle>
            <a:lvl1pPr rtl="0">
              <a:defRPr/>
            </a:lvl1pPr>
            <a:lvl2pPr rtl="0">
              <a:defRPr/>
            </a:lvl2pPr>
            <a:lvl3pPr rtl="0">
              <a:defRPr/>
            </a:lvl3pPr>
            <a:lvl4pPr rtl="0">
              <a:defRPr/>
            </a:lvl4pPr>
            <a:lvl5pPr rtl="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03013398"/>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tags" Target="../tags/tag19.xml"/><Relationship Id="rId26" Type="http://schemas.openxmlformats.org/officeDocument/2006/relationships/image" Target="../media/image4.svg"/><Relationship Id="rId39" Type="http://schemas.openxmlformats.org/officeDocument/2006/relationships/image" Target="../media/image17.png"/><Relationship Id="rId3" Type="http://schemas.openxmlformats.org/officeDocument/2006/relationships/tags" Target="../tags/tag4.xml"/><Relationship Id="rId21" Type="http://schemas.openxmlformats.org/officeDocument/2006/relationships/slideLayout" Target="../slideLayouts/slideLayout12.xml"/><Relationship Id="rId34" Type="http://schemas.openxmlformats.org/officeDocument/2006/relationships/image" Target="../media/image12.png"/><Relationship Id="rId42" Type="http://schemas.openxmlformats.org/officeDocument/2006/relationships/image" Target="../media/image20.png"/><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tags" Target="../tags/tag18.xml"/><Relationship Id="rId25" Type="http://schemas.openxmlformats.org/officeDocument/2006/relationships/image" Target="../media/image3.png"/><Relationship Id="rId33" Type="http://schemas.openxmlformats.org/officeDocument/2006/relationships/image" Target="../media/image11.svg"/><Relationship Id="rId38" Type="http://schemas.openxmlformats.org/officeDocument/2006/relationships/image" Target="../media/image16.png"/><Relationship Id="rId2" Type="http://schemas.openxmlformats.org/officeDocument/2006/relationships/tags" Target="../tags/tag3.xml"/><Relationship Id="rId16" Type="http://schemas.openxmlformats.org/officeDocument/2006/relationships/tags" Target="../tags/tag17.xml"/><Relationship Id="rId20" Type="http://schemas.openxmlformats.org/officeDocument/2006/relationships/tags" Target="../tags/tag21.xml"/><Relationship Id="rId29" Type="http://schemas.openxmlformats.org/officeDocument/2006/relationships/image" Target="../media/image7.svg"/><Relationship Id="rId41" Type="http://schemas.openxmlformats.org/officeDocument/2006/relationships/image" Target="../media/image19.png"/><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24" Type="http://schemas.openxmlformats.org/officeDocument/2006/relationships/image" Target="../media/image2.emf"/><Relationship Id="rId32" Type="http://schemas.openxmlformats.org/officeDocument/2006/relationships/image" Target="../media/image10.png"/><Relationship Id="rId37" Type="http://schemas.openxmlformats.org/officeDocument/2006/relationships/image" Target="../media/image15.svg"/><Relationship Id="rId40" Type="http://schemas.openxmlformats.org/officeDocument/2006/relationships/image" Target="../media/image18.png"/><Relationship Id="rId5" Type="http://schemas.openxmlformats.org/officeDocument/2006/relationships/tags" Target="../tags/tag6.xml"/><Relationship Id="rId15" Type="http://schemas.openxmlformats.org/officeDocument/2006/relationships/tags" Target="../tags/tag16.xml"/><Relationship Id="rId23" Type="http://schemas.openxmlformats.org/officeDocument/2006/relationships/oleObject" Target="../embeddings/oleObject2.bin"/><Relationship Id="rId28" Type="http://schemas.openxmlformats.org/officeDocument/2006/relationships/image" Target="../media/image6.png"/><Relationship Id="rId36" Type="http://schemas.openxmlformats.org/officeDocument/2006/relationships/image" Target="../media/image14.png"/><Relationship Id="rId10" Type="http://schemas.openxmlformats.org/officeDocument/2006/relationships/tags" Target="../tags/tag11.xml"/><Relationship Id="rId19" Type="http://schemas.openxmlformats.org/officeDocument/2006/relationships/tags" Target="../tags/tag20.xml"/><Relationship Id="rId31" Type="http://schemas.openxmlformats.org/officeDocument/2006/relationships/image" Target="../media/image9.svg"/><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 Id="rId22" Type="http://schemas.openxmlformats.org/officeDocument/2006/relationships/notesSlide" Target="../notesSlides/notesSlide1.xml"/><Relationship Id="rId27" Type="http://schemas.openxmlformats.org/officeDocument/2006/relationships/image" Target="../media/image5.jpeg"/><Relationship Id="rId30" Type="http://schemas.openxmlformats.org/officeDocument/2006/relationships/image" Target="../media/image8.png"/><Relationship Id="rId35"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18" Type="http://schemas.openxmlformats.org/officeDocument/2006/relationships/image" Target="../media/image38.png"/><Relationship Id="rId3" Type="http://schemas.openxmlformats.org/officeDocument/2006/relationships/image" Target="../media/image26.svg"/><Relationship Id="rId21" Type="http://schemas.openxmlformats.org/officeDocument/2006/relationships/image" Target="../media/image41.png"/><Relationship Id="rId7" Type="http://schemas.openxmlformats.org/officeDocument/2006/relationships/image" Target="../media/image27.png"/><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image" Target="../media/image25.png"/><Relationship Id="rId16" Type="http://schemas.openxmlformats.org/officeDocument/2006/relationships/image" Target="../media/image36.png"/><Relationship Id="rId20"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24.png"/><Relationship Id="rId11" Type="http://schemas.openxmlformats.org/officeDocument/2006/relationships/image" Target="../media/image31.jpeg"/><Relationship Id="rId5" Type="http://schemas.openxmlformats.org/officeDocument/2006/relationships/image" Target="../media/image22.svg"/><Relationship Id="rId15" Type="http://schemas.openxmlformats.org/officeDocument/2006/relationships/image" Target="../media/image35.png"/><Relationship Id="rId10" Type="http://schemas.openxmlformats.org/officeDocument/2006/relationships/image" Target="../media/image30.png"/><Relationship Id="rId19" Type="http://schemas.openxmlformats.org/officeDocument/2006/relationships/image" Target="../media/image39.png"/><Relationship Id="rId4" Type="http://schemas.openxmlformats.org/officeDocument/2006/relationships/image" Target="../media/image21.png"/><Relationship Id="rId9" Type="http://schemas.openxmlformats.org/officeDocument/2006/relationships/image" Target="../media/image29.png"/><Relationship Id="rId14" Type="http://schemas.openxmlformats.org/officeDocument/2006/relationships/image" Target="../media/image34.png"/><Relationship Id="rId22" Type="http://schemas.openxmlformats.org/officeDocument/2006/relationships/image" Target="../media/image42.png"/></Relationships>
</file>

<file path=ppt/slides/_rels/slide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4.sv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2.svg"/></Relationships>
</file>

<file path=ppt/slides/_rels/slide6.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47.svg"/><Relationship Id="rId4" Type="http://schemas.openxmlformats.org/officeDocument/2006/relationships/image" Target="../media/image46.png"/></Relationships>
</file>

<file path=ppt/slides/_rels/slide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svg"/><Relationship Id="rId3" Type="http://schemas.openxmlformats.org/officeDocument/2006/relationships/image" Target="../media/image49.svg"/><Relationship Id="rId7" Type="http://schemas.openxmlformats.org/officeDocument/2006/relationships/image" Target="../media/image53.svg"/><Relationship Id="rId12" Type="http://schemas.openxmlformats.org/officeDocument/2006/relationships/image" Target="../media/image58.png"/><Relationship Id="rId2" Type="http://schemas.openxmlformats.org/officeDocument/2006/relationships/image" Target="../media/image48.png"/><Relationship Id="rId16"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svg"/><Relationship Id="rId5" Type="http://schemas.openxmlformats.org/officeDocument/2006/relationships/image" Target="../media/image51.svg"/><Relationship Id="rId15" Type="http://schemas.openxmlformats.org/officeDocument/2006/relationships/image" Target="../media/image22.sv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svg"/><Relationship Id="rId1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7BF7A8-CEED-B411-182D-8B20E3A0720A}"/>
            </a:ext>
          </a:extLst>
        </p:cNvPr>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6FB952BB-A776-A678-5468-7AF2D54A1CD5}"/>
              </a:ext>
            </a:extLst>
          </p:cNvPr>
          <p:cNvGraphicFramePr>
            <a:graphicFrameLocks noChangeAspect="1"/>
          </p:cNvGraphicFramePr>
          <p:nvPr>
            <p:custDataLst>
              <p:tags r:id="rId1"/>
            </p:custDataLst>
          </p:nvPr>
        </p:nvGraphicFramePr>
        <p:xfrm>
          <a:off x="2382" y="2382"/>
          <a:ext cx="2382" cy="2382"/>
        </p:xfrm>
        <a:graphic>
          <a:graphicData uri="http://schemas.openxmlformats.org/presentationml/2006/ole">
            <mc:AlternateContent xmlns:mc="http://schemas.openxmlformats.org/markup-compatibility/2006">
              <mc:Choice xmlns:v="urn:schemas-microsoft-com:vml" Requires="v">
                <p:oleObj name="think-cell Slide" r:id="rId23" imgW="501" imgH="500" progId="TCLayout.ActiveDocument.1">
                  <p:embed/>
                </p:oleObj>
              </mc:Choice>
              <mc:Fallback>
                <p:oleObj name="think-cell Slide" r:id="rId23" imgW="501" imgH="500" progId="TCLayout.ActiveDocument.1">
                  <p:embed/>
                  <p:pic>
                    <p:nvPicPr>
                      <p:cNvPr id="8" name="think-cell data - do not delete" hidden="1">
                        <a:extLst>
                          <a:ext uri="{FF2B5EF4-FFF2-40B4-BE49-F238E27FC236}">
                            <a16:creationId xmlns:a16="http://schemas.microsoft.com/office/drawing/2014/main" id="{6FB952BB-A776-A678-5468-7AF2D54A1CD5}"/>
                          </a:ext>
                        </a:extLst>
                      </p:cNvPr>
                      <p:cNvPicPr/>
                      <p:nvPr/>
                    </p:nvPicPr>
                    <p:blipFill>
                      <a:blip r:embed="rId24"/>
                      <a:stretch>
                        <a:fillRect/>
                      </a:stretch>
                    </p:blipFill>
                    <p:spPr>
                      <a:xfrm>
                        <a:off x="2382" y="2382"/>
                        <a:ext cx="2382" cy="2382"/>
                      </a:xfrm>
                      <a:prstGeom prst="rect">
                        <a:avLst/>
                      </a:prstGeom>
                    </p:spPr>
                  </p:pic>
                </p:oleObj>
              </mc:Fallback>
            </mc:AlternateContent>
          </a:graphicData>
        </a:graphic>
      </p:graphicFrame>
      <p:sp>
        <p:nvSpPr>
          <p:cNvPr id="55" name="Rectangle 54">
            <a:extLst>
              <a:ext uri="{FF2B5EF4-FFF2-40B4-BE49-F238E27FC236}">
                <a16:creationId xmlns:a16="http://schemas.microsoft.com/office/drawing/2014/main" id="{5EAE4D00-E7B9-8822-3EE6-34EA794EF964}"/>
              </a:ext>
            </a:extLst>
          </p:cNvPr>
          <p:cNvSpPr/>
          <p:nvPr>
            <p:custDataLst>
              <p:tags r:id="rId2"/>
            </p:custDataLst>
          </p:nvPr>
        </p:nvSpPr>
        <p:spPr>
          <a:xfrm>
            <a:off x="357908" y="1443536"/>
            <a:ext cx="17503691" cy="1665909"/>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lIns="162000" tIns="0" rIns="54000" bIns="0" rtlCol="0" anchor="ctr"/>
          <a:lstStyle/>
          <a:p>
            <a:r>
              <a:rPr lang="de-AT" sz="2100" b="1" dirty="0">
                <a:solidFill>
                  <a:srgbClr val="FF4830"/>
                </a:solidFill>
                <a:latin typeface="Arial" panose="020B0604020202020204" pitchFamily="34" charset="0"/>
                <a:cs typeface="Arial" panose="020B0604020202020204" pitchFamily="34" charset="0"/>
              </a:rPr>
              <a:t>U2-0033</a:t>
            </a:r>
          </a:p>
        </p:txBody>
      </p:sp>
      <p:graphicFrame>
        <p:nvGraphicFramePr>
          <p:cNvPr id="3" name="Table 2">
            <a:extLst>
              <a:ext uri="{FF2B5EF4-FFF2-40B4-BE49-F238E27FC236}">
                <a16:creationId xmlns:a16="http://schemas.microsoft.com/office/drawing/2014/main" id="{F662B995-C915-24B5-2081-08B41DB130BB}"/>
              </a:ext>
            </a:extLst>
          </p:cNvPr>
          <p:cNvGraphicFramePr>
            <a:graphicFrameLocks noGrp="1"/>
          </p:cNvGraphicFramePr>
          <p:nvPr>
            <p:custDataLst>
              <p:tags r:id="rId3"/>
            </p:custDataLst>
          </p:nvPr>
        </p:nvGraphicFramePr>
        <p:xfrm>
          <a:off x="9208066" y="1458731"/>
          <a:ext cx="8626967" cy="1720160"/>
        </p:xfrm>
        <a:graphic>
          <a:graphicData uri="http://schemas.openxmlformats.org/drawingml/2006/table">
            <a:tbl>
              <a:tblPr firstRow="1" bandRow="1">
                <a:tableStyleId>{2D5ABB26-0587-4C30-8999-92F81FD0307C}</a:tableStyleId>
              </a:tblPr>
              <a:tblGrid>
                <a:gridCol w="2068865">
                  <a:extLst>
                    <a:ext uri="{9D8B030D-6E8A-4147-A177-3AD203B41FA5}">
                      <a16:colId xmlns:a16="http://schemas.microsoft.com/office/drawing/2014/main" val="4184501659"/>
                    </a:ext>
                  </a:extLst>
                </a:gridCol>
                <a:gridCol w="6558102">
                  <a:extLst>
                    <a:ext uri="{9D8B030D-6E8A-4147-A177-3AD203B41FA5}">
                      <a16:colId xmlns:a16="http://schemas.microsoft.com/office/drawing/2014/main" val="3886319511"/>
                    </a:ext>
                  </a:extLst>
                </a:gridCol>
              </a:tblGrid>
              <a:tr h="546680">
                <a:tc>
                  <a:txBody>
                    <a:bodyPr/>
                    <a:lstStyle/>
                    <a:p>
                      <a:pPr algn="l"/>
                      <a:r>
                        <a:rPr lang="de-DE" sz="1800" b="1" dirty="0"/>
                        <a:t>       # Teamgröße</a:t>
                      </a:r>
                      <a:endParaRPr lang="en-US" sz="1800" b="1" dirty="0">
                        <a:latin typeface="accilium Clear Sans Bold" panose="00000500000000000000" pitchFamily="50" charset="0"/>
                      </a:endParaRPr>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de-DE" sz="1800" b="1" dirty="0"/>
                        <a:t>        Hintergrund</a:t>
                      </a:r>
                      <a:endParaRPr lang="en-US" sz="1800" b="1" dirty="0">
                        <a:latin typeface="accilium Clear Sans Bold" panose="00000500000000000000" pitchFamily="50" charset="0"/>
                      </a:endParaRPr>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83306130"/>
                  </a:ext>
                </a:extLst>
              </a:tr>
              <a:tr h="1143000">
                <a:tc>
                  <a:txBody>
                    <a:bodyPr/>
                    <a:lstStyle/>
                    <a:p>
                      <a:r>
                        <a:rPr lang="de-DE" sz="1800" dirty="0"/>
                        <a:t>2+</a:t>
                      </a:r>
                    </a:p>
                    <a:p>
                      <a:r>
                        <a:rPr lang="de-DE" sz="1500" dirty="0"/>
                        <a:t>Markus Lückingsmeier &amp; Sandra Anders</a:t>
                      </a:r>
                      <a:endParaRPr lang="en-US" sz="1500" dirty="0"/>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700" dirty="0"/>
                        <a:t>Idee entstand aus der Erfahrung, dass Großprojekte oft an zu großer Komplexität scheitern. Ein KI-Assistenzsystem bietet hier einen Lösungsansatz, um komplexe Zusammenhänge analysieren zu können und daraus Handlungsempfehlungen abzuleiten.</a:t>
                      </a:r>
                    </a:p>
                  </a:txBody>
                  <a:tcPr marL="137160" marR="137160" marT="68580" marB="6858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59597952"/>
                  </a:ext>
                </a:extLst>
              </a:tr>
            </a:tbl>
          </a:graphicData>
        </a:graphic>
      </p:graphicFrame>
      <p:pic>
        <p:nvPicPr>
          <p:cNvPr id="24" name="Meeting Room">
            <a:extLst>
              <a:ext uri="{FF2B5EF4-FFF2-40B4-BE49-F238E27FC236}">
                <a16:creationId xmlns:a16="http://schemas.microsoft.com/office/drawing/2014/main" id="{B7099F0E-4897-2697-DE8B-6C4104C2A529}"/>
              </a:ext>
            </a:extLst>
          </p:cNvPr>
          <p:cNvPicPr>
            <a:picLocks noChangeAspect="1"/>
          </p:cNvPicPr>
          <p:nvPr>
            <p:custDataLst>
              <p:tags r:id="rId4"/>
            </p:custDataLst>
          </p:nvPr>
        </p:nvPicPr>
        <p:blipFill>
          <a:blip r:embed="rId25">
            <a:extLst>
              <a:ext uri="{96DAC541-7B7A-43D3-8B79-37D633B846F1}">
                <asvg:svgBlip xmlns:asvg="http://schemas.microsoft.com/office/drawing/2016/SVG/main" r:embed="rId26"/>
              </a:ext>
            </a:extLst>
          </a:blip>
          <a:stretch>
            <a:fillRect/>
          </a:stretch>
        </p:blipFill>
        <p:spPr>
          <a:xfrm>
            <a:off x="9326315" y="1524313"/>
            <a:ext cx="315083" cy="295391"/>
          </a:xfrm>
          <a:prstGeom prst="rect">
            <a:avLst/>
          </a:prstGeom>
        </p:spPr>
      </p:pic>
      <p:cxnSp>
        <p:nvCxnSpPr>
          <p:cNvPr id="27" name="Straight Connector 26">
            <a:extLst>
              <a:ext uri="{FF2B5EF4-FFF2-40B4-BE49-F238E27FC236}">
                <a16:creationId xmlns:a16="http://schemas.microsoft.com/office/drawing/2014/main" id="{A8049AB9-B2AA-E0AF-B70E-B7B2D0311A60}"/>
              </a:ext>
            </a:extLst>
          </p:cNvPr>
          <p:cNvCxnSpPr>
            <a:cxnSpLocks/>
          </p:cNvCxnSpPr>
          <p:nvPr/>
        </p:nvCxnSpPr>
        <p:spPr>
          <a:xfrm flipV="1">
            <a:off x="361950" y="3128337"/>
            <a:ext cx="17504268" cy="446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Picture 15" descr="Aerial photo of the river flowing through the forest">
            <a:extLst>
              <a:ext uri="{FF2B5EF4-FFF2-40B4-BE49-F238E27FC236}">
                <a16:creationId xmlns:a16="http://schemas.microsoft.com/office/drawing/2014/main" id="{A0B3A04E-DC37-2A14-7A22-4C6326DAB5EC}"/>
              </a:ext>
            </a:extLst>
          </p:cNvPr>
          <p:cNvPicPr>
            <a:picLocks noChangeAspect="1"/>
          </p:cNvPicPr>
          <p:nvPr>
            <p:custDataLst>
              <p:tags r:id="rId5"/>
            </p:custDataLst>
          </p:nvPr>
        </p:nvPicPr>
        <p:blipFill>
          <a:blip r:embed="rId27" cstate="screen">
            <a:alphaModFix amt="70000"/>
            <a:extLst>
              <a:ext uri="{28A0092B-C50C-407E-A947-70E740481C1C}">
                <a14:useLocalDpi xmlns:a14="http://schemas.microsoft.com/office/drawing/2010/main" val="0"/>
              </a:ext>
            </a:extLst>
          </a:blip>
          <a:srcRect b="-507"/>
          <a:stretch/>
        </p:blipFill>
        <p:spPr>
          <a:xfrm>
            <a:off x="11269835" y="3631577"/>
            <a:ext cx="6561618" cy="5684853"/>
          </a:xfrm>
          <a:custGeom>
            <a:avLst/>
            <a:gdLst>
              <a:gd name="connsiteX0" fmla="*/ 0 w 5728933"/>
              <a:gd name="connsiteY0" fmla="*/ 0 h 3565265"/>
              <a:gd name="connsiteX1" fmla="*/ 5728933 w 5728933"/>
              <a:gd name="connsiteY1" fmla="*/ 0 h 3565265"/>
              <a:gd name="connsiteX2" fmla="*/ 5728933 w 5728933"/>
              <a:gd name="connsiteY2" fmla="*/ 3565265 h 3565265"/>
              <a:gd name="connsiteX3" fmla="*/ 0 w 5728933"/>
              <a:gd name="connsiteY3" fmla="*/ 3565265 h 3565265"/>
            </a:gdLst>
            <a:ahLst/>
            <a:cxnLst>
              <a:cxn ang="0">
                <a:pos x="connsiteX0" y="connsiteY0"/>
              </a:cxn>
              <a:cxn ang="0">
                <a:pos x="connsiteX1" y="connsiteY1"/>
              </a:cxn>
              <a:cxn ang="0">
                <a:pos x="connsiteX2" y="connsiteY2"/>
              </a:cxn>
              <a:cxn ang="0">
                <a:pos x="connsiteX3" y="connsiteY3"/>
              </a:cxn>
            </a:cxnLst>
            <a:rect l="l" t="t" r="r" b="b"/>
            <a:pathLst>
              <a:path w="5728933" h="3565265">
                <a:moveTo>
                  <a:pt x="0" y="0"/>
                </a:moveTo>
                <a:lnTo>
                  <a:pt x="5728933" y="0"/>
                </a:lnTo>
                <a:lnTo>
                  <a:pt x="5728933" y="3565265"/>
                </a:lnTo>
                <a:lnTo>
                  <a:pt x="0" y="3565265"/>
                </a:lnTo>
                <a:close/>
              </a:path>
            </a:pathLst>
          </a:custGeom>
          <a:ln w="12700">
            <a:noFill/>
          </a:ln>
        </p:spPr>
      </p:pic>
      <p:sp>
        <p:nvSpPr>
          <p:cNvPr id="53" name="Rectangle 52">
            <a:extLst>
              <a:ext uri="{FF2B5EF4-FFF2-40B4-BE49-F238E27FC236}">
                <a16:creationId xmlns:a16="http://schemas.microsoft.com/office/drawing/2014/main" id="{7EA416A8-5D26-5592-C521-01E2F7438F79}"/>
              </a:ext>
            </a:extLst>
          </p:cNvPr>
          <p:cNvSpPr/>
          <p:nvPr>
            <p:custDataLst>
              <p:tags r:id="rId6"/>
            </p:custDataLst>
          </p:nvPr>
        </p:nvSpPr>
        <p:spPr>
          <a:xfrm>
            <a:off x="2102398" y="1819703"/>
            <a:ext cx="7003748" cy="41910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2700" b="1" dirty="0">
              <a:solidFill>
                <a:srgbClr val="FF0000"/>
              </a:solidFill>
              <a:latin typeface="Arial" panose="020B0604020202020204" pitchFamily="34" charset="0"/>
              <a:cs typeface="Arial" panose="020B0604020202020204" pitchFamily="34" charset="0"/>
            </a:endParaRPr>
          </a:p>
          <a:p>
            <a:r>
              <a:rPr lang="en-US" sz="2700" b="1" dirty="0">
                <a:solidFill>
                  <a:srgbClr val="FF0000"/>
                </a:solidFill>
                <a:latin typeface="Arial" panose="020B0604020202020204" pitchFamily="34" charset="0"/>
                <a:cs typeface="Arial" panose="020B0604020202020204" pitchFamily="34" charset="0"/>
              </a:rPr>
              <a:t>Cologne Green Navigator (CGN) - </a:t>
            </a:r>
          </a:p>
          <a:p>
            <a:r>
              <a:rPr lang="en-US" sz="2700" b="1" dirty="0">
                <a:solidFill>
                  <a:srgbClr val="FF0000"/>
                </a:solidFill>
                <a:latin typeface="Arial" panose="020B0604020202020204" pitchFamily="34" charset="0"/>
                <a:cs typeface="Arial" panose="020B0604020202020204" pitchFamily="34" charset="0"/>
              </a:rPr>
              <a:t>KI-</a:t>
            </a:r>
            <a:r>
              <a:rPr lang="en-US" sz="2700" b="1" dirty="0" err="1">
                <a:solidFill>
                  <a:srgbClr val="FF0000"/>
                </a:solidFill>
                <a:latin typeface="Arial" panose="020B0604020202020204" pitchFamily="34" charset="0"/>
                <a:cs typeface="Arial" panose="020B0604020202020204" pitchFamily="34" charset="0"/>
              </a:rPr>
              <a:t>Assistenzsystem</a:t>
            </a:r>
            <a:r>
              <a:rPr lang="en-US" sz="2700" b="1" dirty="0">
                <a:solidFill>
                  <a:srgbClr val="FF0000"/>
                </a:solidFill>
                <a:latin typeface="Arial" panose="020B0604020202020204" pitchFamily="34" charset="0"/>
                <a:cs typeface="Arial" panose="020B0604020202020204" pitchFamily="34" charset="0"/>
              </a:rPr>
              <a:t> </a:t>
            </a:r>
            <a:r>
              <a:rPr lang="de-DE" sz="2700" b="1" dirty="0">
                <a:solidFill>
                  <a:srgbClr val="FF0000"/>
                </a:solidFill>
                <a:latin typeface="Arial" panose="020B0604020202020204" pitchFamily="34" charset="0"/>
                <a:cs typeface="Arial" panose="020B0604020202020204" pitchFamily="34" charset="0"/>
              </a:rPr>
              <a:t>zur Umsetzung der Klimastrategie Köln 2035</a:t>
            </a:r>
            <a:endParaRPr lang="de-AT" sz="2700" b="1" dirty="0">
              <a:solidFill>
                <a:srgbClr val="FF0000"/>
              </a:solidFill>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C1149F4B-4F12-7E98-422F-0A23B48CE34A}"/>
              </a:ext>
            </a:extLst>
          </p:cNvPr>
          <p:cNvSpPr/>
          <p:nvPr>
            <p:custDataLst>
              <p:tags r:id="rId7"/>
            </p:custDataLst>
          </p:nvPr>
        </p:nvSpPr>
        <p:spPr>
          <a:xfrm>
            <a:off x="361949" y="3631578"/>
            <a:ext cx="10766196" cy="1097280"/>
          </a:xfrm>
          <a:prstGeom prst="rect">
            <a:avLst/>
          </a:prstGeom>
          <a:no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50" dirty="0">
                <a:solidFill>
                  <a:schemeClr val="tx1"/>
                </a:solidFill>
                <a:latin typeface="Arial" panose="020B0604020202020204" pitchFamily="34" charset="0"/>
                <a:cs typeface="Arial" panose="020B0604020202020204" pitchFamily="34" charset="0"/>
              </a:rPr>
              <a:t>Das KI-Assistenzsystem bewältigt zentrale Herausforderungen bei der Umsetzung der Klimastrategie: fehlende Daten-Transparenz, komplexe Datenintegration und Verzögerungen. Es bietet datenbasierte Steuerung und vereinfacht die Koordination, damit Köln seine Klimaziele effizient und termingerecht erreicht.</a:t>
            </a:r>
            <a:endParaRPr lang="en-US" sz="1650" dirty="0">
              <a:solidFill>
                <a:schemeClr val="tx1"/>
              </a:solidFill>
              <a:latin typeface="Arial" panose="020B0604020202020204" pitchFamily="34" charset="0"/>
              <a:cs typeface="Arial" panose="020B0604020202020204" pitchFamily="34" charset="0"/>
            </a:endParaRPr>
          </a:p>
        </p:txBody>
      </p:sp>
      <p:sp>
        <p:nvSpPr>
          <p:cNvPr id="33" name="TextBox 32">
            <a:extLst>
              <a:ext uri="{FF2B5EF4-FFF2-40B4-BE49-F238E27FC236}">
                <a16:creationId xmlns:a16="http://schemas.microsoft.com/office/drawing/2014/main" id="{D9EE7ECA-D3AC-430B-5F27-156CCAF73FB9}"/>
              </a:ext>
            </a:extLst>
          </p:cNvPr>
          <p:cNvSpPr txBox="1"/>
          <p:nvPr>
            <p:custDataLst>
              <p:tags r:id="rId8"/>
            </p:custDataLst>
          </p:nvPr>
        </p:nvSpPr>
        <p:spPr>
          <a:xfrm>
            <a:off x="479212" y="3423828"/>
            <a:ext cx="8648521" cy="369332"/>
          </a:xfrm>
          <a:prstGeom prst="rect">
            <a:avLst/>
          </a:prstGeom>
          <a:solidFill>
            <a:schemeClr val="bg1"/>
          </a:solidFill>
        </p:spPr>
        <p:txBody>
          <a:bodyPr wrap="none" lIns="548640" rtlCol="0">
            <a:spAutoFit/>
          </a:bodyPr>
          <a:lstStyle/>
          <a:p>
            <a:r>
              <a:rPr lang="en-US" b="1" dirty="0" err="1">
                <a:solidFill>
                  <a:srgbClr val="FF0000"/>
                </a:solidFill>
                <a:latin typeface="Arial" panose="020B0604020202020204" pitchFamily="34" charset="0"/>
                <a:cs typeface="Arial" panose="020B0604020202020204" pitchFamily="34" charset="0"/>
              </a:rPr>
              <a:t>Herausforderung</a:t>
            </a:r>
            <a:r>
              <a:rPr lang="en-US" b="1" dirty="0">
                <a:solidFill>
                  <a:srgbClr val="FF0000"/>
                </a:solidFill>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Multiprojektmanagement</a:t>
            </a:r>
            <a:r>
              <a:rPr lang="en-US" b="1" dirty="0">
                <a:latin typeface="Arial" panose="020B0604020202020204" pitchFamily="34" charset="0"/>
                <a:cs typeface="Arial" panose="020B0604020202020204" pitchFamily="34" charset="0"/>
              </a:rPr>
              <a:t> von über 100 </a:t>
            </a:r>
            <a:r>
              <a:rPr lang="en-US" b="1" dirty="0" err="1">
                <a:latin typeface="Arial" panose="020B0604020202020204" pitchFamily="34" charset="0"/>
                <a:cs typeface="Arial" panose="020B0604020202020204" pitchFamily="34" charset="0"/>
              </a:rPr>
              <a:t>Einzelprojekten</a:t>
            </a:r>
            <a:endParaRPr lang="en-US" b="1" dirty="0">
              <a:latin typeface="Arial" panose="020B0604020202020204" pitchFamily="34" charset="0"/>
              <a:cs typeface="Arial" panose="020B0604020202020204" pitchFamily="34" charset="0"/>
            </a:endParaRPr>
          </a:p>
        </p:txBody>
      </p:sp>
      <p:pic>
        <p:nvPicPr>
          <p:cNvPr id="44" name="Effort">
            <a:extLst>
              <a:ext uri="{FF2B5EF4-FFF2-40B4-BE49-F238E27FC236}">
                <a16:creationId xmlns:a16="http://schemas.microsoft.com/office/drawing/2014/main" id="{5D46E02A-8E41-E0EF-3425-623E3D50507D}"/>
              </a:ext>
            </a:extLst>
          </p:cNvPr>
          <p:cNvPicPr>
            <a:picLocks noChangeAspect="1"/>
          </p:cNvPicPr>
          <p:nvPr>
            <p:custDataLst>
              <p:tags r:id="rId9"/>
            </p:custDataLst>
          </p:nvPr>
        </p:nvPicPr>
        <p:blipFill>
          <a:blip r:embed="rId28" cstate="screen">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92693" y="3442437"/>
            <a:ext cx="384048" cy="384048"/>
          </a:xfrm>
          <a:prstGeom prst="rect">
            <a:avLst/>
          </a:prstGeom>
        </p:spPr>
      </p:pic>
      <p:sp>
        <p:nvSpPr>
          <p:cNvPr id="35" name="Rectangle 34">
            <a:extLst>
              <a:ext uri="{FF2B5EF4-FFF2-40B4-BE49-F238E27FC236}">
                <a16:creationId xmlns:a16="http://schemas.microsoft.com/office/drawing/2014/main" id="{90B0375B-6FA7-672B-F885-9323CA8CE15A}"/>
              </a:ext>
            </a:extLst>
          </p:cNvPr>
          <p:cNvSpPr/>
          <p:nvPr>
            <p:custDataLst>
              <p:tags r:id="rId10"/>
            </p:custDataLst>
          </p:nvPr>
        </p:nvSpPr>
        <p:spPr>
          <a:xfrm>
            <a:off x="361949" y="6774408"/>
            <a:ext cx="10766196" cy="1181685"/>
          </a:xfrm>
          <a:prstGeom prst="rect">
            <a:avLst/>
          </a:prstGeom>
          <a:no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sz="1650" dirty="0">
                <a:solidFill>
                  <a:srgbClr val="2E2E2E"/>
                </a:solidFill>
                <a:latin typeface="Arial" panose="020B0604020202020204" pitchFamily="34" charset="0"/>
                <a:ea typeface="+mn-lt"/>
                <a:cs typeface="Arial" panose="020B0604020202020204" pitchFamily="34" charset="0"/>
              </a:rPr>
              <a:t>In den nächsten fünf Jahren könnte das KI-Assistenzsystem zu einer umfassenden Plattform ausgebaut werden, die nicht nur die Klimastrategie Kölns steuert, sondern auch auf andere Städte und Bereiche wie Mobilität und Ressourcenmanagement skalierbar ist. Mit fortlaufenden Daten und Bürgerbeteiligung könnte es langfristig als Modell für klimaneutrale Stadtplanung dienen.</a:t>
            </a:r>
            <a:endParaRPr lang="en-US" sz="1650" dirty="0">
              <a:solidFill>
                <a:srgbClr val="2E2E2E"/>
              </a:solidFill>
              <a:latin typeface="Arial" panose="020B0604020202020204" pitchFamily="34" charset="0"/>
              <a:ea typeface="+mn-lt"/>
              <a:cs typeface="Arial" panose="020B0604020202020204" pitchFamily="34" charset="0"/>
            </a:endParaRPr>
          </a:p>
        </p:txBody>
      </p:sp>
      <p:sp>
        <p:nvSpPr>
          <p:cNvPr id="36" name="TextBox 35">
            <a:extLst>
              <a:ext uri="{FF2B5EF4-FFF2-40B4-BE49-F238E27FC236}">
                <a16:creationId xmlns:a16="http://schemas.microsoft.com/office/drawing/2014/main" id="{23E2449D-AC21-6DFE-74A1-EDA2FC9BEDE8}"/>
              </a:ext>
            </a:extLst>
          </p:cNvPr>
          <p:cNvSpPr txBox="1"/>
          <p:nvPr>
            <p:custDataLst>
              <p:tags r:id="rId11"/>
            </p:custDataLst>
          </p:nvPr>
        </p:nvSpPr>
        <p:spPr>
          <a:xfrm>
            <a:off x="479210" y="6481816"/>
            <a:ext cx="9812921" cy="369332"/>
          </a:xfrm>
          <a:prstGeom prst="rect">
            <a:avLst/>
          </a:prstGeom>
          <a:solidFill>
            <a:schemeClr val="bg1"/>
          </a:solidFill>
        </p:spPr>
        <p:txBody>
          <a:bodyPr wrap="square" lIns="548640" rtlCol="0">
            <a:spAutoFit/>
          </a:bodyPr>
          <a:lstStyle/>
          <a:p>
            <a:r>
              <a:rPr lang="en-US" b="1" dirty="0" err="1">
                <a:solidFill>
                  <a:srgbClr val="FF0000"/>
                </a:solidFill>
                <a:latin typeface="Arial" panose="020B0604020202020204" pitchFamily="34" charset="0"/>
                <a:cs typeface="Arial" panose="020B0604020202020204" pitchFamily="34" charset="0"/>
              </a:rPr>
              <a:t>Zukunftspotenzial</a:t>
            </a:r>
            <a:r>
              <a:rPr lang="en-US" b="1" dirty="0">
                <a:solidFill>
                  <a:srgbClr val="FF0000"/>
                </a:solidFill>
                <a:latin typeface="Arial" panose="020B0604020202020204" pitchFamily="34" charset="0"/>
                <a:cs typeface="Arial" panose="020B0604020202020204" pitchFamily="34" charset="0"/>
              </a:rPr>
              <a:t> der Idee: </a:t>
            </a:r>
            <a:r>
              <a:rPr lang="en-US" b="1" dirty="0">
                <a:latin typeface="Arial" panose="020B0604020202020204" pitchFamily="34" charset="0"/>
                <a:cs typeface="Arial" panose="020B0604020202020204" pitchFamily="34" charset="0"/>
              </a:rPr>
              <a:t>Modell für die </a:t>
            </a:r>
            <a:r>
              <a:rPr lang="en-US" b="1" dirty="0" err="1">
                <a:latin typeface="Arial" panose="020B0604020202020204" pitchFamily="34" charset="0"/>
                <a:cs typeface="Arial" panose="020B0604020202020204" pitchFamily="34" charset="0"/>
              </a:rPr>
              <a:t>klimaneutrale</a:t>
            </a:r>
            <a:r>
              <a:rPr lang="en-US" b="1" dirty="0">
                <a:latin typeface="Arial" panose="020B0604020202020204" pitchFamily="34" charset="0"/>
                <a:cs typeface="Arial" panose="020B0604020202020204" pitchFamily="34" charset="0"/>
              </a:rPr>
              <a:t> </a:t>
            </a:r>
            <a:r>
              <a:rPr lang="en-US" b="1" dirty="0" err="1">
                <a:latin typeface="Arial" panose="020B0604020202020204" pitchFamily="34" charset="0"/>
                <a:cs typeface="Arial" panose="020B0604020202020204" pitchFamily="34" charset="0"/>
              </a:rPr>
              <a:t>Stadtplanung</a:t>
            </a:r>
            <a:r>
              <a:rPr lang="en-US" b="1" dirty="0">
                <a:latin typeface="Arial" panose="020B0604020202020204" pitchFamily="34" charset="0"/>
                <a:cs typeface="Arial" panose="020B0604020202020204" pitchFamily="34" charset="0"/>
              </a:rPr>
              <a:t> der Zukunft</a:t>
            </a:r>
          </a:p>
        </p:txBody>
      </p:sp>
      <p:pic>
        <p:nvPicPr>
          <p:cNvPr id="45" name="Goal">
            <a:extLst>
              <a:ext uri="{FF2B5EF4-FFF2-40B4-BE49-F238E27FC236}">
                <a16:creationId xmlns:a16="http://schemas.microsoft.com/office/drawing/2014/main" id="{BBEDFBE5-4773-E54B-9BE3-25E2BC93171F}"/>
              </a:ext>
            </a:extLst>
          </p:cNvPr>
          <p:cNvPicPr>
            <a:picLocks noChangeAspect="1"/>
          </p:cNvPicPr>
          <p:nvPr>
            <p:custDataLst>
              <p:tags r:id="rId12"/>
            </p:custDataLst>
          </p:nvPr>
        </p:nvPicPr>
        <p:blipFill>
          <a:blip r:embed="rId30" cstate="screen">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92694" y="6507715"/>
            <a:ext cx="378275" cy="378275"/>
          </a:xfrm>
          <a:prstGeom prst="rect">
            <a:avLst/>
          </a:prstGeom>
        </p:spPr>
      </p:pic>
      <p:sp>
        <p:nvSpPr>
          <p:cNvPr id="25" name="Rectangle 24">
            <a:extLst>
              <a:ext uri="{FF2B5EF4-FFF2-40B4-BE49-F238E27FC236}">
                <a16:creationId xmlns:a16="http://schemas.microsoft.com/office/drawing/2014/main" id="{1515B69F-08EA-EFEC-736B-EBEF8E86AEAF}"/>
              </a:ext>
            </a:extLst>
          </p:cNvPr>
          <p:cNvSpPr/>
          <p:nvPr>
            <p:custDataLst>
              <p:tags r:id="rId13"/>
            </p:custDataLst>
          </p:nvPr>
        </p:nvSpPr>
        <p:spPr>
          <a:xfrm>
            <a:off x="361949" y="4973830"/>
            <a:ext cx="10766196" cy="1491866"/>
          </a:xfrm>
          <a:prstGeom prst="rect">
            <a:avLst/>
          </a:prstGeom>
          <a:no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57175" indent="-257175">
              <a:spcAft>
                <a:spcPts val="450"/>
              </a:spcAft>
              <a:buFont typeface="accilium Clear Sans Light" panose="00000500000000000000" pitchFamily="50" charset="0"/>
              <a:buChar char="›"/>
              <a:defRPr/>
            </a:pPr>
            <a:r>
              <a:rPr lang="de-DE" sz="1650" dirty="0">
                <a:solidFill>
                  <a:srgbClr val="2E2E2E"/>
                </a:solidFill>
                <a:latin typeface="Arial" panose="020B0604020202020204" pitchFamily="34" charset="0"/>
                <a:ea typeface="+mn-lt"/>
                <a:cs typeface="Arial" panose="020B0604020202020204" pitchFamily="34" charset="0"/>
              </a:rPr>
              <a:t>Ein digitaler Prototyp des KI-Assistenzsystems mit einem zentralen Dashboard zur Datenanalyse. Dieser Prototyp integriert Daten aus Energie-, Verkehrs- und Gebäudebereichen, visualisiert Fortschritte und Engpässe und bietet KI-gestützte Handlungsempfehlungen zur Optimierung der Klimaschutzmaßnahmen.</a:t>
            </a:r>
            <a:endParaRPr lang="de-AT" sz="1650" dirty="0">
              <a:solidFill>
                <a:srgbClr val="2E2E2E"/>
              </a:solidFill>
              <a:latin typeface="Arial" panose="020B0604020202020204" pitchFamily="34" charset="0"/>
              <a:ea typeface="+mn-lt"/>
              <a:cs typeface="Arial" panose="020B0604020202020204" pitchFamily="34" charset="0"/>
            </a:endParaRPr>
          </a:p>
        </p:txBody>
      </p:sp>
      <p:sp>
        <p:nvSpPr>
          <p:cNvPr id="34" name="TextBox 33">
            <a:extLst>
              <a:ext uri="{FF2B5EF4-FFF2-40B4-BE49-F238E27FC236}">
                <a16:creationId xmlns:a16="http://schemas.microsoft.com/office/drawing/2014/main" id="{BEC899E9-0F06-005B-94DA-695247A9AD49}"/>
              </a:ext>
            </a:extLst>
          </p:cNvPr>
          <p:cNvSpPr txBox="1"/>
          <p:nvPr>
            <p:custDataLst>
              <p:tags r:id="rId14"/>
            </p:custDataLst>
          </p:nvPr>
        </p:nvSpPr>
        <p:spPr>
          <a:xfrm>
            <a:off x="511335" y="4766080"/>
            <a:ext cx="10425132" cy="369332"/>
          </a:xfrm>
          <a:prstGeom prst="rect">
            <a:avLst/>
          </a:prstGeom>
          <a:solidFill>
            <a:schemeClr val="bg1"/>
          </a:solidFill>
        </p:spPr>
        <p:txBody>
          <a:bodyPr wrap="square" lIns="548640" rtlCol="0">
            <a:spAutoFit/>
          </a:bodyPr>
          <a:lstStyle/>
          <a:p>
            <a:r>
              <a:rPr lang="en-US" b="1" dirty="0">
                <a:solidFill>
                  <a:srgbClr val="FF0000"/>
                </a:solidFill>
                <a:latin typeface="Arial" panose="020B0604020202020204" pitchFamily="34" charset="0"/>
                <a:cs typeface="Arial" panose="020B0604020202020204" pitchFamily="34" charset="0"/>
              </a:rPr>
              <a:t>Ideen für </a:t>
            </a:r>
            <a:r>
              <a:rPr lang="en-US" b="1" dirty="0" err="1">
                <a:solidFill>
                  <a:srgbClr val="FF0000"/>
                </a:solidFill>
                <a:latin typeface="Arial" panose="020B0604020202020204" pitchFamily="34" charset="0"/>
                <a:cs typeface="Arial" panose="020B0604020202020204" pitchFamily="34" charset="0"/>
              </a:rPr>
              <a:t>einen</a:t>
            </a:r>
            <a:r>
              <a:rPr lang="en-US" b="1" dirty="0">
                <a:solidFill>
                  <a:srgbClr val="FF0000"/>
                </a:solidFill>
                <a:latin typeface="Arial" panose="020B0604020202020204" pitchFamily="34" charset="0"/>
                <a:cs typeface="Arial" panose="020B0604020202020204" pitchFamily="34" charset="0"/>
              </a:rPr>
              <a:t> </a:t>
            </a:r>
            <a:r>
              <a:rPr lang="en-US" b="1" dirty="0" err="1">
                <a:solidFill>
                  <a:srgbClr val="FF0000"/>
                </a:solidFill>
                <a:latin typeface="Arial" panose="020B0604020202020204" pitchFamily="34" charset="0"/>
                <a:cs typeface="Arial" panose="020B0604020202020204" pitchFamily="34" charset="0"/>
              </a:rPr>
              <a:t>Prototyp</a:t>
            </a:r>
            <a:r>
              <a:rPr lang="en-US" b="1" dirty="0">
                <a:solidFill>
                  <a:srgbClr val="FF0000"/>
                </a:solidFill>
                <a:latin typeface="Arial" panose="020B0604020202020204" pitchFamily="34" charset="0"/>
                <a:cs typeface="Arial" panose="020B0604020202020204" pitchFamily="34" charset="0"/>
              </a:rPr>
              <a:t>: </a:t>
            </a:r>
            <a:r>
              <a:rPr lang="de-DE" b="1" dirty="0">
                <a:latin typeface="Arial" panose="020B0604020202020204" pitchFamily="34" charset="0"/>
                <a:cs typeface="Arial" panose="020B0604020202020204" pitchFamily="34" charset="0"/>
              </a:rPr>
              <a:t>KI-Assistenzsystem zur Umsetzung der Kölner Klimaprojekte</a:t>
            </a:r>
            <a:endParaRPr lang="en-US" b="1" dirty="0">
              <a:latin typeface="Arial" panose="020B0604020202020204" pitchFamily="34" charset="0"/>
              <a:cs typeface="Arial" panose="020B0604020202020204" pitchFamily="34" charset="0"/>
            </a:endParaRPr>
          </a:p>
        </p:txBody>
      </p:sp>
      <p:pic>
        <p:nvPicPr>
          <p:cNvPr id="47" name="Services">
            <a:extLst>
              <a:ext uri="{FF2B5EF4-FFF2-40B4-BE49-F238E27FC236}">
                <a16:creationId xmlns:a16="http://schemas.microsoft.com/office/drawing/2014/main" id="{EE38E164-3E1C-A2C4-3AC8-4EBD2188ADAC}"/>
              </a:ext>
            </a:extLst>
          </p:cNvPr>
          <p:cNvPicPr>
            <a:picLocks noChangeAspect="1"/>
          </p:cNvPicPr>
          <p:nvPr>
            <p:custDataLst>
              <p:tags r:id="rId15"/>
            </p:custDataLst>
          </p:nvPr>
        </p:nvPicPr>
        <p:blipFill>
          <a:blip r:embed="rId32">
            <a:extLst>
              <a:ext uri="{96DAC541-7B7A-43D3-8B79-37D633B846F1}">
                <asvg:svgBlip xmlns:asvg="http://schemas.microsoft.com/office/drawing/2016/SVG/main" r:embed="rId33"/>
              </a:ext>
            </a:extLst>
          </a:blip>
          <a:stretch>
            <a:fillRect/>
          </a:stretch>
        </p:blipFill>
        <p:spPr>
          <a:xfrm>
            <a:off x="566550" y="4781612"/>
            <a:ext cx="384048" cy="384048"/>
          </a:xfrm>
          <a:prstGeom prst="rect">
            <a:avLst/>
          </a:prstGeom>
        </p:spPr>
      </p:pic>
      <p:sp>
        <p:nvSpPr>
          <p:cNvPr id="31" name="Rectangle 30">
            <a:extLst>
              <a:ext uri="{FF2B5EF4-FFF2-40B4-BE49-F238E27FC236}">
                <a16:creationId xmlns:a16="http://schemas.microsoft.com/office/drawing/2014/main" id="{EDBDF035-7EB1-38F3-B172-7BDCEECDCFFB}"/>
              </a:ext>
            </a:extLst>
          </p:cNvPr>
          <p:cNvSpPr>
            <a:spLocks/>
          </p:cNvSpPr>
          <p:nvPr>
            <p:custDataLst>
              <p:tags r:id="rId16"/>
            </p:custDataLst>
          </p:nvPr>
        </p:nvSpPr>
        <p:spPr>
          <a:xfrm>
            <a:off x="461268" y="8387278"/>
            <a:ext cx="10553898" cy="834095"/>
          </a:xfrm>
          <a:prstGeom prst="rect">
            <a:avLst/>
          </a:prstGeom>
          <a:solidFill>
            <a:srgbClr val="F0E5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50" i="1" dirty="0">
                <a:solidFill>
                  <a:srgbClr val="FF4830"/>
                </a:solidFill>
                <a:latin typeface="Arial" panose="020B0604020202020204" pitchFamily="34" charset="0"/>
                <a:cs typeface="Arial" panose="020B0604020202020204" pitchFamily="34" charset="0"/>
              </a:rPr>
              <a:t>[Befüllung durch die Mitglieder des Lenkungsausschusses)</a:t>
            </a:r>
          </a:p>
        </p:txBody>
      </p:sp>
      <p:sp>
        <p:nvSpPr>
          <p:cNvPr id="32" name="Rectangle 31">
            <a:extLst>
              <a:ext uri="{FF2B5EF4-FFF2-40B4-BE49-F238E27FC236}">
                <a16:creationId xmlns:a16="http://schemas.microsoft.com/office/drawing/2014/main" id="{EF9D9477-7D7E-1D99-CC9F-94695927020A}"/>
              </a:ext>
            </a:extLst>
          </p:cNvPr>
          <p:cNvSpPr/>
          <p:nvPr>
            <p:custDataLst>
              <p:tags r:id="rId17"/>
            </p:custDataLst>
          </p:nvPr>
        </p:nvSpPr>
        <p:spPr>
          <a:xfrm>
            <a:off x="355121" y="8137502"/>
            <a:ext cx="10766195" cy="1187856"/>
          </a:xfrm>
          <a:prstGeom prst="rect">
            <a:avLst/>
          </a:prstGeom>
          <a:noFill/>
          <a:ln>
            <a:solidFill>
              <a:srgbClr val="F2F2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solidFill>
                <a:schemeClr val="tx1"/>
              </a:solidFill>
              <a:latin typeface="Arial" panose="020B0604020202020204" pitchFamily="34" charset="0"/>
              <a:cs typeface="Arial" panose="020B0604020202020204" pitchFamily="34" charset="0"/>
            </a:endParaRPr>
          </a:p>
        </p:txBody>
      </p:sp>
      <p:sp>
        <p:nvSpPr>
          <p:cNvPr id="46" name="TextBox 45">
            <a:extLst>
              <a:ext uri="{FF2B5EF4-FFF2-40B4-BE49-F238E27FC236}">
                <a16:creationId xmlns:a16="http://schemas.microsoft.com/office/drawing/2014/main" id="{1493C97B-6921-0BA3-C1B2-EB72BC81AC1D}"/>
              </a:ext>
            </a:extLst>
          </p:cNvPr>
          <p:cNvSpPr txBox="1"/>
          <p:nvPr>
            <p:custDataLst>
              <p:tags r:id="rId18"/>
            </p:custDataLst>
          </p:nvPr>
        </p:nvSpPr>
        <p:spPr>
          <a:xfrm>
            <a:off x="472385" y="7940127"/>
            <a:ext cx="1556836" cy="369332"/>
          </a:xfrm>
          <a:prstGeom prst="rect">
            <a:avLst/>
          </a:prstGeom>
          <a:solidFill>
            <a:schemeClr val="bg1"/>
          </a:solidFill>
        </p:spPr>
        <p:txBody>
          <a:bodyPr wrap="none" lIns="548640" rtlCol="0">
            <a:spAutoFit/>
          </a:bodyPr>
          <a:lstStyle/>
          <a:p>
            <a:r>
              <a:rPr lang="en-US" b="1" dirty="0" err="1">
                <a:solidFill>
                  <a:srgbClr val="FF0000"/>
                </a:solidFill>
                <a:latin typeface="Arial" panose="020B0604020202020204" pitchFamily="34" charset="0"/>
                <a:cs typeface="Arial" panose="020B0604020202020204" pitchFamily="34" charset="0"/>
              </a:rPr>
              <a:t>Notizen</a:t>
            </a:r>
            <a:r>
              <a:rPr lang="en-US" b="1" dirty="0">
                <a:solidFill>
                  <a:srgbClr val="FF0000"/>
                </a:solidFill>
                <a:latin typeface="Arial" panose="020B0604020202020204" pitchFamily="34" charset="0"/>
                <a:cs typeface="Arial" panose="020B0604020202020204" pitchFamily="34" charset="0"/>
              </a:rPr>
              <a:t>:</a:t>
            </a:r>
          </a:p>
        </p:txBody>
      </p:sp>
      <p:pic>
        <p:nvPicPr>
          <p:cNvPr id="50" name="Square Border" descr="Magnifying glass outline">
            <a:extLst>
              <a:ext uri="{FF2B5EF4-FFF2-40B4-BE49-F238E27FC236}">
                <a16:creationId xmlns:a16="http://schemas.microsoft.com/office/drawing/2014/main" id="{35A44FA0-6C94-1039-6E46-EA3296057DC3}"/>
              </a:ext>
            </a:extLst>
          </p:cNvPr>
          <p:cNvPicPr>
            <a:picLocks noChangeAspect="1"/>
          </p:cNvPicPr>
          <p:nvPr>
            <p:custDataLst>
              <p:tags r:id="rId19"/>
            </p:custDataLst>
          </p:nvPr>
        </p:nvPicPr>
        <p:blipFill>
          <a:blip r:embed="rId34">
            <a:extLst>
              <a:ext uri="{96DAC541-7B7A-43D3-8B79-37D633B846F1}">
                <asvg:svgBlip xmlns:asvg="http://schemas.microsoft.com/office/drawing/2016/SVG/main" r:embed="rId35"/>
              </a:ext>
            </a:extLst>
          </a:blip>
          <a:srcRect/>
          <a:stretch/>
        </p:blipFill>
        <p:spPr>
          <a:xfrm>
            <a:off x="485867" y="7955852"/>
            <a:ext cx="384048" cy="384048"/>
          </a:xfrm>
          <a:prstGeom prst="rect">
            <a:avLst/>
          </a:prstGeom>
        </p:spPr>
      </p:pic>
      <p:pic>
        <p:nvPicPr>
          <p:cNvPr id="28" name="Call male" descr="Acquisition outline">
            <a:extLst>
              <a:ext uri="{FF2B5EF4-FFF2-40B4-BE49-F238E27FC236}">
                <a16:creationId xmlns:a16="http://schemas.microsoft.com/office/drawing/2014/main" id="{F1C5378C-73B3-4427-589F-C070D40B6C46}"/>
              </a:ext>
            </a:extLst>
          </p:cNvPr>
          <p:cNvPicPr>
            <a:picLocks noChangeAspect="1"/>
          </p:cNvPicPr>
          <p:nvPr>
            <p:custDataLst>
              <p:tags r:id="rId20"/>
            </p:custDataLst>
          </p:nvPr>
        </p:nvPicPr>
        <p:blipFill>
          <a:blip r:embed="rId36">
            <a:extLst>
              <a:ext uri="{96DAC541-7B7A-43D3-8B79-37D633B846F1}">
                <asvg:svgBlip xmlns:asvg="http://schemas.microsoft.com/office/drawing/2016/SVG/main" r:embed="rId37"/>
              </a:ext>
            </a:extLst>
          </a:blip>
          <a:srcRect/>
          <a:stretch/>
        </p:blipFill>
        <p:spPr>
          <a:xfrm>
            <a:off x="11407871" y="1498604"/>
            <a:ext cx="386802" cy="386802"/>
          </a:xfrm>
          <a:prstGeom prst="rect">
            <a:avLst/>
          </a:prstGeom>
        </p:spPr>
      </p:pic>
      <p:pic>
        <p:nvPicPr>
          <p:cNvPr id="37" name="Grafik 36">
            <a:extLst>
              <a:ext uri="{FF2B5EF4-FFF2-40B4-BE49-F238E27FC236}">
                <a16:creationId xmlns:a16="http://schemas.microsoft.com/office/drawing/2014/main" id="{8947DC6C-B180-3DDE-630F-B7C49C12B910}"/>
              </a:ext>
            </a:extLst>
          </p:cNvPr>
          <p:cNvPicPr>
            <a:picLocks noChangeAspect="1"/>
          </p:cNvPicPr>
          <p:nvPr/>
        </p:nvPicPr>
        <p:blipFill>
          <a:blip r:embed="rId38"/>
          <a:stretch>
            <a:fillRect/>
          </a:stretch>
        </p:blipFill>
        <p:spPr>
          <a:xfrm>
            <a:off x="11281895" y="6998171"/>
            <a:ext cx="1989942" cy="2842773"/>
          </a:xfrm>
          <a:prstGeom prst="rect">
            <a:avLst/>
          </a:prstGeom>
          <a:ln>
            <a:solidFill>
              <a:schemeClr val="tx1"/>
            </a:solidFill>
          </a:ln>
        </p:spPr>
      </p:pic>
      <p:pic>
        <p:nvPicPr>
          <p:cNvPr id="38" name="Grafik 37">
            <a:extLst>
              <a:ext uri="{FF2B5EF4-FFF2-40B4-BE49-F238E27FC236}">
                <a16:creationId xmlns:a16="http://schemas.microsoft.com/office/drawing/2014/main" id="{3F8D2844-7122-AD44-BEE5-96DE1171587F}"/>
              </a:ext>
            </a:extLst>
          </p:cNvPr>
          <p:cNvPicPr>
            <a:picLocks noChangeAspect="1"/>
          </p:cNvPicPr>
          <p:nvPr/>
        </p:nvPicPr>
        <p:blipFill>
          <a:blip r:embed="rId39"/>
          <a:stretch>
            <a:fillRect/>
          </a:stretch>
        </p:blipFill>
        <p:spPr>
          <a:xfrm>
            <a:off x="11299830" y="3343564"/>
            <a:ext cx="1770246" cy="2693195"/>
          </a:xfrm>
          <a:prstGeom prst="rect">
            <a:avLst/>
          </a:prstGeom>
          <a:ln>
            <a:solidFill>
              <a:schemeClr val="tx1"/>
            </a:solidFill>
          </a:ln>
        </p:spPr>
      </p:pic>
      <p:pic>
        <p:nvPicPr>
          <p:cNvPr id="39" name="Grafik 38">
            <a:extLst>
              <a:ext uri="{FF2B5EF4-FFF2-40B4-BE49-F238E27FC236}">
                <a16:creationId xmlns:a16="http://schemas.microsoft.com/office/drawing/2014/main" id="{8C2363C2-35A8-31E0-B89C-5BA0071D8C01}"/>
              </a:ext>
            </a:extLst>
          </p:cNvPr>
          <p:cNvPicPr>
            <a:picLocks noChangeAspect="1"/>
          </p:cNvPicPr>
          <p:nvPr/>
        </p:nvPicPr>
        <p:blipFill>
          <a:blip r:embed="rId40"/>
          <a:stretch>
            <a:fillRect/>
          </a:stretch>
        </p:blipFill>
        <p:spPr>
          <a:xfrm>
            <a:off x="11900675" y="4069735"/>
            <a:ext cx="1770246" cy="2619830"/>
          </a:xfrm>
          <a:prstGeom prst="rect">
            <a:avLst/>
          </a:prstGeom>
          <a:ln>
            <a:solidFill>
              <a:schemeClr val="tx1"/>
            </a:solidFill>
          </a:ln>
        </p:spPr>
      </p:pic>
      <p:pic>
        <p:nvPicPr>
          <p:cNvPr id="40" name="Grafik 39">
            <a:extLst>
              <a:ext uri="{FF2B5EF4-FFF2-40B4-BE49-F238E27FC236}">
                <a16:creationId xmlns:a16="http://schemas.microsoft.com/office/drawing/2014/main" id="{4F9DBAC2-4A72-0DAB-6114-027B532646BC}"/>
              </a:ext>
            </a:extLst>
          </p:cNvPr>
          <p:cNvPicPr>
            <a:picLocks noChangeAspect="1"/>
          </p:cNvPicPr>
          <p:nvPr/>
        </p:nvPicPr>
        <p:blipFill>
          <a:blip r:embed="rId41"/>
          <a:stretch>
            <a:fillRect/>
          </a:stretch>
        </p:blipFill>
        <p:spPr>
          <a:xfrm>
            <a:off x="12581823" y="4953876"/>
            <a:ext cx="1709859" cy="2587287"/>
          </a:xfrm>
          <a:prstGeom prst="rect">
            <a:avLst/>
          </a:prstGeom>
          <a:ln>
            <a:solidFill>
              <a:schemeClr val="tx1"/>
            </a:solidFill>
          </a:ln>
        </p:spPr>
      </p:pic>
      <p:sp>
        <p:nvSpPr>
          <p:cNvPr id="7" name="Textfeld 6">
            <a:extLst>
              <a:ext uri="{FF2B5EF4-FFF2-40B4-BE49-F238E27FC236}">
                <a16:creationId xmlns:a16="http://schemas.microsoft.com/office/drawing/2014/main" id="{44925ED3-94CA-106C-6D3D-BC7689C8B7F3}"/>
              </a:ext>
            </a:extLst>
          </p:cNvPr>
          <p:cNvSpPr txBox="1"/>
          <p:nvPr/>
        </p:nvSpPr>
        <p:spPr>
          <a:xfrm>
            <a:off x="11269836" y="3338838"/>
            <a:ext cx="6561618" cy="1396536"/>
          </a:xfrm>
          <a:prstGeom prst="rect">
            <a:avLst/>
          </a:prstGeom>
          <a:solidFill>
            <a:srgbClr val="FCA7AE">
              <a:alpha val="80000"/>
            </a:srgbClr>
          </a:solidFill>
        </p:spPr>
        <p:txBody>
          <a:bodyPr wrap="square" rtlCol="0">
            <a:spAutoFit/>
          </a:bodyPr>
          <a:lstStyle/>
          <a:p>
            <a:pPr marL="428625" indent="-428625">
              <a:buFont typeface="Arial" panose="020B0604020202020204" pitchFamily="34" charset="0"/>
              <a:buChar char="•"/>
            </a:pPr>
            <a:r>
              <a:rPr lang="de-DE" b="1" dirty="0"/>
              <a:t>500 Seiten Fachgutachten zur Klimaneutralität 20235</a:t>
            </a:r>
          </a:p>
          <a:p>
            <a:pPr marL="428625" indent="-428625">
              <a:spcBef>
                <a:spcPts val="900"/>
              </a:spcBef>
              <a:buFont typeface="Arial" panose="020B0604020202020204" pitchFamily="34" charset="0"/>
              <a:buChar char="•"/>
            </a:pPr>
            <a:r>
              <a:rPr lang="de-DE" b="1" dirty="0"/>
              <a:t>Mind. 9 verschiedene beteiligte Ämter/ Koordinationsstellen</a:t>
            </a:r>
          </a:p>
          <a:p>
            <a:pPr marL="428625" indent="-428625">
              <a:spcBef>
                <a:spcPts val="900"/>
              </a:spcBef>
              <a:buFont typeface="Arial" panose="020B0604020202020204" pitchFamily="34" charset="0"/>
              <a:buChar char="•"/>
            </a:pPr>
            <a:r>
              <a:rPr lang="de-DE" b="1" dirty="0"/>
              <a:t>Mehr als 100 einzelne Projekte                                                     </a:t>
            </a:r>
            <a:r>
              <a:rPr lang="de-DE" sz="1575" dirty="0"/>
              <a:t>(13 Projekte auf Homepage + 88 Projekte im Aktivitätenportfolio)</a:t>
            </a:r>
            <a:endParaRPr lang="de-DE" dirty="0"/>
          </a:p>
        </p:txBody>
      </p:sp>
      <p:pic>
        <p:nvPicPr>
          <p:cNvPr id="11" name="Grafik 10">
            <a:extLst>
              <a:ext uri="{FF2B5EF4-FFF2-40B4-BE49-F238E27FC236}">
                <a16:creationId xmlns:a16="http://schemas.microsoft.com/office/drawing/2014/main" id="{BD7D38CA-45D4-185C-60D6-07A7A7456DA2}"/>
              </a:ext>
            </a:extLst>
          </p:cNvPr>
          <p:cNvPicPr>
            <a:picLocks noChangeAspect="1"/>
          </p:cNvPicPr>
          <p:nvPr/>
        </p:nvPicPr>
        <p:blipFill>
          <a:blip r:embed="rId42"/>
          <a:stretch>
            <a:fillRect/>
          </a:stretch>
        </p:blipFill>
        <p:spPr>
          <a:xfrm>
            <a:off x="13346096" y="7819235"/>
            <a:ext cx="3154803" cy="2314290"/>
          </a:xfrm>
          <a:prstGeom prst="rect">
            <a:avLst/>
          </a:prstGeom>
        </p:spPr>
      </p:pic>
      <p:sp>
        <p:nvSpPr>
          <p:cNvPr id="9" name="Textfeld 8">
            <a:extLst>
              <a:ext uri="{FF2B5EF4-FFF2-40B4-BE49-F238E27FC236}">
                <a16:creationId xmlns:a16="http://schemas.microsoft.com/office/drawing/2014/main" id="{9CFE03BF-57E9-D8B0-114A-35D15501FD49}"/>
              </a:ext>
            </a:extLst>
          </p:cNvPr>
          <p:cNvSpPr txBox="1"/>
          <p:nvPr/>
        </p:nvSpPr>
        <p:spPr>
          <a:xfrm>
            <a:off x="13990433" y="4966773"/>
            <a:ext cx="3857159" cy="3924151"/>
          </a:xfrm>
          <a:prstGeom prst="rect">
            <a:avLst/>
          </a:prstGeom>
          <a:solidFill>
            <a:srgbClr val="FFFF00">
              <a:alpha val="80000"/>
            </a:srgbClr>
          </a:solidFill>
        </p:spPr>
        <p:txBody>
          <a:bodyPr wrap="square" rtlCol="0">
            <a:spAutoFit/>
          </a:bodyPr>
          <a:lstStyle/>
          <a:p>
            <a:r>
              <a:rPr lang="de-DE" b="1" dirty="0"/>
              <a:t>Wie stellen wir sicher, dass… </a:t>
            </a:r>
          </a:p>
          <a:p>
            <a:pPr marL="428625" indent="-428625">
              <a:spcBef>
                <a:spcPts val="900"/>
              </a:spcBef>
              <a:buFont typeface="Arial" panose="020B0604020202020204" pitchFamily="34" charset="0"/>
              <a:buChar char="•"/>
            </a:pPr>
            <a:r>
              <a:rPr lang="de-DE" dirty="0"/>
              <a:t>wir nicht nur den Fortschritt sehen, sondern auch aktiv und </a:t>
            </a:r>
            <a:r>
              <a:rPr lang="de-DE" b="1" dirty="0"/>
              <a:t>präzise auf Engpässe und Verzögerungen reagieren </a:t>
            </a:r>
            <a:r>
              <a:rPr lang="de-DE" dirty="0"/>
              <a:t>können, um die Klimaziele 2035 wirklich zu erreichen?</a:t>
            </a:r>
          </a:p>
          <a:p>
            <a:pPr marL="428625" indent="-428625">
              <a:spcBef>
                <a:spcPts val="900"/>
              </a:spcBef>
              <a:buFont typeface="Arial" panose="020B0604020202020204" pitchFamily="34" charset="0"/>
              <a:buChar char="•"/>
            </a:pPr>
            <a:r>
              <a:rPr lang="de-DE" dirty="0"/>
              <a:t>wir bei der Umsetzung der Klimastrategie nicht nur einzelne Projekte verfolgen, sondern auch die </a:t>
            </a:r>
            <a:r>
              <a:rPr lang="de-DE" b="1" dirty="0"/>
              <a:t>komplexen Zusammenhänge und Wechselwirkungen im Blick </a:t>
            </a:r>
            <a:r>
              <a:rPr lang="de-DE" dirty="0"/>
              <a:t>behalten?</a:t>
            </a:r>
            <a:endParaRPr lang="de-DE" b="1" dirty="0">
              <a:solidFill>
                <a:srgbClr val="FF0000"/>
              </a:solidFill>
            </a:endParaRPr>
          </a:p>
        </p:txBody>
      </p:sp>
    </p:spTree>
    <p:extLst>
      <p:ext uri="{BB962C8B-B14F-4D97-AF65-F5344CB8AC3E}">
        <p14:creationId xmlns:p14="http://schemas.microsoft.com/office/powerpoint/2010/main" val="63280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9286274" y="1028700"/>
            <a:ext cx="8123536" cy="6498828"/>
          </a:xfrm>
          <a:custGeom>
            <a:avLst/>
            <a:gdLst/>
            <a:ahLst/>
            <a:cxnLst/>
            <a:rect l="l" t="t" r="r" b="b"/>
            <a:pathLst>
              <a:path w="8123536" h="6498828">
                <a:moveTo>
                  <a:pt x="0" y="0"/>
                </a:moveTo>
                <a:lnTo>
                  <a:pt x="8123536" y="0"/>
                </a:lnTo>
                <a:lnTo>
                  <a:pt x="8123536" y="6498828"/>
                </a:lnTo>
                <a:lnTo>
                  <a:pt x="0" y="6498828"/>
                </a:lnTo>
                <a:lnTo>
                  <a:pt x="0" y="0"/>
                </a:lnTo>
                <a:close/>
              </a:path>
            </a:pathLst>
          </a:custGeom>
          <a:blipFill>
            <a:blip r:embed="rId2"/>
            <a:stretch>
              <a:fillRect/>
            </a:stretch>
          </a:blipFill>
        </p:spPr>
      </p:sp>
      <p:sp>
        <p:nvSpPr>
          <p:cNvPr id="3" name="Freeform 3"/>
          <p:cNvSpPr/>
          <p:nvPr/>
        </p:nvSpPr>
        <p:spPr>
          <a:xfrm>
            <a:off x="1386520" y="8250417"/>
            <a:ext cx="3412913" cy="739641"/>
          </a:xfrm>
          <a:custGeom>
            <a:avLst/>
            <a:gdLst/>
            <a:ahLst/>
            <a:cxnLst/>
            <a:rect l="l" t="t" r="r" b="b"/>
            <a:pathLst>
              <a:path w="3412913" h="739641">
                <a:moveTo>
                  <a:pt x="0" y="0"/>
                </a:moveTo>
                <a:lnTo>
                  <a:pt x="3412914" y="0"/>
                </a:lnTo>
                <a:lnTo>
                  <a:pt x="3412914" y="739641"/>
                </a:lnTo>
                <a:lnTo>
                  <a:pt x="0" y="739641"/>
                </a:lnTo>
                <a:lnTo>
                  <a:pt x="0" y="0"/>
                </a:lnTo>
                <a:close/>
              </a:path>
            </a:pathLst>
          </a:custGeom>
          <a:blipFill>
            <a:blip r:embed="rId3"/>
            <a:stretch>
              <a:fillRect/>
            </a:stretch>
          </a:blipFill>
        </p:spPr>
      </p:sp>
      <p:sp>
        <p:nvSpPr>
          <p:cNvPr id="4" name="Freeform 4"/>
          <p:cNvSpPr/>
          <p:nvPr/>
        </p:nvSpPr>
        <p:spPr>
          <a:xfrm>
            <a:off x="711293" y="3316373"/>
            <a:ext cx="4763369" cy="3170617"/>
          </a:xfrm>
          <a:custGeom>
            <a:avLst/>
            <a:gdLst/>
            <a:ahLst/>
            <a:cxnLst/>
            <a:rect l="l" t="t" r="r" b="b"/>
            <a:pathLst>
              <a:path w="4763369" h="3170617">
                <a:moveTo>
                  <a:pt x="0" y="0"/>
                </a:moveTo>
                <a:lnTo>
                  <a:pt x="4763369" y="0"/>
                </a:lnTo>
                <a:lnTo>
                  <a:pt x="4763369" y="3170617"/>
                </a:lnTo>
                <a:lnTo>
                  <a:pt x="0" y="3170617"/>
                </a:lnTo>
                <a:lnTo>
                  <a:pt x="0" y="0"/>
                </a:lnTo>
                <a:close/>
              </a:path>
            </a:pathLst>
          </a:custGeom>
          <a:blipFill>
            <a:blip r:embed="rId4"/>
            <a:stretch>
              <a:fillRect/>
            </a:stretch>
          </a:blipFill>
        </p:spPr>
      </p:sp>
      <p:sp>
        <p:nvSpPr>
          <p:cNvPr id="5" name="Freeform 5"/>
          <p:cNvSpPr/>
          <p:nvPr/>
        </p:nvSpPr>
        <p:spPr>
          <a:xfrm>
            <a:off x="5437637" y="7125736"/>
            <a:ext cx="3706363" cy="2989002"/>
          </a:xfrm>
          <a:custGeom>
            <a:avLst/>
            <a:gdLst/>
            <a:ahLst/>
            <a:cxnLst/>
            <a:rect l="l" t="t" r="r" b="b"/>
            <a:pathLst>
              <a:path w="3706363" h="2989002">
                <a:moveTo>
                  <a:pt x="0" y="0"/>
                </a:moveTo>
                <a:lnTo>
                  <a:pt x="3706363" y="0"/>
                </a:lnTo>
                <a:lnTo>
                  <a:pt x="3706363" y="2989002"/>
                </a:lnTo>
                <a:lnTo>
                  <a:pt x="0" y="2989002"/>
                </a:lnTo>
                <a:lnTo>
                  <a:pt x="0" y="0"/>
                </a:lnTo>
                <a:close/>
              </a:path>
            </a:pathLst>
          </a:custGeom>
          <a:blipFill>
            <a:blip r:embed="rId5"/>
            <a:stretch>
              <a:fillRect/>
            </a:stretch>
          </a:blipFill>
        </p:spPr>
      </p:sp>
      <p:sp>
        <p:nvSpPr>
          <p:cNvPr id="6" name="Freeform 6"/>
          <p:cNvSpPr/>
          <p:nvPr/>
        </p:nvSpPr>
        <p:spPr>
          <a:xfrm>
            <a:off x="9614728" y="7809745"/>
            <a:ext cx="2634670" cy="1620984"/>
          </a:xfrm>
          <a:custGeom>
            <a:avLst/>
            <a:gdLst/>
            <a:ahLst/>
            <a:cxnLst/>
            <a:rect l="l" t="t" r="r" b="b"/>
            <a:pathLst>
              <a:path w="2634670" h="1620984">
                <a:moveTo>
                  <a:pt x="0" y="0"/>
                </a:moveTo>
                <a:lnTo>
                  <a:pt x="2634669" y="0"/>
                </a:lnTo>
                <a:lnTo>
                  <a:pt x="2634669" y="1620984"/>
                </a:lnTo>
                <a:lnTo>
                  <a:pt x="0" y="1620984"/>
                </a:lnTo>
                <a:lnTo>
                  <a:pt x="0" y="0"/>
                </a:lnTo>
                <a:close/>
              </a:path>
            </a:pathLst>
          </a:custGeom>
          <a:blipFill>
            <a:blip r:embed="rId6"/>
            <a:stretch>
              <a:fillRect/>
            </a:stretch>
          </a:blipFill>
        </p:spPr>
      </p:sp>
      <p:sp>
        <p:nvSpPr>
          <p:cNvPr id="7" name="TextBox 7"/>
          <p:cNvSpPr txBox="1"/>
          <p:nvPr/>
        </p:nvSpPr>
        <p:spPr>
          <a:xfrm>
            <a:off x="1028700" y="2888471"/>
            <a:ext cx="7701936" cy="76055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Ein Projekt von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9419971" y="2659438"/>
            <a:ext cx="7453277" cy="5962622"/>
          </a:xfrm>
          <a:custGeom>
            <a:avLst/>
            <a:gdLst/>
            <a:ahLst/>
            <a:cxnLst/>
            <a:rect l="l" t="t" r="r" b="b"/>
            <a:pathLst>
              <a:path w="7453277" h="5962622">
                <a:moveTo>
                  <a:pt x="0" y="0"/>
                </a:moveTo>
                <a:lnTo>
                  <a:pt x="7453277" y="0"/>
                </a:lnTo>
                <a:lnTo>
                  <a:pt x="7453277" y="5962622"/>
                </a:lnTo>
                <a:lnTo>
                  <a:pt x="0" y="5962622"/>
                </a:lnTo>
                <a:lnTo>
                  <a:pt x="0" y="0"/>
                </a:lnTo>
                <a:close/>
              </a:path>
            </a:pathLst>
          </a:custGeom>
          <a:blipFill>
            <a:blip r:embed="rId4"/>
            <a:stretch>
              <a:fillRect/>
            </a:stretch>
          </a:blipFill>
        </p:spPr>
      </p:sp>
      <p:sp>
        <p:nvSpPr>
          <p:cNvPr id="4" name="Freeform 4"/>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sp>
      <p:sp>
        <p:nvSpPr>
          <p:cNvPr id="5" name="TextBox 5"/>
          <p:cNvSpPr txBox="1"/>
          <p:nvPr/>
        </p:nvSpPr>
        <p:spPr>
          <a:xfrm>
            <a:off x="1028700" y="2906893"/>
            <a:ext cx="10248900" cy="8000973"/>
          </a:xfrm>
          <a:prstGeom prst="rect">
            <a:avLst/>
          </a:prstGeom>
        </p:spPr>
        <p:txBody>
          <a:bodyPr wrap="square" lIns="0" tIns="0" rIns="0" bIns="0" rtlCol="0" anchor="t">
            <a:spAutoFit/>
          </a:bodyPr>
          <a:lstStyle/>
          <a:p>
            <a:pPr algn="l">
              <a:lnSpc>
                <a:spcPts val="9010"/>
              </a:lnSpc>
            </a:pPr>
            <a:r>
              <a:rPr lang="en-US" sz="8663" spc="-138" dirty="0">
                <a:solidFill>
                  <a:srgbClr val="191919"/>
                </a:solidFill>
                <a:latin typeface="Roboto Bold"/>
              </a:rPr>
              <a:t>U2-0033</a:t>
            </a:r>
          </a:p>
          <a:p>
            <a:pPr>
              <a:lnSpc>
                <a:spcPts val="9010"/>
              </a:lnSpc>
            </a:pPr>
            <a:r>
              <a:rPr lang="de-DE" sz="6000" b="1" i="0" dirty="0">
                <a:solidFill>
                  <a:srgbClr val="2B2B2B"/>
                </a:solidFill>
                <a:effectLst/>
                <a:latin typeface="Approach Koeln"/>
              </a:rPr>
              <a:t>Cologne Green Navigator (CGN) </a:t>
            </a:r>
          </a:p>
          <a:p>
            <a:pPr>
              <a:lnSpc>
                <a:spcPts val="9010"/>
              </a:lnSpc>
            </a:pPr>
            <a:r>
              <a:rPr lang="de-DE" sz="6600" b="1" i="0" dirty="0">
                <a:solidFill>
                  <a:srgbClr val="2B2B2B"/>
                </a:solidFill>
                <a:effectLst/>
                <a:latin typeface="Approach Koeln"/>
              </a:rPr>
              <a:t>KI-Assistenzsystem</a:t>
            </a:r>
            <a:r>
              <a:rPr lang="de-DE" sz="6600" b="0" i="0" dirty="0">
                <a:solidFill>
                  <a:srgbClr val="2B2B2B"/>
                </a:solidFill>
                <a:effectLst/>
                <a:latin typeface="Approach Koeln"/>
              </a:rPr>
              <a:t> zur Umsetzung der </a:t>
            </a:r>
            <a:r>
              <a:rPr lang="de-DE" sz="6600" b="1" i="0" dirty="0">
                <a:solidFill>
                  <a:srgbClr val="2B2B2B"/>
                </a:solidFill>
                <a:effectLst/>
                <a:latin typeface="Approach Koeln"/>
              </a:rPr>
              <a:t>Klimastrategie Köln 2035</a:t>
            </a:r>
          </a:p>
          <a:p>
            <a:pPr algn="l">
              <a:lnSpc>
                <a:spcPts val="9010"/>
              </a:lnSpc>
            </a:pPr>
            <a:endParaRPr lang="en-US" sz="8663" spc="-138" dirty="0">
              <a:solidFill>
                <a:srgbClr val="191919"/>
              </a:solidFill>
              <a:latin typeface="Roboto Bold"/>
            </a:endParaRPr>
          </a:p>
          <a:p>
            <a:pPr algn="l">
              <a:lnSpc>
                <a:spcPts val="8334"/>
              </a:lnSpc>
            </a:pPr>
            <a:endParaRPr lang="en-US" sz="8663" spc="-138" dirty="0">
              <a:solidFill>
                <a:srgbClr val="191919"/>
              </a:solidFill>
              <a:latin typeface="Roboto Bold"/>
            </a:endParaRPr>
          </a:p>
        </p:txBody>
      </p:sp>
      <p:sp>
        <p:nvSpPr>
          <p:cNvPr id="6" name="TextBox 6"/>
          <p:cNvSpPr txBox="1"/>
          <p:nvPr/>
        </p:nvSpPr>
        <p:spPr>
          <a:xfrm>
            <a:off x="1135088" y="9031010"/>
            <a:ext cx="7902523" cy="869950"/>
          </a:xfrm>
          <a:prstGeom prst="rect">
            <a:avLst/>
          </a:prstGeom>
        </p:spPr>
        <p:txBody>
          <a:bodyPr lIns="0" tIns="0" rIns="0" bIns="0" rtlCol="0" anchor="t">
            <a:spAutoFit/>
          </a:bodyPr>
          <a:lstStyle/>
          <a:p>
            <a:pPr algn="l">
              <a:lnSpc>
                <a:spcPts val="3500"/>
              </a:lnSpc>
            </a:pPr>
            <a:r>
              <a:rPr lang="en-US" sz="2500" dirty="0">
                <a:solidFill>
                  <a:srgbClr val="191919"/>
                </a:solidFill>
                <a:latin typeface="Roboto"/>
              </a:rPr>
              <a:t>Markus Lückingsmeier</a:t>
            </a:r>
          </a:p>
          <a:p>
            <a:pPr algn="l">
              <a:lnSpc>
                <a:spcPts val="3500"/>
              </a:lnSpc>
            </a:pPr>
            <a:r>
              <a:rPr lang="en-US" sz="2500" dirty="0">
                <a:solidFill>
                  <a:srgbClr val="191919"/>
                </a:solidFill>
                <a:latin typeface="Roboto"/>
              </a:rPr>
              <a:t>M.Lueckingsmeier@gmx.de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383906" y="4531183"/>
            <a:ext cx="682838" cy="611993"/>
          </a:xfrm>
          <a:custGeom>
            <a:avLst/>
            <a:gdLst/>
            <a:ahLst/>
            <a:cxnLst/>
            <a:rect l="l" t="t" r="r" b="b"/>
            <a:pathLst>
              <a:path w="682838" h="611993">
                <a:moveTo>
                  <a:pt x="0" y="0"/>
                </a:moveTo>
                <a:lnTo>
                  <a:pt x="682838" y="0"/>
                </a:lnTo>
                <a:lnTo>
                  <a:pt x="682838" y="611993"/>
                </a:lnTo>
                <a:lnTo>
                  <a:pt x="0" y="61199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TextBox 3"/>
          <p:cNvSpPr txBox="1"/>
          <p:nvPr/>
        </p:nvSpPr>
        <p:spPr>
          <a:xfrm>
            <a:off x="5214925" y="101557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Das Team</a:t>
            </a:r>
          </a:p>
        </p:txBody>
      </p:sp>
      <p:sp>
        <p:nvSpPr>
          <p:cNvPr id="7" name="TextBox 7"/>
          <p:cNvSpPr txBox="1"/>
          <p:nvPr/>
        </p:nvSpPr>
        <p:spPr>
          <a:xfrm>
            <a:off x="2851013" y="2411107"/>
            <a:ext cx="9847675" cy="2080698"/>
          </a:xfrm>
          <a:prstGeom prst="rect">
            <a:avLst/>
          </a:prstGeom>
        </p:spPr>
        <p:txBody>
          <a:bodyPr wrap="square" lIns="0" tIns="0" rIns="0" bIns="0" rtlCol="0" anchor="t">
            <a:spAutoFit/>
          </a:bodyPr>
          <a:lstStyle/>
          <a:p>
            <a:pPr marL="342900" indent="-342900">
              <a:lnSpc>
                <a:spcPts val="3299"/>
              </a:lnSpc>
              <a:buFont typeface="Arial" panose="020B0604020202020204" pitchFamily="34" charset="0"/>
              <a:buChar char="•"/>
            </a:pPr>
            <a:r>
              <a:rPr lang="de-DE" sz="2199" dirty="0">
                <a:solidFill>
                  <a:srgbClr val="000000"/>
                </a:solidFill>
                <a:latin typeface="Roboto"/>
              </a:rPr>
              <a:t>23 Jahre Berufserfahrung im IT-(Projekt)Management &amp; in der IT-Beratung </a:t>
            </a:r>
          </a:p>
          <a:p>
            <a:pPr marL="342900" indent="-342900">
              <a:lnSpc>
                <a:spcPts val="3299"/>
              </a:lnSpc>
              <a:buFont typeface="Arial" panose="020B0604020202020204" pitchFamily="34" charset="0"/>
              <a:buChar char="•"/>
            </a:pPr>
            <a:r>
              <a:rPr lang="de-DE" sz="2199" dirty="0">
                <a:solidFill>
                  <a:srgbClr val="000000"/>
                </a:solidFill>
                <a:latin typeface="Roboto"/>
              </a:rPr>
              <a:t>Begleitung von Unternehmen bei Digitaler Transformation </a:t>
            </a:r>
          </a:p>
          <a:p>
            <a:pPr marL="342900" indent="-342900">
              <a:lnSpc>
                <a:spcPts val="3299"/>
              </a:lnSpc>
              <a:buFont typeface="Arial" panose="020B0604020202020204" pitchFamily="34" charset="0"/>
              <a:buChar char="•"/>
            </a:pPr>
            <a:r>
              <a:rPr lang="de-DE" sz="2199" dirty="0">
                <a:solidFill>
                  <a:srgbClr val="000000"/>
                </a:solidFill>
                <a:latin typeface="Roboto"/>
              </a:rPr>
              <a:t>Experte für Business </a:t>
            </a:r>
            <a:r>
              <a:rPr lang="de-DE" sz="2199" dirty="0" err="1">
                <a:solidFill>
                  <a:srgbClr val="000000"/>
                </a:solidFill>
                <a:latin typeface="Roboto"/>
              </a:rPr>
              <a:t>Intelligence</a:t>
            </a:r>
            <a:r>
              <a:rPr lang="de-DE" sz="2199" dirty="0">
                <a:solidFill>
                  <a:srgbClr val="000000"/>
                </a:solidFill>
                <a:latin typeface="Roboto"/>
              </a:rPr>
              <a:t> &amp; Analytics</a:t>
            </a:r>
          </a:p>
          <a:p>
            <a:pPr marL="342900" indent="-342900">
              <a:lnSpc>
                <a:spcPts val="3299"/>
              </a:lnSpc>
              <a:buFont typeface="Arial" panose="020B0604020202020204" pitchFamily="34" charset="0"/>
              <a:buChar char="•"/>
            </a:pPr>
            <a:r>
              <a:rPr lang="de-DE" sz="2199" dirty="0">
                <a:solidFill>
                  <a:srgbClr val="000000"/>
                </a:solidFill>
                <a:latin typeface="Roboto"/>
              </a:rPr>
              <a:t>Fokus auf Technologietrends wie Big Data, Künstliche Intelligenz &amp; Robotik</a:t>
            </a:r>
          </a:p>
          <a:p>
            <a:pPr algn="ctr">
              <a:lnSpc>
                <a:spcPts val="3299"/>
              </a:lnSpc>
            </a:pPr>
            <a:endParaRPr lang="en-US" sz="2199" dirty="0">
              <a:solidFill>
                <a:srgbClr val="000000"/>
              </a:solidFill>
              <a:latin typeface="Roboto"/>
            </a:endParaRPr>
          </a:p>
        </p:txBody>
      </p:sp>
      <p:sp>
        <p:nvSpPr>
          <p:cNvPr id="8" name="TextBox 8"/>
          <p:cNvSpPr txBox="1"/>
          <p:nvPr/>
        </p:nvSpPr>
        <p:spPr>
          <a:xfrm>
            <a:off x="9340359" y="8978269"/>
            <a:ext cx="1409874" cy="293157"/>
          </a:xfrm>
          <a:prstGeom prst="rect">
            <a:avLst/>
          </a:prstGeom>
        </p:spPr>
        <p:txBody>
          <a:bodyPr lIns="0" tIns="0" rIns="0" bIns="0" rtlCol="0" anchor="t">
            <a:spAutoFit/>
          </a:bodyPr>
          <a:lstStyle/>
          <a:p>
            <a:pPr algn="ctr">
              <a:lnSpc>
                <a:spcPts val="2464"/>
              </a:lnSpc>
            </a:pPr>
            <a:r>
              <a:rPr lang="en-US" sz="1643" dirty="0" err="1">
                <a:solidFill>
                  <a:srgbClr val="000000"/>
                </a:solidFill>
                <a:latin typeface="Roboto"/>
              </a:rPr>
              <a:t>Ideengeber</a:t>
            </a:r>
            <a:endParaRPr lang="en-US" sz="1643" dirty="0">
              <a:solidFill>
                <a:srgbClr val="000000"/>
              </a:solidFill>
              <a:latin typeface="Roboto"/>
            </a:endParaRPr>
          </a:p>
        </p:txBody>
      </p:sp>
      <p:sp>
        <p:nvSpPr>
          <p:cNvPr id="11" name="Freeform 11"/>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de-DE" dirty="0"/>
          </a:p>
        </p:txBody>
      </p:sp>
      <p:sp>
        <p:nvSpPr>
          <p:cNvPr id="12" name="Freeform 12"/>
          <p:cNvSpPr/>
          <p:nvPr/>
        </p:nvSpPr>
        <p:spPr>
          <a:xfrm rot="1291934">
            <a:off x="14165978" y="6371875"/>
            <a:ext cx="9330612" cy="6989476"/>
          </a:xfrm>
          <a:custGeom>
            <a:avLst/>
            <a:gdLst/>
            <a:ahLst/>
            <a:cxnLst/>
            <a:rect l="l" t="t" r="r" b="b"/>
            <a:pathLst>
              <a:path w="9330612" h="6989476">
                <a:moveTo>
                  <a:pt x="0" y="0"/>
                </a:moveTo>
                <a:lnTo>
                  <a:pt x="9330612" y="0"/>
                </a:lnTo>
                <a:lnTo>
                  <a:pt x="9330612" y="6989476"/>
                </a:lnTo>
                <a:lnTo>
                  <a:pt x="0" y="698947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pic>
        <p:nvPicPr>
          <p:cNvPr id="15" name="Grafik 14">
            <a:extLst>
              <a:ext uri="{FF2B5EF4-FFF2-40B4-BE49-F238E27FC236}">
                <a16:creationId xmlns:a16="http://schemas.microsoft.com/office/drawing/2014/main" id="{676CA840-A98B-5ED6-88EE-6A8E17BB6661}"/>
              </a:ext>
            </a:extLst>
          </p:cNvPr>
          <p:cNvPicPr>
            <a:picLocks noChangeAspect="1"/>
          </p:cNvPicPr>
          <p:nvPr/>
        </p:nvPicPr>
        <p:blipFill>
          <a:blip r:embed="rId7"/>
          <a:stretch>
            <a:fillRect/>
          </a:stretch>
        </p:blipFill>
        <p:spPr>
          <a:xfrm>
            <a:off x="12859386" y="2465086"/>
            <a:ext cx="4876800" cy="4876800"/>
          </a:xfrm>
          <a:prstGeom prst="rect">
            <a:avLst/>
          </a:prstGeom>
        </p:spPr>
      </p:pic>
      <p:sp>
        <p:nvSpPr>
          <p:cNvPr id="16" name="TextBox 8">
            <a:extLst>
              <a:ext uri="{FF2B5EF4-FFF2-40B4-BE49-F238E27FC236}">
                <a16:creationId xmlns:a16="http://schemas.microsoft.com/office/drawing/2014/main" id="{8B3BD00A-1227-5702-85ED-783E7DF336CD}"/>
              </a:ext>
            </a:extLst>
          </p:cNvPr>
          <p:cNvSpPr txBox="1"/>
          <p:nvPr/>
        </p:nvSpPr>
        <p:spPr>
          <a:xfrm>
            <a:off x="3014067" y="9055337"/>
            <a:ext cx="1409874" cy="293157"/>
          </a:xfrm>
          <a:prstGeom prst="rect">
            <a:avLst/>
          </a:prstGeom>
        </p:spPr>
        <p:txBody>
          <a:bodyPr lIns="0" tIns="0" rIns="0" bIns="0" rtlCol="0" anchor="t">
            <a:spAutoFit/>
          </a:bodyPr>
          <a:lstStyle/>
          <a:p>
            <a:pPr algn="ctr">
              <a:lnSpc>
                <a:spcPts val="2464"/>
              </a:lnSpc>
            </a:pPr>
            <a:r>
              <a:rPr lang="en-US" sz="1643" dirty="0" err="1">
                <a:solidFill>
                  <a:srgbClr val="000000"/>
                </a:solidFill>
                <a:latin typeface="Roboto"/>
              </a:rPr>
              <a:t>Ideengeber</a:t>
            </a:r>
            <a:endParaRPr lang="en-US" sz="1643" dirty="0">
              <a:solidFill>
                <a:srgbClr val="000000"/>
              </a:solidFill>
              <a:latin typeface="Roboto"/>
            </a:endParaRPr>
          </a:p>
        </p:txBody>
      </p:sp>
      <p:pic>
        <p:nvPicPr>
          <p:cNvPr id="14" name="Grafik 13">
            <a:extLst>
              <a:ext uri="{FF2B5EF4-FFF2-40B4-BE49-F238E27FC236}">
                <a16:creationId xmlns:a16="http://schemas.microsoft.com/office/drawing/2014/main" id="{E6F399F3-78CC-B20D-CF46-3D7A225A459D}"/>
              </a:ext>
            </a:extLst>
          </p:cNvPr>
          <p:cNvPicPr>
            <a:picLocks noChangeAspect="1"/>
          </p:cNvPicPr>
          <p:nvPr/>
        </p:nvPicPr>
        <p:blipFill>
          <a:blip r:embed="rId8"/>
          <a:stretch>
            <a:fillRect/>
          </a:stretch>
        </p:blipFill>
        <p:spPr>
          <a:xfrm>
            <a:off x="8725462" y="4381091"/>
            <a:ext cx="2576741" cy="3494802"/>
          </a:xfrm>
          <a:prstGeom prst="rect">
            <a:avLst/>
          </a:prstGeom>
        </p:spPr>
      </p:pic>
      <p:pic>
        <p:nvPicPr>
          <p:cNvPr id="17" name="Grafik 16">
            <a:extLst>
              <a:ext uri="{FF2B5EF4-FFF2-40B4-BE49-F238E27FC236}">
                <a16:creationId xmlns:a16="http://schemas.microsoft.com/office/drawing/2014/main" id="{2FC8B69B-1096-0624-14EE-326D14AD8C83}"/>
              </a:ext>
            </a:extLst>
          </p:cNvPr>
          <p:cNvPicPr>
            <a:picLocks noChangeAspect="1"/>
          </p:cNvPicPr>
          <p:nvPr/>
        </p:nvPicPr>
        <p:blipFill>
          <a:blip r:embed="rId9"/>
          <a:stretch>
            <a:fillRect/>
          </a:stretch>
        </p:blipFill>
        <p:spPr>
          <a:xfrm>
            <a:off x="2851013" y="4386038"/>
            <a:ext cx="2429214" cy="3505689"/>
          </a:xfrm>
          <a:prstGeom prst="rect">
            <a:avLst/>
          </a:prstGeom>
        </p:spPr>
      </p:pic>
      <p:sp>
        <p:nvSpPr>
          <p:cNvPr id="18" name="TextBox 4">
            <a:extLst>
              <a:ext uri="{FF2B5EF4-FFF2-40B4-BE49-F238E27FC236}">
                <a16:creationId xmlns:a16="http://schemas.microsoft.com/office/drawing/2014/main" id="{3AF8D459-0FF2-545C-F25C-EDE41AF944D5}"/>
              </a:ext>
            </a:extLst>
          </p:cNvPr>
          <p:cNvSpPr txBox="1"/>
          <p:nvPr/>
        </p:nvSpPr>
        <p:spPr>
          <a:xfrm>
            <a:off x="2161410" y="8164679"/>
            <a:ext cx="3466538" cy="840038"/>
          </a:xfrm>
          <a:prstGeom prst="rect">
            <a:avLst/>
          </a:prstGeom>
        </p:spPr>
        <p:txBody>
          <a:bodyPr wrap="square" lIns="0" tIns="0" rIns="0" bIns="0" rtlCol="0" anchor="t">
            <a:spAutoFit/>
          </a:bodyPr>
          <a:lstStyle/>
          <a:p>
            <a:pPr algn="ctr">
              <a:lnSpc>
                <a:spcPts val="3363"/>
              </a:lnSpc>
            </a:pPr>
            <a:r>
              <a:rPr lang="en-US" sz="2402" spc="523" dirty="0">
                <a:solidFill>
                  <a:srgbClr val="191919"/>
                </a:solidFill>
                <a:latin typeface="Roboto Bold"/>
              </a:rPr>
              <a:t>Markus Lückingsmeier</a:t>
            </a:r>
          </a:p>
        </p:txBody>
      </p:sp>
      <p:sp>
        <p:nvSpPr>
          <p:cNvPr id="19" name="TextBox 5">
            <a:extLst>
              <a:ext uri="{FF2B5EF4-FFF2-40B4-BE49-F238E27FC236}">
                <a16:creationId xmlns:a16="http://schemas.microsoft.com/office/drawing/2014/main" id="{5944F20C-CE41-60BE-1CCF-24503D9B5F26}"/>
              </a:ext>
            </a:extLst>
          </p:cNvPr>
          <p:cNvSpPr txBox="1"/>
          <p:nvPr/>
        </p:nvSpPr>
        <p:spPr>
          <a:xfrm>
            <a:off x="8268262" y="8393524"/>
            <a:ext cx="3466538" cy="415231"/>
          </a:xfrm>
          <a:prstGeom prst="rect">
            <a:avLst/>
          </a:prstGeom>
        </p:spPr>
        <p:txBody>
          <a:bodyPr lIns="0" tIns="0" rIns="0" bIns="0" rtlCol="0" anchor="t">
            <a:spAutoFit/>
          </a:bodyPr>
          <a:lstStyle/>
          <a:p>
            <a:pPr algn="ctr">
              <a:lnSpc>
                <a:spcPts val="3363"/>
              </a:lnSpc>
            </a:pPr>
            <a:r>
              <a:rPr lang="en-US" sz="2402" spc="523" dirty="0">
                <a:solidFill>
                  <a:srgbClr val="191919"/>
                </a:solidFill>
                <a:latin typeface="Roboto Bold"/>
              </a:rPr>
              <a:t>Sandra Anders</a:t>
            </a:r>
          </a:p>
        </p:txBody>
      </p:sp>
      <p:pic>
        <p:nvPicPr>
          <p:cNvPr id="21" name="Picture 2" descr="Bildergebnis für Ey logo">
            <a:extLst>
              <a:ext uri="{FF2B5EF4-FFF2-40B4-BE49-F238E27FC236}">
                <a16:creationId xmlns:a16="http://schemas.microsoft.com/office/drawing/2014/main" id="{9C294747-5B5C-899B-A114-98864712B5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19960" y="4498019"/>
            <a:ext cx="1046796" cy="1228848"/>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Bildergebnis für logo BMW">
            <a:extLst>
              <a:ext uri="{FF2B5EF4-FFF2-40B4-BE49-F238E27FC236}">
                <a16:creationId xmlns:a16="http://schemas.microsoft.com/office/drawing/2014/main" id="{4F95E4C3-7B26-A586-A3F0-CFA25600EA9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517572" y="4218469"/>
            <a:ext cx="782010" cy="78201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Bildergebnis für logo Münchener Rück">
            <a:extLst>
              <a:ext uri="{FF2B5EF4-FFF2-40B4-BE49-F238E27FC236}">
                <a16:creationId xmlns:a16="http://schemas.microsoft.com/office/drawing/2014/main" id="{06016D45-7532-3842-AEBB-77CB4C16B85E}"/>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563534" y="4747546"/>
            <a:ext cx="1865181" cy="447969"/>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descr="Bildergebnis für logo Information works">
            <a:extLst>
              <a:ext uri="{FF2B5EF4-FFF2-40B4-BE49-F238E27FC236}">
                <a16:creationId xmlns:a16="http://schemas.microsoft.com/office/drawing/2014/main" id="{5D388FDE-F25E-AF80-9CD5-D01BE610104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76864" y="5938616"/>
            <a:ext cx="1689623" cy="844811"/>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descr="Bildergebnis für logo ntt data">
            <a:extLst>
              <a:ext uri="{FF2B5EF4-FFF2-40B4-BE49-F238E27FC236}">
                <a16:creationId xmlns:a16="http://schemas.microsoft.com/office/drawing/2014/main" id="{40BD82F1-F5EF-2ECE-F953-DDB87566BB91}"/>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1408" y="6919903"/>
            <a:ext cx="2301938" cy="787347"/>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descr="Bildergebnis für logo SAP">
            <a:extLst>
              <a:ext uri="{FF2B5EF4-FFF2-40B4-BE49-F238E27FC236}">
                <a16:creationId xmlns:a16="http://schemas.microsoft.com/office/drawing/2014/main" id="{FE2C7906-FFE2-C448-9A10-C3AE637A5870}"/>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73979" y="3954672"/>
            <a:ext cx="1375180" cy="681123"/>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8" descr="Bildergebnis für logo RWE">
            <a:extLst>
              <a:ext uri="{FF2B5EF4-FFF2-40B4-BE49-F238E27FC236}">
                <a16:creationId xmlns:a16="http://schemas.microsoft.com/office/drawing/2014/main" id="{85944950-9D14-24EE-5A18-C0BBB3C0579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54336" y="5540908"/>
            <a:ext cx="1137539" cy="318511"/>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0" descr="Bildergebnis für logo eprimo">
            <a:extLst>
              <a:ext uri="{FF2B5EF4-FFF2-40B4-BE49-F238E27FC236}">
                <a16:creationId xmlns:a16="http://schemas.microsoft.com/office/drawing/2014/main" id="{8675D013-EB31-25A7-75E6-BF46BEFCBAFB}"/>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61341" y="5440225"/>
            <a:ext cx="1234660" cy="39087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descr="Bildergebnis für logo E.ON">
            <a:extLst>
              <a:ext uri="{FF2B5EF4-FFF2-40B4-BE49-F238E27FC236}">
                <a16:creationId xmlns:a16="http://schemas.microsoft.com/office/drawing/2014/main" id="{241100ED-F62A-74DB-5576-4F066067F344}"/>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7226234" y="6099417"/>
            <a:ext cx="1180088" cy="34324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24" descr="Bildergebnis für logo gerling hdi">
            <a:extLst>
              <a:ext uri="{FF2B5EF4-FFF2-40B4-BE49-F238E27FC236}">
                <a16:creationId xmlns:a16="http://schemas.microsoft.com/office/drawing/2014/main" id="{7D2747AA-82CE-42C6-8C86-47030F4BC13E}"/>
              </a:ext>
            </a:extLst>
          </p:cNvPr>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6659160" y="4218469"/>
            <a:ext cx="779481" cy="536975"/>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6" descr="Bildergebnis für logo BASF">
            <a:extLst>
              <a:ext uri="{FF2B5EF4-FFF2-40B4-BE49-F238E27FC236}">
                <a16:creationId xmlns:a16="http://schemas.microsoft.com/office/drawing/2014/main" id="{0CAFFCC3-A393-4157-AAAB-7745B963497B}"/>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5430449" y="6200256"/>
            <a:ext cx="1476941" cy="535987"/>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8" descr="Bildergebnis für logo gea">
            <a:extLst>
              <a:ext uri="{FF2B5EF4-FFF2-40B4-BE49-F238E27FC236}">
                <a16:creationId xmlns:a16="http://schemas.microsoft.com/office/drawing/2014/main" id="{76C8C282-44CE-29B9-C1EB-0550201B07B0}"/>
              </a:ext>
            </a:extLst>
          </p:cNvPr>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6900075" y="6972314"/>
            <a:ext cx="1046796" cy="335715"/>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30" descr="Bildergebnis für logo deutsche telekom">
            <a:extLst>
              <a:ext uri="{FF2B5EF4-FFF2-40B4-BE49-F238E27FC236}">
                <a16:creationId xmlns:a16="http://schemas.microsoft.com/office/drawing/2014/main" id="{3F1D3A96-B5F1-6C29-7B67-A811DB364690}"/>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5757502" y="7112831"/>
            <a:ext cx="933725" cy="45810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587729" y="745144"/>
            <a:ext cx="7765888" cy="1857375"/>
          </a:xfrm>
          <a:prstGeom prst="rect">
            <a:avLst/>
          </a:prstGeom>
        </p:spPr>
        <p:txBody>
          <a:bodyPr lIns="0" tIns="0" rIns="0" bIns="0" rtlCol="0" anchor="t">
            <a:spAutoFit/>
          </a:bodyPr>
          <a:lstStyle/>
          <a:p>
            <a:pPr algn="l">
              <a:lnSpc>
                <a:spcPts val="7277"/>
              </a:lnSpc>
            </a:pPr>
            <a:r>
              <a:rPr lang="en-US" sz="6064" dirty="0">
                <a:solidFill>
                  <a:srgbClr val="191919"/>
                </a:solidFill>
                <a:latin typeface="Roboto Bold"/>
              </a:rPr>
              <a:t>WELCHES PROBLEM WIR LÖSEN </a:t>
            </a:r>
          </a:p>
        </p:txBody>
      </p:sp>
      <p:sp>
        <p:nvSpPr>
          <p:cNvPr id="3" name="Freeform 3"/>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4" name="Freeform 4"/>
          <p:cNvSpPr/>
          <p:nvPr/>
        </p:nvSpPr>
        <p:spPr>
          <a:xfrm>
            <a:off x="10615901" y="1673832"/>
            <a:ext cx="5904743" cy="6939335"/>
          </a:xfrm>
          <a:custGeom>
            <a:avLst/>
            <a:gdLst/>
            <a:ahLst/>
            <a:cxnLst/>
            <a:rect l="l" t="t" r="r" b="b"/>
            <a:pathLst>
              <a:path w="5904743" h="6939335">
                <a:moveTo>
                  <a:pt x="0" y="0"/>
                </a:moveTo>
                <a:lnTo>
                  <a:pt x="5904743" y="0"/>
                </a:lnTo>
                <a:lnTo>
                  <a:pt x="5904743" y="6939336"/>
                </a:lnTo>
                <a:lnTo>
                  <a:pt x="0" y="693933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5" name="TextBox 5"/>
          <p:cNvSpPr txBox="1"/>
          <p:nvPr/>
        </p:nvSpPr>
        <p:spPr>
          <a:xfrm>
            <a:off x="1410460" y="2729983"/>
            <a:ext cx="9205441" cy="6647974"/>
          </a:xfrm>
          <a:prstGeom prst="rect">
            <a:avLst/>
          </a:prstGeom>
        </p:spPr>
        <p:txBody>
          <a:bodyPr wrap="square" lIns="0" tIns="0" rIns="0" bIns="0" rtlCol="0" anchor="t">
            <a:spAutoFit/>
          </a:bodyPr>
          <a:lstStyle/>
          <a:p>
            <a:r>
              <a:rPr lang="de-DE" sz="2400" dirty="0"/>
              <a:t>Die Klimastrategie „Köln Klimaneutral 2035“ setzt ambitionierte Ziele, doch deren Umsetzung erfordert komplexe Koordination, Effizienz und Anpassungsfähigkeit.</a:t>
            </a:r>
          </a:p>
          <a:p>
            <a:endParaRPr lang="de-DE" sz="2400" dirty="0"/>
          </a:p>
          <a:p>
            <a:r>
              <a:rPr lang="de-DE" sz="2400" b="1" dirty="0"/>
              <a:t>Unser Ziel:</a:t>
            </a:r>
            <a:r>
              <a:rPr lang="de-DE" sz="2400" dirty="0"/>
              <a:t> Ein KI-basiertes Assistenzsystem, das der Stadt Köln hilft, ihre Klimaziele zu erreichen, indem es die zahlreichen Klimaprojekte überwacht, analysiert und optimiert.</a:t>
            </a:r>
          </a:p>
          <a:p>
            <a:endParaRPr lang="de-DE" sz="2400" dirty="0"/>
          </a:p>
          <a:p>
            <a:r>
              <a:rPr lang="de-DE" sz="2400" b="1" dirty="0"/>
              <a:t>Wer profitiert?</a:t>
            </a:r>
            <a:endParaRPr lang="de-DE" sz="2400" dirty="0"/>
          </a:p>
          <a:p>
            <a:pPr>
              <a:buFont typeface="Arial" panose="020B0604020202020204" pitchFamily="34" charset="0"/>
              <a:buChar char="•"/>
            </a:pPr>
            <a:r>
              <a:rPr lang="de-DE" sz="2400" dirty="0"/>
              <a:t> Die Bürger Kölns profitieren von einer effizienteren Umsetzung der Klimaprojekte und von besseren, lebenswerteren Stadtbedingungen.</a:t>
            </a:r>
          </a:p>
          <a:p>
            <a:pPr>
              <a:buFont typeface="Arial" panose="020B0604020202020204" pitchFamily="34" charset="0"/>
              <a:buChar char="•"/>
            </a:pPr>
            <a:r>
              <a:rPr lang="de-DE" sz="2400" dirty="0"/>
              <a:t> Verwaltung und Entscheidungsträger erhalten wertvolle Echtzeit-Einblicke, um schneller und zielgerichteter auf Herausforderungen zu reagieren.</a:t>
            </a:r>
          </a:p>
          <a:p>
            <a:pPr>
              <a:buFont typeface="Arial" panose="020B0604020202020204" pitchFamily="34" charset="0"/>
              <a:buChar char="•"/>
            </a:pPr>
            <a:endParaRPr lang="de-DE" sz="2400" dirty="0"/>
          </a:p>
          <a:p>
            <a:r>
              <a:rPr lang="de-DE" sz="2400" b="1" dirty="0"/>
              <a:t>Kurz und knapp:</a:t>
            </a:r>
            <a:r>
              <a:rPr lang="de-DE" sz="2400" dirty="0"/>
              <a:t> Unsere Lösung bringt Köln näher an eine nachhaltige Zukunft und unterstützt die Transformation zur klimaneutralen Stadt durch gezielte, datenbasierte Entscheidungen.</a:t>
            </a:r>
          </a:p>
        </p:txBody>
      </p:sp>
      <p:sp>
        <p:nvSpPr>
          <p:cNvPr id="6" name="Freeform 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684136" y="7692812"/>
            <a:ext cx="14319993" cy="6166547"/>
          </a:xfrm>
          <a:custGeom>
            <a:avLst/>
            <a:gdLst/>
            <a:ahLst/>
            <a:cxnLst/>
            <a:rect l="l" t="t" r="r" b="b"/>
            <a:pathLst>
              <a:path w="14319993" h="6166547">
                <a:moveTo>
                  <a:pt x="0" y="0"/>
                </a:moveTo>
                <a:lnTo>
                  <a:pt x="14319993" y="0"/>
                </a:lnTo>
                <a:lnTo>
                  <a:pt x="14319993" y="6166548"/>
                </a:lnTo>
                <a:lnTo>
                  <a:pt x="0" y="6166548"/>
                </a:lnTo>
                <a:lnTo>
                  <a:pt x="0" y="0"/>
                </a:lnTo>
                <a:close/>
              </a:path>
            </a:pathLst>
          </a:custGeom>
          <a:blipFill>
            <a:blip r:embed="rId2"/>
            <a:stretch>
              <a:fillRect/>
            </a:stretch>
          </a:blipFill>
        </p:spPr>
      </p:sp>
      <p:sp>
        <p:nvSpPr>
          <p:cNvPr id="3" name="TextBox 3"/>
          <p:cNvSpPr txBox="1"/>
          <p:nvPr/>
        </p:nvSpPr>
        <p:spPr>
          <a:xfrm>
            <a:off x="5214925" y="1328884"/>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Wie wir es lösen</a:t>
            </a:r>
          </a:p>
        </p:txBody>
      </p:sp>
      <p:sp>
        <p:nvSpPr>
          <p:cNvPr id="5" name="TextBox 5"/>
          <p:cNvSpPr txBox="1"/>
          <p:nvPr/>
        </p:nvSpPr>
        <p:spPr>
          <a:xfrm>
            <a:off x="824082" y="2476500"/>
            <a:ext cx="17082917" cy="6740307"/>
          </a:xfrm>
          <a:prstGeom prst="rect">
            <a:avLst/>
          </a:prstGeom>
        </p:spPr>
        <p:txBody>
          <a:bodyPr wrap="square" lIns="0" tIns="0" rIns="0" bIns="0" rtlCol="0" anchor="t">
            <a:spAutoFit/>
          </a:bodyPr>
          <a:lstStyle/>
          <a:p>
            <a:r>
              <a:rPr lang="de-DE" sz="2400" dirty="0"/>
              <a:t>Unser KI-Assistenzsystem bietet eine ganzheitliche Lösung zur Umsetzung der Klimastrategie „Köln Klimaneutral 2035“. Die Hauptmerkmale unseres Systems umfassen:</a:t>
            </a:r>
          </a:p>
          <a:p>
            <a:pPr marL="342900" indent="-342900">
              <a:spcBef>
                <a:spcPts val="600"/>
              </a:spcBef>
              <a:buFont typeface="Arial" panose="020B0604020202020204" pitchFamily="34" charset="0"/>
              <a:buChar char="•"/>
            </a:pPr>
            <a:r>
              <a:rPr lang="de-DE" sz="2400" b="1" dirty="0"/>
              <a:t>Echtzeit-Monitoring</a:t>
            </a:r>
            <a:br>
              <a:rPr lang="de-DE" sz="2400" dirty="0"/>
            </a:br>
            <a:r>
              <a:rPr lang="de-DE" sz="2400" dirty="0"/>
              <a:t>Unser System überwacht den Fortschritt aller Klimaprojekte in Echtzeit. Es identifiziert Verzögerungen, Engpässe und ermöglicht eine schnelle Reaktion, um Zielabweichungen frühzeitig zu beheben.</a:t>
            </a:r>
          </a:p>
          <a:p>
            <a:pPr marL="342900" indent="-342900">
              <a:spcBef>
                <a:spcPts val="600"/>
              </a:spcBef>
              <a:buFont typeface="Arial" panose="020B0604020202020204" pitchFamily="34" charset="0"/>
              <a:buChar char="•"/>
            </a:pPr>
            <a:r>
              <a:rPr lang="de-DE" sz="2400" b="1" dirty="0"/>
              <a:t>Datenintegration und Visualisierung</a:t>
            </a:r>
            <a:br>
              <a:rPr lang="de-DE" sz="2400" dirty="0"/>
            </a:br>
            <a:r>
              <a:rPr lang="de-DE" sz="2400" dirty="0"/>
              <a:t>Wir bündeln und visualisieren vielfältige Datenquellen wie Energiedaten, Verkehrsbewegungen und Fortschritte bei Gebäudesanierungen. Diese Daten werden in intuitiven Dashboards dargestellt und ermöglichen eine umfassende und transparente Entscheidungsgrundlage.</a:t>
            </a:r>
          </a:p>
          <a:p>
            <a:pPr marL="342900" indent="-342900">
              <a:spcBef>
                <a:spcPts val="600"/>
              </a:spcBef>
              <a:buFont typeface="Arial" panose="020B0604020202020204" pitchFamily="34" charset="0"/>
              <a:buChar char="•"/>
            </a:pPr>
            <a:r>
              <a:rPr lang="de-DE" sz="2400" b="1" dirty="0"/>
              <a:t>Prognosen und Handlungsempfehlungen</a:t>
            </a:r>
            <a:br>
              <a:rPr lang="de-DE" sz="2400" dirty="0"/>
            </a:br>
            <a:r>
              <a:rPr lang="de-DE" sz="2400" dirty="0"/>
              <a:t>Mithilfe fortschrittlicher KI-Algorithmen generieren wir Szenarien und bieten Handlungsempfehlungen, die die Effizienzsteigerung und den reibungslosen Ablauf der Klimaschutzmaßnahmen unterstützen.</a:t>
            </a:r>
          </a:p>
          <a:p>
            <a:pPr marL="342900" indent="-342900">
              <a:spcBef>
                <a:spcPts val="600"/>
              </a:spcBef>
              <a:buFont typeface="Arial" panose="020B0604020202020204" pitchFamily="34" charset="0"/>
              <a:buChar char="•"/>
            </a:pPr>
            <a:r>
              <a:rPr lang="de-DE" sz="2400" b="1" dirty="0"/>
              <a:t>Bürgerbeteiligung und Transparenz</a:t>
            </a:r>
            <a:br>
              <a:rPr lang="de-DE" sz="2400" dirty="0"/>
            </a:br>
            <a:r>
              <a:rPr lang="de-DE" sz="2400" dirty="0"/>
              <a:t>Über eine interaktive Plattform können Bürger den Fortschritt der Maßnahmen einsehen, Feedback geben und Vorschläge einbringen. Dies fördert eine direkte Einbindung und partizipative Entscheidungsfindung.</a:t>
            </a:r>
          </a:p>
          <a:p>
            <a:pPr>
              <a:spcBef>
                <a:spcPts val="600"/>
              </a:spcBef>
            </a:pPr>
            <a:r>
              <a:rPr lang="de-DE" sz="2400" dirty="0"/>
              <a:t>Mit diesen Hauptmerkmalen bietet unser System der Stadt Köln ein leistungsstarkes Werkzeug zur Erreichung der Klimaneutralitätsziele und stärkt gleichzeitig das Vertrauen und die Teilhabe der Bürger.</a:t>
            </a:r>
          </a:p>
        </p:txBody>
      </p:sp>
      <p:sp>
        <p:nvSpPr>
          <p:cNvPr id="6" name="Freeform 6"/>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de-DE" dirty="0"/>
          </a:p>
        </p:txBody>
      </p:sp>
      <p:sp>
        <p:nvSpPr>
          <p:cNvPr id="7" name="Freeform 7"/>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5"/>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rot="-5400000">
            <a:off x="6055914" y="5105400"/>
            <a:ext cx="10287000" cy="0"/>
          </a:xfrm>
          <a:prstGeom prst="line">
            <a:avLst/>
          </a:prstGeom>
          <a:ln w="76200" cap="flat">
            <a:solidFill>
              <a:srgbClr val="E10000"/>
            </a:solidFill>
            <a:prstDash val="solid"/>
            <a:headEnd type="none" w="sm" len="sm"/>
            <a:tailEnd type="none" w="sm" len="sm"/>
          </a:ln>
        </p:spPr>
      </p:sp>
      <p:grpSp>
        <p:nvGrpSpPr>
          <p:cNvPr id="3" name="Group 3"/>
          <p:cNvGrpSpPr/>
          <p:nvPr/>
        </p:nvGrpSpPr>
        <p:grpSpPr>
          <a:xfrm>
            <a:off x="10998134" y="1206568"/>
            <a:ext cx="402560" cy="4025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5" name="TextBox 5"/>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6" name="Group 6"/>
          <p:cNvGrpSpPr/>
          <p:nvPr/>
        </p:nvGrpSpPr>
        <p:grpSpPr>
          <a:xfrm>
            <a:off x="11637030" y="2304805"/>
            <a:ext cx="6383331" cy="4466949"/>
            <a:chOff x="-291190" y="-38100"/>
            <a:chExt cx="7441871" cy="5955930"/>
          </a:xfrm>
        </p:grpSpPr>
        <p:sp>
          <p:nvSpPr>
            <p:cNvPr id="7" name="TextBox 7"/>
            <p:cNvSpPr txBox="1"/>
            <p:nvPr/>
          </p:nvSpPr>
          <p:spPr>
            <a:xfrm>
              <a:off x="-291190" y="1610669"/>
              <a:ext cx="7441871" cy="4307161"/>
            </a:xfrm>
            <a:prstGeom prst="rect">
              <a:avLst/>
            </a:prstGeom>
          </p:spPr>
          <p:txBody>
            <a:bodyPr wrap="square" lIns="0" tIns="0" rIns="0" bIns="0" rtlCol="0" anchor="t">
              <a:spAutoFit/>
            </a:bodyPr>
            <a:lstStyle/>
            <a:p>
              <a:pPr marL="342900" indent="-342900">
                <a:spcBef>
                  <a:spcPts val="1200"/>
                </a:spcBef>
                <a:buFont typeface="Arial" panose="020B0604020202020204" pitchFamily="34" charset="0"/>
                <a:buChar char="•"/>
              </a:pPr>
              <a:r>
                <a:rPr lang="de-DE" sz="1899" spc="94" dirty="0">
                  <a:solidFill>
                    <a:srgbClr val="191919"/>
                  </a:solidFill>
                  <a:latin typeface="Roboto"/>
                </a:rPr>
                <a:t>Die zentrale Herausforderung liegt in der Integration heterogener Datenquellen, um eine ganzheitliche, transparente Übersicht zu schaffen.</a:t>
              </a:r>
            </a:p>
            <a:p>
              <a:pPr marL="342900" indent="-342900">
                <a:spcBef>
                  <a:spcPts val="1200"/>
                </a:spcBef>
                <a:buFont typeface="Arial" panose="020B0604020202020204" pitchFamily="34" charset="0"/>
                <a:buChar char="•"/>
              </a:pPr>
              <a:r>
                <a:rPr lang="de-DE" sz="1899" spc="94" dirty="0">
                  <a:solidFill>
                    <a:srgbClr val="191919"/>
                  </a:solidFill>
                  <a:latin typeface="Roboto"/>
                </a:rPr>
                <a:t>Mehr Transparenz und einfachere Möglichkeiten zur Beteiligung, damit die </a:t>
              </a:r>
              <a:r>
                <a:rPr lang="de-DE" sz="1899" spc="94" dirty="0" err="1">
                  <a:solidFill>
                    <a:srgbClr val="191919"/>
                  </a:solidFill>
                  <a:latin typeface="Roboto"/>
                </a:rPr>
                <a:t>Bürger:innen</a:t>
              </a:r>
              <a:r>
                <a:rPr lang="de-DE" sz="1899" spc="94" dirty="0">
                  <a:solidFill>
                    <a:srgbClr val="191919"/>
                  </a:solidFill>
                  <a:latin typeface="Roboto"/>
                </a:rPr>
                <a:t> Kölns aktiv an der Umsetzung der Klimastrategie mitwirken.</a:t>
              </a:r>
            </a:p>
            <a:p>
              <a:pPr marL="342900" indent="-342900">
                <a:spcBef>
                  <a:spcPts val="1200"/>
                </a:spcBef>
                <a:buFont typeface="Arial" panose="020B0604020202020204" pitchFamily="34" charset="0"/>
                <a:buChar char="•"/>
              </a:pPr>
              <a:r>
                <a:rPr lang="de-DE" sz="1899" spc="94" dirty="0">
                  <a:solidFill>
                    <a:srgbClr val="191919"/>
                  </a:solidFill>
                  <a:latin typeface="Roboto"/>
                </a:rPr>
                <a:t>Eine flexible und anpassungsfähige Systemarchitektur ist essenziell, um die kontinuierlich wachsenden Datenmengen und die steigenden Anforderungen effizient zu verarbeiten.</a:t>
              </a:r>
            </a:p>
          </p:txBody>
        </p:sp>
        <p:sp>
          <p:nvSpPr>
            <p:cNvPr id="8" name="TextBox 8"/>
            <p:cNvSpPr txBox="1"/>
            <p:nvPr/>
          </p:nvSpPr>
          <p:spPr>
            <a:xfrm>
              <a:off x="0" y="455025"/>
              <a:ext cx="7107354" cy="1433195"/>
            </a:xfrm>
            <a:prstGeom prst="rect">
              <a:avLst/>
            </a:prstGeom>
          </p:spPr>
          <p:txBody>
            <a:bodyPr lIns="0" tIns="0" rIns="0" bIns="0" rtlCol="0" anchor="t">
              <a:spAutoFit/>
            </a:bodyPr>
            <a:lstStyle/>
            <a:p>
              <a:pPr algn="l">
                <a:lnSpc>
                  <a:spcPts val="4320"/>
                </a:lnSpc>
              </a:pPr>
              <a:r>
                <a:rPr lang="en-US" sz="3200" spc="240" dirty="0">
                  <a:solidFill>
                    <a:srgbClr val="191919"/>
                  </a:solidFill>
                  <a:latin typeface="Roboto Bold"/>
                </a:rPr>
                <a:t>WICHTIGE ERKENNTNISSE</a:t>
              </a:r>
            </a:p>
          </p:txBody>
        </p:sp>
        <p:sp>
          <p:nvSpPr>
            <p:cNvPr id="9" name="TextBox 9"/>
            <p:cNvSpPr txBox="1"/>
            <p:nvPr/>
          </p:nvSpPr>
          <p:spPr>
            <a:xfrm>
              <a:off x="0" y="-38100"/>
              <a:ext cx="7107354" cy="396241"/>
            </a:xfrm>
            <a:prstGeom prst="rect">
              <a:avLst/>
            </a:prstGeom>
          </p:spPr>
          <p:txBody>
            <a:bodyPr lIns="0" tIns="0" rIns="0" bIns="0" rtlCol="0" anchor="t">
              <a:spAutoFit/>
            </a:bodyPr>
            <a:lstStyle/>
            <a:p>
              <a:pPr algn="l">
                <a:lnSpc>
                  <a:spcPts val="2519"/>
                </a:lnSpc>
              </a:pPr>
              <a:endParaRPr/>
            </a:p>
          </p:txBody>
        </p:sp>
      </p:grpSp>
      <p:grpSp>
        <p:nvGrpSpPr>
          <p:cNvPr id="10" name="Group 10"/>
          <p:cNvGrpSpPr/>
          <p:nvPr/>
        </p:nvGrpSpPr>
        <p:grpSpPr>
          <a:xfrm>
            <a:off x="2931262" y="2401529"/>
            <a:ext cx="7636549" cy="1811955"/>
            <a:chOff x="-3927098" y="-38100"/>
            <a:chExt cx="11168186" cy="2415940"/>
          </a:xfrm>
        </p:grpSpPr>
        <p:sp>
          <p:nvSpPr>
            <p:cNvPr id="11" name="TextBox 11"/>
            <p:cNvSpPr txBox="1"/>
            <p:nvPr/>
          </p:nvSpPr>
          <p:spPr>
            <a:xfrm>
              <a:off x="-3927098" y="1208803"/>
              <a:ext cx="11086605" cy="1169037"/>
            </a:xfrm>
            <a:prstGeom prst="rect">
              <a:avLst/>
            </a:prstGeom>
          </p:spPr>
          <p:txBody>
            <a:bodyPr wrap="square" lIns="0" tIns="0" rIns="0" bIns="0" rtlCol="0" anchor="t">
              <a:spAutoFit/>
            </a:bodyPr>
            <a:lstStyle/>
            <a:p>
              <a:r>
                <a:rPr lang="de-DE" sz="1899" spc="94" dirty="0">
                  <a:solidFill>
                    <a:srgbClr val="191919"/>
                  </a:solidFill>
                  <a:latin typeface="Roboto"/>
                </a:rPr>
                <a:t>Unsere Hypothese ist, dass ein zentrales, verlässliches und benutzerfreundliches System zum kontinuierlichen Tracking und zur Steuerung der Klimaprojekte notwendig ist.</a:t>
              </a:r>
              <a:endParaRPr lang="en-US" sz="1899" spc="94" dirty="0">
                <a:solidFill>
                  <a:srgbClr val="191919"/>
                </a:solidFill>
                <a:latin typeface="Roboto"/>
              </a:endParaRPr>
            </a:p>
          </p:txBody>
        </p:sp>
        <p:sp>
          <p:nvSpPr>
            <p:cNvPr id="12" name="TextBox 12"/>
            <p:cNvSpPr txBox="1"/>
            <p:nvPr/>
          </p:nvSpPr>
          <p:spPr>
            <a:xfrm>
              <a:off x="133733" y="321544"/>
              <a:ext cx="7107355" cy="709295"/>
            </a:xfrm>
            <a:prstGeom prst="rect">
              <a:avLst/>
            </a:prstGeom>
          </p:spPr>
          <p:txBody>
            <a:bodyPr lIns="0" tIns="0" rIns="0" bIns="0" rtlCol="0" anchor="t">
              <a:spAutoFit/>
            </a:bodyPr>
            <a:lstStyle/>
            <a:p>
              <a:pPr algn="r">
                <a:lnSpc>
                  <a:spcPts val="4320"/>
                </a:lnSpc>
              </a:pPr>
              <a:r>
                <a:rPr lang="en-US" sz="3200" spc="35" dirty="0">
                  <a:solidFill>
                    <a:srgbClr val="191919"/>
                  </a:solidFill>
                  <a:latin typeface="Roboto Bold"/>
                </a:rPr>
                <a:t>USER RESEARCH</a:t>
              </a:r>
            </a:p>
          </p:txBody>
        </p:sp>
        <p:sp>
          <p:nvSpPr>
            <p:cNvPr id="13" name="TextBox 13"/>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4" name="Group 14"/>
          <p:cNvGrpSpPr/>
          <p:nvPr/>
        </p:nvGrpSpPr>
        <p:grpSpPr>
          <a:xfrm>
            <a:off x="2514608" y="4870386"/>
            <a:ext cx="8519160" cy="2897922"/>
            <a:chOff x="-3505514" y="-2629884"/>
            <a:chExt cx="11358880" cy="3863895"/>
          </a:xfrm>
        </p:grpSpPr>
        <p:sp>
          <p:nvSpPr>
            <p:cNvPr id="15" name="TextBox 15"/>
            <p:cNvSpPr txBox="1"/>
            <p:nvPr/>
          </p:nvSpPr>
          <p:spPr>
            <a:xfrm>
              <a:off x="-3505514" y="-1604372"/>
              <a:ext cx="11358880" cy="2838383"/>
            </a:xfrm>
            <a:prstGeom prst="rect">
              <a:avLst/>
            </a:prstGeom>
          </p:spPr>
          <p:txBody>
            <a:bodyPr wrap="square" lIns="0" tIns="0" rIns="0" bIns="0" rtlCol="0" anchor="t">
              <a:spAutoFit/>
            </a:bodyPr>
            <a:lstStyle/>
            <a:p>
              <a:pPr marL="457200" indent="-457200">
                <a:lnSpc>
                  <a:spcPts val="2659"/>
                </a:lnSpc>
                <a:buFont typeface="+mj-lt"/>
                <a:buAutoNum type="arabicPeriod"/>
              </a:pPr>
              <a:r>
                <a:rPr lang="de-DE" sz="1899" spc="94" dirty="0">
                  <a:solidFill>
                    <a:srgbClr val="191919"/>
                  </a:solidFill>
                  <a:latin typeface="Roboto"/>
                </a:rPr>
                <a:t>Aufbau eines Netzwerks mit städtischen Akteuren und ersten Technologiepartnern.</a:t>
              </a:r>
            </a:p>
            <a:p>
              <a:pPr marL="457200" indent="-457200">
                <a:lnSpc>
                  <a:spcPts val="2659"/>
                </a:lnSpc>
                <a:buFont typeface="+mj-lt"/>
                <a:buAutoNum type="arabicPeriod"/>
              </a:pPr>
              <a:r>
                <a:rPr lang="de-DE" sz="1899" spc="94" dirty="0">
                  <a:solidFill>
                    <a:srgbClr val="191919"/>
                  </a:solidFill>
                  <a:latin typeface="Roboto"/>
                </a:rPr>
                <a:t>Entwicklung eines Prototyps für das KI-Assistenzsystem mit grundlegenden Funktionen zur Datensammlung und Visualisierung.</a:t>
              </a:r>
            </a:p>
            <a:p>
              <a:pPr marL="457200" indent="-457200">
                <a:lnSpc>
                  <a:spcPts val="2659"/>
                </a:lnSpc>
                <a:spcBef>
                  <a:spcPts val="600"/>
                </a:spcBef>
                <a:buFont typeface="+mj-lt"/>
                <a:buAutoNum type="arabicPeriod"/>
              </a:pPr>
              <a:r>
                <a:rPr lang="de-DE" sz="1899" spc="94" dirty="0">
                  <a:solidFill>
                    <a:srgbClr val="191919"/>
                  </a:solidFill>
                  <a:latin typeface="Roboto"/>
                </a:rPr>
                <a:t>Durchführung von Workshops zur Einbindung der </a:t>
              </a:r>
              <a:r>
                <a:rPr lang="de-DE" sz="1899" spc="94" dirty="0" err="1">
                  <a:solidFill>
                    <a:srgbClr val="191919"/>
                  </a:solidFill>
                  <a:latin typeface="Roboto"/>
                </a:rPr>
                <a:t>Bürger:innen</a:t>
              </a:r>
              <a:r>
                <a:rPr lang="de-DE" sz="1899" spc="94" dirty="0">
                  <a:solidFill>
                    <a:srgbClr val="191919"/>
                  </a:solidFill>
                  <a:latin typeface="Roboto"/>
                </a:rPr>
                <a:t> in die Nutzung der Plattform.</a:t>
              </a:r>
              <a:endParaRPr lang="en-US" sz="1899" spc="94" dirty="0">
                <a:solidFill>
                  <a:srgbClr val="191919"/>
                </a:solidFill>
                <a:latin typeface="Roboto"/>
              </a:endParaRPr>
            </a:p>
          </p:txBody>
        </p:sp>
        <p:sp>
          <p:nvSpPr>
            <p:cNvPr id="16" name="TextBox 16"/>
            <p:cNvSpPr txBox="1"/>
            <p:nvPr/>
          </p:nvSpPr>
          <p:spPr>
            <a:xfrm>
              <a:off x="346439" y="-2629884"/>
              <a:ext cx="7107354" cy="688223"/>
            </a:xfrm>
            <a:prstGeom prst="rect">
              <a:avLst/>
            </a:prstGeom>
          </p:spPr>
          <p:txBody>
            <a:bodyPr lIns="0" tIns="0" rIns="0" bIns="0" rtlCol="0" anchor="t">
              <a:spAutoFit/>
            </a:bodyPr>
            <a:lstStyle/>
            <a:p>
              <a:pPr algn="r">
                <a:lnSpc>
                  <a:spcPts val="4320"/>
                </a:lnSpc>
              </a:pPr>
              <a:r>
                <a:rPr lang="en-US" sz="3200" spc="147" dirty="0">
                  <a:solidFill>
                    <a:srgbClr val="191919"/>
                  </a:solidFill>
                  <a:latin typeface="Roboto Bold"/>
                </a:rPr>
                <a:t>GEPLANTE MEILENSTEINE</a:t>
              </a:r>
            </a:p>
          </p:txBody>
        </p:sp>
        <p:sp>
          <p:nvSpPr>
            <p:cNvPr id="17" name="TextBox 17"/>
            <p:cNvSpPr txBox="1"/>
            <p:nvPr/>
          </p:nvSpPr>
          <p:spPr>
            <a:xfrm>
              <a:off x="0" y="-38100"/>
              <a:ext cx="7107354" cy="396241"/>
            </a:xfrm>
            <a:prstGeom prst="rect">
              <a:avLst/>
            </a:prstGeom>
          </p:spPr>
          <p:txBody>
            <a:bodyPr lIns="0" tIns="0" rIns="0" bIns="0" rtlCol="0" anchor="t">
              <a:spAutoFit/>
            </a:bodyPr>
            <a:lstStyle/>
            <a:p>
              <a:pPr algn="r">
                <a:lnSpc>
                  <a:spcPts val="2519"/>
                </a:lnSpc>
              </a:pPr>
              <a:endParaRPr/>
            </a:p>
          </p:txBody>
        </p:sp>
      </p:grpSp>
      <p:grpSp>
        <p:nvGrpSpPr>
          <p:cNvPr id="18" name="Group 18"/>
          <p:cNvGrpSpPr/>
          <p:nvPr/>
        </p:nvGrpSpPr>
        <p:grpSpPr>
          <a:xfrm>
            <a:off x="11000242" y="2694368"/>
            <a:ext cx="402560" cy="40256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0" name="TextBox 20"/>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1" name="Group 21"/>
          <p:cNvGrpSpPr/>
          <p:nvPr/>
        </p:nvGrpSpPr>
        <p:grpSpPr>
          <a:xfrm>
            <a:off x="10998134" y="4924261"/>
            <a:ext cx="402560" cy="402560"/>
            <a:chOff x="0" y="0"/>
            <a:chExt cx="812800" cy="812800"/>
          </a:xfrm>
        </p:grpSpPr>
        <p:sp>
          <p:nvSpPr>
            <p:cNvPr id="22" name="Freeform 2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3" name="TextBox 23"/>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grpSp>
        <p:nvGrpSpPr>
          <p:cNvPr id="24" name="Group 24"/>
          <p:cNvGrpSpPr/>
          <p:nvPr/>
        </p:nvGrpSpPr>
        <p:grpSpPr>
          <a:xfrm>
            <a:off x="10998134" y="6458243"/>
            <a:ext cx="402560" cy="402560"/>
            <a:chOff x="0" y="0"/>
            <a:chExt cx="812800" cy="812800"/>
          </a:xfrm>
        </p:grpSpPr>
        <p:sp>
          <p:nvSpPr>
            <p:cNvPr id="25" name="Freeform 25"/>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10000"/>
            </a:solidFill>
          </p:spPr>
        </p:sp>
        <p:sp>
          <p:nvSpPr>
            <p:cNvPr id="26" name="TextBox 26"/>
            <p:cNvSpPr txBox="1"/>
            <p:nvPr/>
          </p:nvSpPr>
          <p:spPr>
            <a:xfrm>
              <a:off x="76200" y="28575"/>
              <a:ext cx="660400" cy="708025"/>
            </a:xfrm>
            <a:prstGeom prst="rect">
              <a:avLst/>
            </a:prstGeom>
          </p:spPr>
          <p:txBody>
            <a:bodyPr lIns="50800" tIns="50800" rIns="50800" bIns="50800" rtlCol="0" anchor="ctr"/>
            <a:lstStyle/>
            <a:p>
              <a:pPr algn="ctr">
                <a:lnSpc>
                  <a:spcPts val="2659"/>
                </a:lnSpc>
              </a:pPr>
              <a:endParaRPr/>
            </a:p>
          </p:txBody>
        </p:sp>
      </p:grpSp>
      <p:sp>
        <p:nvSpPr>
          <p:cNvPr id="27" name="TextBox 27"/>
          <p:cNvSpPr txBox="1"/>
          <p:nvPr/>
        </p:nvSpPr>
        <p:spPr>
          <a:xfrm>
            <a:off x="16529432" y="9305925"/>
            <a:ext cx="1307336" cy="696278"/>
          </a:xfrm>
          <a:prstGeom prst="rect">
            <a:avLst/>
          </a:prstGeom>
        </p:spPr>
        <p:txBody>
          <a:bodyPr lIns="0" tIns="0" rIns="0" bIns="0" rtlCol="0" anchor="t">
            <a:spAutoFit/>
          </a:bodyPr>
          <a:lstStyle/>
          <a:p>
            <a:pPr algn="r">
              <a:lnSpc>
                <a:spcPts val="5670"/>
              </a:lnSpc>
            </a:pPr>
            <a:r>
              <a:rPr lang="en-US" sz="4200" spc="1470">
                <a:solidFill>
                  <a:srgbClr val="FFFFFF"/>
                </a:solidFill>
                <a:latin typeface="Now Medium"/>
              </a:rPr>
              <a:t>2</a:t>
            </a:r>
          </a:p>
        </p:txBody>
      </p:sp>
      <p:sp>
        <p:nvSpPr>
          <p:cNvPr id="28" name="TextBox 28"/>
          <p:cNvSpPr txBox="1"/>
          <p:nvPr/>
        </p:nvSpPr>
        <p:spPr>
          <a:xfrm>
            <a:off x="3139985" y="516958"/>
            <a:ext cx="7858149" cy="1236345"/>
          </a:xfrm>
          <a:prstGeom prst="rect">
            <a:avLst/>
          </a:prstGeom>
        </p:spPr>
        <p:txBody>
          <a:bodyPr lIns="0" tIns="0" rIns="0" bIns="0" rtlCol="0" anchor="t">
            <a:spAutoFit/>
          </a:bodyPr>
          <a:lstStyle/>
          <a:p>
            <a:pPr algn="ctr">
              <a:lnSpc>
                <a:spcPts val="10080"/>
              </a:lnSpc>
            </a:pPr>
            <a:r>
              <a:rPr lang="en-US" sz="7200">
                <a:solidFill>
                  <a:srgbClr val="000000"/>
                </a:solidFill>
                <a:latin typeface="Roboto Bold"/>
              </a:rPr>
              <a:t>Status Quo</a:t>
            </a:r>
          </a:p>
        </p:txBody>
      </p:sp>
      <p:sp>
        <p:nvSpPr>
          <p:cNvPr id="29" name="Freeform 2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0" name="Freeform 3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6115925" y="1543699"/>
            <a:ext cx="11430000" cy="2571547"/>
            <a:chOff x="0" y="-9525"/>
            <a:chExt cx="9253977" cy="3428729"/>
          </a:xfrm>
        </p:grpSpPr>
        <p:sp>
          <p:nvSpPr>
            <p:cNvPr id="3" name="TextBox 3"/>
            <p:cNvSpPr txBox="1"/>
            <p:nvPr/>
          </p:nvSpPr>
          <p:spPr>
            <a:xfrm>
              <a:off x="0" y="-9525"/>
              <a:ext cx="9253977" cy="593725"/>
            </a:xfrm>
            <a:prstGeom prst="rect">
              <a:avLst/>
            </a:prstGeom>
          </p:spPr>
          <p:txBody>
            <a:bodyPr lIns="0" tIns="0" rIns="0" bIns="0" rtlCol="0" anchor="t">
              <a:spAutoFit/>
            </a:bodyPr>
            <a:lstStyle/>
            <a:p>
              <a:pPr marL="0" lvl="0" indent="0" algn="l">
                <a:lnSpc>
                  <a:spcPts val="3479"/>
                </a:lnSpc>
                <a:spcBef>
                  <a:spcPct val="0"/>
                </a:spcBef>
              </a:pPr>
              <a:r>
                <a:rPr lang="en-US" sz="2899">
                  <a:solidFill>
                    <a:srgbClr val="191919"/>
                  </a:solidFill>
                  <a:latin typeface="Roboto Bold"/>
                </a:rPr>
                <a:t>THEMA</a:t>
              </a:r>
            </a:p>
          </p:txBody>
        </p:sp>
        <p:sp>
          <p:nvSpPr>
            <p:cNvPr id="4" name="TextBox 4"/>
            <p:cNvSpPr txBox="1"/>
            <p:nvPr/>
          </p:nvSpPr>
          <p:spPr>
            <a:xfrm>
              <a:off x="0" y="686575"/>
              <a:ext cx="9253977" cy="2732629"/>
            </a:xfrm>
            <a:prstGeom prst="rect">
              <a:avLst/>
            </a:prstGeom>
          </p:spPr>
          <p:txBody>
            <a:bodyPr lIns="0" tIns="0" rIns="0" bIns="0" rtlCol="0" anchor="t">
              <a:spAutoFit/>
            </a:bodyPr>
            <a:lstStyle/>
            <a:p>
              <a:pPr marL="458789" lvl="1" indent="-229394" algn="l">
                <a:lnSpc>
                  <a:spcPts val="2975"/>
                </a:lnSpc>
                <a:spcBef>
                  <a:spcPts val="600"/>
                </a:spcBef>
                <a:buFont typeface="Arial"/>
                <a:buChar char="•"/>
              </a:pPr>
              <a:r>
                <a:rPr lang="de-DE" sz="2125" b="1" dirty="0">
                  <a:solidFill>
                    <a:srgbClr val="191919"/>
                  </a:solidFill>
                  <a:latin typeface="Roboto"/>
                </a:rPr>
                <a:t>Entwicklung und Validierung des Prototyps</a:t>
              </a:r>
            </a:p>
            <a:p>
              <a:pPr marL="458789" lvl="1" indent="-229394" algn="l">
                <a:lnSpc>
                  <a:spcPts val="2975"/>
                </a:lnSpc>
                <a:spcBef>
                  <a:spcPts val="600"/>
                </a:spcBef>
                <a:buFont typeface="Arial"/>
                <a:buChar char="•"/>
              </a:pPr>
              <a:r>
                <a:rPr lang="de-DE" sz="2125" dirty="0">
                  <a:solidFill>
                    <a:srgbClr val="191919"/>
                  </a:solidFill>
                  <a:latin typeface="Roboto"/>
                </a:rPr>
                <a:t>Maßnahme: Erstellung eines funktionsfähigen Prototyps für das KI-Assistenzsystem zur Integration und Visualisierung der ersten Klimadaten.</a:t>
              </a:r>
            </a:p>
            <a:p>
              <a:pPr marL="458789" lvl="1" indent="-229394" algn="l">
                <a:lnSpc>
                  <a:spcPts val="2975"/>
                </a:lnSpc>
                <a:spcBef>
                  <a:spcPts val="600"/>
                </a:spcBef>
                <a:buFont typeface="Arial"/>
                <a:buChar char="•"/>
              </a:pPr>
              <a:r>
                <a:rPr lang="de-DE" sz="2125" dirty="0">
                  <a:solidFill>
                    <a:srgbClr val="191919"/>
                  </a:solidFill>
                  <a:latin typeface="Roboto"/>
                </a:rPr>
                <a:t>Ziel: Testen und Validieren des Systems in Zusammenarbeit mit der Stadt Köln und ausgewählten Partnern, um Funktionalitäten und Benutzerfreundlichkeit zu optimieren.</a:t>
              </a:r>
              <a:endParaRPr lang="en-US" sz="2125" dirty="0">
                <a:solidFill>
                  <a:srgbClr val="191919"/>
                </a:solidFill>
                <a:latin typeface="Roboto"/>
              </a:endParaRPr>
            </a:p>
          </p:txBody>
        </p:sp>
      </p:grpSp>
      <p:sp>
        <p:nvSpPr>
          <p:cNvPr id="5" name="Freeform 5"/>
          <p:cNvSpPr/>
          <p:nvPr/>
        </p:nvSpPr>
        <p:spPr>
          <a:xfrm rot="1291934">
            <a:off x="13397978" y="6290378"/>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6" name="Freeform 6"/>
          <p:cNvSpPr/>
          <p:nvPr/>
        </p:nvSpPr>
        <p:spPr>
          <a:xfrm>
            <a:off x="1173762" y="4394831"/>
            <a:ext cx="4584435" cy="5297141"/>
          </a:xfrm>
          <a:custGeom>
            <a:avLst/>
            <a:gdLst/>
            <a:ahLst/>
            <a:cxnLst/>
            <a:rect l="l" t="t" r="r" b="b"/>
            <a:pathLst>
              <a:path w="4584435" h="5297141">
                <a:moveTo>
                  <a:pt x="0" y="0"/>
                </a:moveTo>
                <a:lnTo>
                  <a:pt x="4584435" y="0"/>
                </a:lnTo>
                <a:lnTo>
                  <a:pt x="4584435" y="5297141"/>
                </a:lnTo>
                <a:lnTo>
                  <a:pt x="0" y="52971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7" name="TextBox 7"/>
          <p:cNvSpPr txBox="1"/>
          <p:nvPr/>
        </p:nvSpPr>
        <p:spPr>
          <a:xfrm>
            <a:off x="1028700" y="1393414"/>
            <a:ext cx="6224299" cy="2124075"/>
          </a:xfrm>
          <a:prstGeom prst="rect">
            <a:avLst/>
          </a:prstGeom>
        </p:spPr>
        <p:txBody>
          <a:bodyPr lIns="0" tIns="0" rIns="0" bIns="0" rtlCol="0" anchor="t">
            <a:spAutoFit/>
          </a:bodyPr>
          <a:lstStyle/>
          <a:p>
            <a:pPr algn="l">
              <a:lnSpc>
                <a:spcPts val="8250"/>
              </a:lnSpc>
            </a:pPr>
            <a:r>
              <a:rPr lang="en-US" sz="7500">
                <a:solidFill>
                  <a:srgbClr val="191919"/>
                </a:solidFill>
                <a:latin typeface="Roboto Bold"/>
              </a:rPr>
              <a:t>NÄCHSTE SCHRITTE</a:t>
            </a:r>
          </a:p>
        </p:txBody>
      </p:sp>
      <p:sp>
        <p:nvSpPr>
          <p:cNvPr id="8" name="TextBox 8"/>
          <p:cNvSpPr txBox="1"/>
          <p:nvPr/>
        </p:nvSpPr>
        <p:spPr>
          <a:xfrm>
            <a:off x="7012304" y="4558931"/>
            <a:ext cx="11035001" cy="429605"/>
          </a:xfrm>
          <a:prstGeom prst="rect">
            <a:avLst/>
          </a:prstGeom>
        </p:spPr>
        <p:txBody>
          <a:bodyPr wrap="square" lIns="0" tIns="0" rIns="0" bIns="0" rtlCol="0" anchor="t">
            <a:spAutoFit/>
          </a:bodyPr>
          <a:lstStyle/>
          <a:p>
            <a:pPr marL="0" lvl="0" indent="0" algn="l">
              <a:lnSpc>
                <a:spcPts val="3479"/>
              </a:lnSpc>
              <a:spcBef>
                <a:spcPct val="0"/>
              </a:spcBef>
            </a:pPr>
            <a:r>
              <a:rPr lang="en-US" sz="2899">
                <a:solidFill>
                  <a:srgbClr val="191919"/>
                </a:solidFill>
                <a:latin typeface="Roboto Bold"/>
              </a:rPr>
              <a:t>THEMA</a:t>
            </a:r>
          </a:p>
        </p:txBody>
      </p:sp>
      <p:sp>
        <p:nvSpPr>
          <p:cNvPr id="9" name="TextBox 9"/>
          <p:cNvSpPr txBox="1"/>
          <p:nvPr/>
        </p:nvSpPr>
        <p:spPr>
          <a:xfrm>
            <a:off x="7012304" y="4999086"/>
            <a:ext cx="11035001" cy="2049472"/>
          </a:xfrm>
          <a:prstGeom prst="rect">
            <a:avLst/>
          </a:prstGeom>
        </p:spPr>
        <p:txBody>
          <a:bodyPr wrap="square" lIns="0" tIns="0" rIns="0" bIns="0" rtlCol="0" anchor="t">
            <a:spAutoFit/>
          </a:bodyPr>
          <a:lstStyle/>
          <a:p>
            <a:pPr marL="458789" lvl="1" indent="-229394" algn="l">
              <a:lnSpc>
                <a:spcPts val="2975"/>
              </a:lnSpc>
              <a:spcBef>
                <a:spcPts val="600"/>
              </a:spcBef>
              <a:buFont typeface="Arial"/>
              <a:buChar char="•"/>
            </a:pPr>
            <a:r>
              <a:rPr lang="de-DE" sz="2125" b="1" dirty="0">
                <a:solidFill>
                  <a:srgbClr val="191919"/>
                </a:solidFill>
                <a:latin typeface="Roboto"/>
              </a:rPr>
              <a:t>Thema: Datenintegration und –</a:t>
            </a:r>
            <a:r>
              <a:rPr lang="de-DE" sz="2125" b="1" dirty="0" err="1">
                <a:solidFill>
                  <a:srgbClr val="191919"/>
                </a:solidFill>
                <a:latin typeface="Roboto"/>
              </a:rPr>
              <a:t>erweiterung</a:t>
            </a:r>
            <a:endParaRPr lang="de-DE" sz="2125" b="1" dirty="0">
              <a:solidFill>
                <a:srgbClr val="191919"/>
              </a:solidFill>
              <a:latin typeface="Roboto"/>
            </a:endParaRPr>
          </a:p>
          <a:p>
            <a:pPr marL="458789" lvl="1" indent="-229394" algn="l">
              <a:lnSpc>
                <a:spcPts val="2975"/>
              </a:lnSpc>
              <a:spcBef>
                <a:spcPts val="600"/>
              </a:spcBef>
              <a:buFont typeface="Arial"/>
              <a:buChar char="•"/>
            </a:pPr>
            <a:r>
              <a:rPr lang="de-DE" sz="2125" dirty="0">
                <a:solidFill>
                  <a:srgbClr val="191919"/>
                </a:solidFill>
                <a:latin typeface="Roboto"/>
              </a:rPr>
              <a:t>Maßnahme: Erweiterung der Datenquellen zur Erfassung von Echtzeitinformationen wie Energieverbrauch, Verkehrsdaten und Fortschritt bei Klimaschutzmaßnahmen.</a:t>
            </a:r>
          </a:p>
          <a:p>
            <a:pPr marL="458789" lvl="1" indent="-229394" algn="l">
              <a:lnSpc>
                <a:spcPts val="2975"/>
              </a:lnSpc>
              <a:spcBef>
                <a:spcPts val="600"/>
              </a:spcBef>
              <a:buFont typeface="Arial"/>
              <a:buChar char="•"/>
            </a:pPr>
            <a:r>
              <a:rPr lang="de-DE" sz="2125" dirty="0">
                <a:solidFill>
                  <a:srgbClr val="191919"/>
                </a:solidFill>
                <a:latin typeface="Roboto"/>
              </a:rPr>
              <a:t>Ziel: Aufbau einer umfassenden Datenbasis, um das System als zentrale Plattform für klimarelevante Entscheidungen zu etablieren.</a:t>
            </a:r>
            <a:endParaRPr lang="en-US" sz="2125" dirty="0">
              <a:solidFill>
                <a:srgbClr val="191919"/>
              </a:solidFill>
              <a:latin typeface="Roboto"/>
            </a:endParaRPr>
          </a:p>
        </p:txBody>
      </p:sp>
      <p:grpSp>
        <p:nvGrpSpPr>
          <p:cNvPr id="10" name="Group 10"/>
          <p:cNvGrpSpPr/>
          <p:nvPr/>
        </p:nvGrpSpPr>
        <p:grpSpPr>
          <a:xfrm>
            <a:off x="6115925" y="7289931"/>
            <a:ext cx="10439402" cy="2508194"/>
            <a:chOff x="-2143850" y="319182"/>
            <a:chExt cx="9253978" cy="3344257"/>
          </a:xfrm>
        </p:grpSpPr>
        <p:sp>
          <p:nvSpPr>
            <p:cNvPr id="11" name="TextBox 11"/>
            <p:cNvSpPr txBox="1"/>
            <p:nvPr/>
          </p:nvSpPr>
          <p:spPr>
            <a:xfrm>
              <a:off x="-2143850" y="319182"/>
              <a:ext cx="9253977" cy="593725"/>
            </a:xfrm>
            <a:prstGeom prst="rect">
              <a:avLst/>
            </a:prstGeom>
          </p:spPr>
          <p:txBody>
            <a:bodyPr lIns="0" tIns="0" rIns="0" bIns="0" rtlCol="0" anchor="t">
              <a:spAutoFit/>
            </a:bodyPr>
            <a:lstStyle/>
            <a:p>
              <a:pPr marL="0" lvl="0" indent="0" algn="l">
                <a:lnSpc>
                  <a:spcPts val="3479"/>
                </a:lnSpc>
                <a:spcBef>
                  <a:spcPct val="0"/>
                </a:spcBef>
              </a:pPr>
              <a:r>
                <a:rPr lang="en-US" sz="2899" dirty="0">
                  <a:solidFill>
                    <a:srgbClr val="191919"/>
                  </a:solidFill>
                  <a:latin typeface="Roboto Bold"/>
                </a:rPr>
                <a:t>THEMA</a:t>
              </a:r>
            </a:p>
          </p:txBody>
        </p:sp>
        <p:sp>
          <p:nvSpPr>
            <p:cNvPr id="12" name="TextBox 12"/>
            <p:cNvSpPr txBox="1"/>
            <p:nvPr/>
          </p:nvSpPr>
          <p:spPr>
            <a:xfrm>
              <a:off x="-2143849" y="930811"/>
              <a:ext cx="9253977" cy="2732628"/>
            </a:xfrm>
            <a:prstGeom prst="rect">
              <a:avLst/>
            </a:prstGeom>
          </p:spPr>
          <p:txBody>
            <a:bodyPr lIns="0" tIns="0" rIns="0" bIns="0" rtlCol="0" anchor="t">
              <a:spAutoFit/>
            </a:bodyPr>
            <a:lstStyle/>
            <a:p>
              <a:pPr marL="458789" lvl="1" indent="-229394" algn="l">
                <a:lnSpc>
                  <a:spcPts val="2975"/>
                </a:lnSpc>
                <a:spcBef>
                  <a:spcPts val="600"/>
                </a:spcBef>
                <a:buFont typeface="Arial"/>
                <a:buChar char="•"/>
              </a:pPr>
              <a:r>
                <a:rPr lang="de-DE" sz="2125" b="1" dirty="0">
                  <a:solidFill>
                    <a:srgbClr val="191919"/>
                  </a:solidFill>
                  <a:latin typeface="Roboto"/>
                </a:rPr>
                <a:t>Thema: Bürgerbeteiligung und Transparenzplattform</a:t>
              </a:r>
            </a:p>
            <a:p>
              <a:pPr marL="458789" lvl="1" indent="-229394" algn="l">
                <a:lnSpc>
                  <a:spcPts val="2975"/>
                </a:lnSpc>
                <a:spcBef>
                  <a:spcPts val="600"/>
                </a:spcBef>
                <a:buFont typeface="Arial"/>
                <a:buChar char="•"/>
              </a:pPr>
              <a:r>
                <a:rPr lang="de-DE" sz="2125" dirty="0">
                  <a:solidFill>
                    <a:srgbClr val="191919"/>
                  </a:solidFill>
                  <a:latin typeface="Roboto"/>
                </a:rPr>
                <a:t>Maßnahme: Entwicklung einer interaktiven Plattform, über die </a:t>
              </a:r>
              <a:r>
                <a:rPr lang="de-DE" sz="2125" dirty="0" err="1">
                  <a:solidFill>
                    <a:srgbClr val="191919"/>
                  </a:solidFill>
                  <a:latin typeface="Roboto"/>
                </a:rPr>
                <a:t>Bürgerden</a:t>
              </a:r>
              <a:r>
                <a:rPr lang="de-DE" sz="2125" dirty="0">
                  <a:solidFill>
                    <a:srgbClr val="191919"/>
                  </a:solidFill>
                  <a:latin typeface="Roboto"/>
                </a:rPr>
                <a:t> Fortschritt der Klimastrategie verfolgen und Vorschläge einbringen können.</a:t>
              </a:r>
            </a:p>
            <a:p>
              <a:pPr marL="458789" lvl="1" indent="-229394" algn="l">
                <a:lnSpc>
                  <a:spcPts val="2975"/>
                </a:lnSpc>
                <a:spcBef>
                  <a:spcPts val="600"/>
                </a:spcBef>
                <a:buFont typeface="Arial"/>
                <a:buChar char="•"/>
              </a:pPr>
              <a:r>
                <a:rPr lang="de-DE" sz="2125" dirty="0">
                  <a:solidFill>
                    <a:srgbClr val="191919"/>
                  </a:solidFill>
                  <a:latin typeface="Roboto"/>
                </a:rPr>
                <a:t>Ziel: Förderung der Bürgerbeteiligung und Stärkung der Transparenz, um Vertrauen und Unterstützung für die Klimaziele aufzubauen.</a:t>
              </a:r>
              <a:endParaRPr lang="en-US" sz="2125" dirty="0">
                <a:solidFill>
                  <a:srgbClr val="191919"/>
                </a:solidFill>
                <a:latin typeface="Roboto"/>
              </a:endParaRPr>
            </a:p>
          </p:txBody>
        </p:sp>
      </p:grpSp>
      <p:sp>
        <p:nvSpPr>
          <p:cNvPr id="13" name="Freeform 13"/>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6"/>
            <a:stretch>
              <a:fillRect/>
            </a:stretch>
          </a:blipFill>
        </p:spPr>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4495800" y="1323038"/>
            <a:ext cx="8411133" cy="2053654"/>
          </a:xfrm>
          <a:prstGeom prst="rect">
            <a:avLst/>
          </a:prstGeom>
        </p:spPr>
        <p:txBody>
          <a:bodyPr lIns="0" tIns="0" rIns="0" bIns="0" rtlCol="0" anchor="t">
            <a:spAutoFit/>
          </a:bodyPr>
          <a:lstStyle/>
          <a:p>
            <a:pPr marL="0" lvl="0" indent="0" algn="l">
              <a:lnSpc>
                <a:spcPts val="7861"/>
              </a:lnSpc>
            </a:pPr>
            <a:r>
              <a:rPr lang="en-US" sz="7861" spc="-78" dirty="0">
                <a:solidFill>
                  <a:srgbClr val="000000"/>
                </a:solidFill>
                <a:latin typeface="Roboto Bold"/>
              </a:rPr>
              <a:t>Wie </a:t>
            </a:r>
            <a:r>
              <a:rPr lang="en-US" sz="7861" spc="-78" dirty="0" err="1">
                <a:solidFill>
                  <a:srgbClr val="000000"/>
                </a:solidFill>
                <a:latin typeface="Roboto Bold"/>
              </a:rPr>
              <a:t>ihr</a:t>
            </a:r>
            <a:r>
              <a:rPr lang="en-US" sz="7861" spc="-78" dirty="0">
                <a:solidFill>
                  <a:srgbClr val="000000"/>
                </a:solidFill>
                <a:latin typeface="Roboto Bold"/>
              </a:rPr>
              <a:t> </a:t>
            </a:r>
            <a:r>
              <a:rPr lang="en-US" sz="7861" spc="-78" dirty="0" err="1">
                <a:solidFill>
                  <a:srgbClr val="000000"/>
                </a:solidFill>
                <a:latin typeface="Roboto Bold"/>
              </a:rPr>
              <a:t>uns</a:t>
            </a:r>
            <a:r>
              <a:rPr lang="en-US" sz="7861" spc="-78" dirty="0">
                <a:solidFill>
                  <a:srgbClr val="000000"/>
                </a:solidFill>
                <a:latin typeface="Roboto Bold"/>
              </a:rPr>
              <a:t> </a:t>
            </a:r>
            <a:r>
              <a:rPr lang="en-US" sz="7861" spc="-78" dirty="0" err="1">
                <a:solidFill>
                  <a:srgbClr val="000000"/>
                </a:solidFill>
                <a:latin typeface="Roboto Bold"/>
              </a:rPr>
              <a:t>unterstützen</a:t>
            </a:r>
            <a:r>
              <a:rPr lang="en-US" sz="7861" spc="-78" dirty="0">
                <a:solidFill>
                  <a:srgbClr val="000000"/>
                </a:solidFill>
                <a:latin typeface="Roboto Bold"/>
              </a:rPr>
              <a:t> </a:t>
            </a:r>
            <a:r>
              <a:rPr lang="en-US" sz="7861" spc="-78" dirty="0" err="1">
                <a:solidFill>
                  <a:srgbClr val="000000"/>
                </a:solidFill>
                <a:latin typeface="Roboto Bold"/>
              </a:rPr>
              <a:t>könnt</a:t>
            </a:r>
            <a:endParaRPr lang="en-US" sz="7861" spc="-78" dirty="0">
              <a:solidFill>
                <a:srgbClr val="000000"/>
              </a:solidFill>
              <a:latin typeface="Roboto Bold"/>
            </a:endParaRPr>
          </a:p>
        </p:txBody>
      </p:sp>
      <p:sp>
        <p:nvSpPr>
          <p:cNvPr id="4" name="TextBox 4"/>
          <p:cNvSpPr txBox="1"/>
          <p:nvPr/>
        </p:nvSpPr>
        <p:spPr>
          <a:xfrm>
            <a:off x="3276600" y="3771900"/>
            <a:ext cx="14495852" cy="1712007"/>
          </a:xfrm>
          <a:prstGeom prst="rect">
            <a:avLst/>
          </a:prstGeom>
        </p:spPr>
        <p:txBody>
          <a:bodyPr wrap="square" lIns="0" tIns="0" rIns="0" bIns="0" rtlCol="0" anchor="t">
            <a:spAutoFit/>
          </a:bodyPr>
          <a:lstStyle/>
          <a:p>
            <a:pPr marL="0" lvl="0" indent="0" algn="l">
              <a:lnSpc>
                <a:spcPts val="3359"/>
              </a:lnSpc>
              <a:spcBef>
                <a:spcPct val="0"/>
              </a:spcBef>
            </a:pPr>
            <a:r>
              <a:rPr lang="de-DE" sz="2400" b="1" dirty="0">
                <a:solidFill>
                  <a:srgbClr val="000000"/>
                </a:solidFill>
                <a:latin typeface="Roboto"/>
              </a:rPr>
              <a:t>Vernetzung und Reichweite in der Stadt Köln</a:t>
            </a:r>
          </a:p>
          <a:p>
            <a:pPr marL="0" lvl="0" indent="0" algn="l">
              <a:lnSpc>
                <a:spcPts val="3359"/>
              </a:lnSpc>
              <a:spcBef>
                <a:spcPct val="0"/>
              </a:spcBef>
            </a:pPr>
            <a:r>
              <a:rPr lang="de-DE" sz="2400" dirty="0">
                <a:solidFill>
                  <a:srgbClr val="000000"/>
                </a:solidFill>
                <a:latin typeface="Roboto"/>
              </a:rPr>
              <a:t>Um unsere Lösung erfolgreich in Köln umzusetzen, möchten wir eng mit den verschiedenen städtischen Bereichen zusammenarbeiten, die an der Klimastrategie 2035 beteiligt sind. Hierzu zählen u.a. das Umwelt- und Verbraucherschutzamt, das Amt für Verkehrsmanagement, sowie die Stabstelle Digitalisierung. </a:t>
            </a:r>
            <a:endParaRPr lang="en-US" sz="2400" dirty="0">
              <a:solidFill>
                <a:srgbClr val="000000"/>
              </a:solidFill>
              <a:latin typeface="Roboto"/>
            </a:endParaRPr>
          </a:p>
        </p:txBody>
      </p:sp>
      <p:sp>
        <p:nvSpPr>
          <p:cNvPr id="5" name="TextBox 5"/>
          <p:cNvSpPr txBox="1"/>
          <p:nvPr/>
        </p:nvSpPr>
        <p:spPr>
          <a:xfrm>
            <a:off x="3276599" y="5905500"/>
            <a:ext cx="14495853" cy="1712007"/>
          </a:xfrm>
          <a:prstGeom prst="rect">
            <a:avLst/>
          </a:prstGeom>
        </p:spPr>
        <p:txBody>
          <a:bodyPr wrap="square" lIns="0" tIns="0" rIns="0" bIns="0" rtlCol="0" anchor="t">
            <a:spAutoFit/>
          </a:bodyPr>
          <a:lstStyle/>
          <a:p>
            <a:pPr algn="l">
              <a:lnSpc>
                <a:spcPts val="3359"/>
              </a:lnSpc>
            </a:pPr>
            <a:r>
              <a:rPr lang="de-DE" sz="2400" b="1" dirty="0">
                <a:solidFill>
                  <a:srgbClr val="000000"/>
                </a:solidFill>
                <a:latin typeface="Roboto"/>
              </a:rPr>
              <a:t>Technologie-Partnerschaften</a:t>
            </a:r>
          </a:p>
          <a:p>
            <a:pPr algn="l">
              <a:lnSpc>
                <a:spcPts val="3359"/>
              </a:lnSpc>
            </a:pPr>
            <a:r>
              <a:rPr lang="de-DE" sz="2400" dirty="0">
                <a:solidFill>
                  <a:srgbClr val="000000"/>
                </a:solidFill>
                <a:latin typeface="Roboto"/>
              </a:rPr>
              <a:t>Unterstützung durch Technologiepartner zur Bereitstellung von KI- und Datenanalyse-Tools sowie zur Integration von Echtzeit-Daten, wie z. B. Energie- und Verkehrsbewegungen, ist entscheidend für den Erfolg unseres Systems.</a:t>
            </a:r>
            <a:endParaRPr lang="en-US" sz="2400" dirty="0">
              <a:solidFill>
                <a:srgbClr val="000000"/>
              </a:solidFill>
              <a:latin typeface="Roboto"/>
            </a:endParaRPr>
          </a:p>
        </p:txBody>
      </p:sp>
      <p:sp>
        <p:nvSpPr>
          <p:cNvPr id="6" name="TextBox 6"/>
          <p:cNvSpPr txBox="1"/>
          <p:nvPr/>
        </p:nvSpPr>
        <p:spPr>
          <a:xfrm>
            <a:off x="3276600" y="8210910"/>
            <a:ext cx="14495853" cy="1275990"/>
          </a:xfrm>
          <a:prstGeom prst="rect">
            <a:avLst/>
          </a:prstGeom>
        </p:spPr>
        <p:txBody>
          <a:bodyPr wrap="square" lIns="0" tIns="0" rIns="0" bIns="0" rtlCol="0" anchor="t">
            <a:spAutoFit/>
          </a:bodyPr>
          <a:lstStyle/>
          <a:p>
            <a:pPr marL="0" lvl="0" indent="0" algn="l">
              <a:lnSpc>
                <a:spcPts val="3359"/>
              </a:lnSpc>
              <a:spcBef>
                <a:spcPct val="0"/>
              </a:spcBef>
            </a:pPr>
            <a:r>
              <a:rPr lang="de-DE" sz="2400" b="1" dirty="0">
                <a:solidFill>
                  <a:srgbClr val="000000"/>
                </a:solidFill>
                <a:latin typeface="Roboto"/>
              </a:rPr>
              <a:t>Finanzielle Förderung </a:t>
            </a:r>
          </a:p>
          <a:p>
            <a:pPr marL="0" lvl="0" indent="0" algn="l">
              <a:lnSpc>
                <a:spcPts val="3359"/>
              </a:lnSpc>
              <a:spcBef>
                <a:spcPct val="0"/>
              </a:spcBef>
            </a:pPr>
            <a:r>
              <a:rPr lang="de-DE" sz="2400" dirty="0">
                <a:solidFill>
                  <a:srgbClr val="000000"/>
                </a:solidFill>
                <a:latin typeface="Roboto"/>
              </a:rPr>
              <a:t>Wir benötigen finanzielle Mittel zur Entwicklung unseres Prototyps, für die Integration zusätzlicher Datenquellen und für die Schaffung der Bürgerbeteiligungsplattform.</a:t>
            </a:r>
            <a:endParaRPr lang="en-US" sz="2400" dirty="0">
              <a:solidFill>
                <a:srgbClr val="000000"/>
              </a:solidFill>
              <a:latin typeface="Roboto"/>
            </a:endParaRPr>
          </a:p>
        </p:txBody>
      </p:sp>
      <p:grpSp>
        <p:nvGrpSpPr>
          <p:cNvPr id="7" name="Group 7"/>
          <p:cNvGrpSpPr/>
          <p:nvPr/>
        </p:nvGrpSpPr>
        <p:grpSpPr>
          <a:xfrm>
            <a:off x="2034712" y="3775056"/>
            <a:ext cx="885228" cy="888823"/>
            <a:chOff x="0" y="0"/>
            <a:chExt cx="1180304" cy="1185097"/>
          </a:xfrm>
        </p:grpSpPr>
        <p:grpSp>
          <p:nvGrpSpPr>
            <p:cNvPr id="8" name="Group 8"/>
            <p:cNvGrpSpPr/>
            <p:nvPr/>
          </p:nvGrpSpPr>
          <p:grpSpPr>
            <a:xfrm>
              <a:off x="0" y="0"/>
              <a:ext cx="1180304" cy="1185097"/>
              <a:chOff x="0" y="0"/>
              <a:chExt cx="6350000" cy="6375785"/>
            </a:xfrm>
          </p:grpSpPr>
          <p:sp>
            <p:nvSpPr>
              <p:cNvPr id="9" name="Freeform 9"/>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sp>
        </p:grpSp>
        <p:sp>
          <p:nvSpPr>
            <p:cNvPr id="10" name="TextBox 10"/>
            <p:cNvSpPr txBox="1"/>
            <p:nvPr/>
          </p:nvSpPr>
          <p:spPr>
            <a:xfrm>
              <a:off x="313975" y="273143"/>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1</a:t>
              </a:r>
            </a:p>
          </p:txBody>
        </p:sp>
      </p:grpSp>
      <p:grpSp>
        <p:nvGrpSpPr>
          <p:cNvPr id="11" name="Group 11"/>
          <p:cNvGrpSpPr/>
          <p:nvPr/>
        </p:nvGrpSpPr>
        <p:grpSpPr>
          <a:xfrm>
            <a:off x="2034712" y="5953627"/>
            <a:ext cx="885228" cy="885228"/>
            <a:chOff x="0" y="0"/>
            <a:chExt cx="1180304" cy="1180304"/>
          </a:xfrm>
        </p:grpSpPr>
        <p:grpSp>
          <p:nvGrpSpPr>
            <p:cNvPr id="12" name="Group 12"/>
            <p:cNvGrpSpPr/>
            <p:nvPr/>
          </p:nvGrpSpPr>
          <p:grpSpPr>
            <a:xfrm>
              <a:off x="0" y="0"/>
              <a:ext cx="1180304" cy="1180304"/>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1421496" y="0"/>
                      <a:pt x="0" y="1421496"/>
                      <a:pt x="0" y="3175000"/>
                    </a:cubicBezTo>
                    <a:cubicBezTo>
                      <a:pt x="0" y="4928504"/>
                      <a:pt x="1421496" y="6350000"/>
                      <a:pt x="3175000" y="6350000"/>
                    </a:cubicBezTo>
                    <a:cubicBezTo>
                      <a:pt x="4928504" y="6350000"/>
                      <a:pt x="6350000" y="4928504"/>
                      <a:pt x="6350000" y="3175000"/>
                    </a:cubicBezTo>
                    <a:cubicBezTo>
                      <a:pt x="6350000" y="1421496"/>
                      <a:pt x="4928504" y="0"/>
                      <a:pt x="3175000" y="0"/>
                    </a:cubicBezTo>
                    <a:close/>
                  </a:path>
                </a:pathLst>
              </a:custGeom>
              <a:solidFill>
                <a:srgbClr val="E10000"/>
              </a:solidFill>
            </p:spPr>
          </p:sp>
        </p:grpSp>
        <p:sp>
          <p:nvSpPr>
            <p:cNvPr id="14" name="TextBox 14"/>
            <p:cNvSpPr txBox="1"/>
            <p:nvPr/>
          </p:nvSpPr>
          <p:spPr>
            <a:xfrm>
              <a:off x="313975" y="290531"/>
              <a:ext cx="577755" cy="678467"/>
            </a:xfrm>
            <a:prstGeom prst="rect">
              <a:avLst/>
            </a:prstGeom>
          </p:spPr>
          <p:txBody>
            <a:bodyPr lIns="0" tIns="0" rIns="0" bIns="0" rtlCol="0" anchor="t">
              <a:spAutoFit/>
            </a:bodyPr>
            <a:lstStyle/>
            <a:p>
              <a:pPr algn="ctr">
                <a:lnSpc>
                  <a:spcPts val="3960"/>
                </a:lnSpc>
              </a:pPr>
              <a:r>
                <a:rPr lang="en-US" sz="3600" dirty="0">
                  <a:solidFill>
                    <a:srgbClr val="FFFFFF"/>
                  </a:solidFill>
                  <a:latin typeface="DM Sans Bold"/>
                </a:rPr>
                <a:t>2</a:t>
              </a:r>
            </a:p>
          </p:txBody>
        </p:sp>
      </p:grpSp>
      <p:grpSp>
        <p:nvGrpSpPr>
          <p:cNvPr id="15" name="Group 15"/>
          <p:cNvGrpSpPr/>
          <p:nvPr/>
        </p:nvGrpSpPr>
        <p:grpSpPr>
          <a:xfrm>
            <a:off x="2034712" y="8214066"/>
            <a:ext cx="885228" cy="888823"/>
            <a:chOff x="0" y="0"/>
            <a:chExt cx="1180304" cy="1185097"/>
          </a:xfrm>
        </p:grpSpPr>
        <p:grpSp>
          <p:nvGrpSpPr>
            <p:cNvPr id="16" name="Group 16"/>
            <p:cNvGrpSpPr/>
            <p:nvPr/>
          </p:nvGrpSpPr>
          <p:grpSpPr>
            <a:xfrm>
              <a:off x="0" y="0"/>
              <a:ext cx="1180304" cy="1185097"/>
              <a:chOff x="0" y="0"/>
              <a:chExt cx="6350000" cy="6375785"/>
            </a:xfrm>
          </p:grpSpPr>
          <p:sp>
            <p:nvSpPr>
              <p:cNvPr id="17" name="Freeform 17"/>
              <p:cNvSpPr/>
              <p:nvPr/>
            </p:nvSpPr>
            <p:spPr>
              <a:xfrm>
                <a:off x="0" y="0"/>
                <a:ext cx="6350000" cy="6375786"/>
              </a:xfrm>
              <a:custGeom>
                <a:avLst/>
                <a:gdLst/>
                <a:ahLst/>
                <a:cxnLst/>
                <a:rect l="l" t="t" r="r" b="b"/>
                <a:pathLst>
                  <a:path w="6350000" h="6375786">
                    <a:moveTo>
                      <a:pt x="3175000" y="0"/>
                    </a:moveTo>
                    <a:cubicBezTo>
                      <a:pt x="1421496" y="0"/>
                      <a:pt x="0" y="1427268"/>
                      <a:pt x="0" y="3187893"/>
                    </a:cubicBezTo>
                    <a:cubicBezTo>
                      <a:pt x="0" y="4948517"/>
                      <a:pt x="1421496" y="6375786"/>
                      <a:pt x="3175000" y="6375786"/>
                    </a:cubicBezTo>
                    <a:cubicBezTo>
                      <a:pt x="4928504" y="6375786"/>
                      <a:pt x="6350000" y="4948517"/>
                      <a:pt x="6350000" y="3187893"/>
                    </a:cubicBezTo>
                    <a:cubicBezTo>
                      <a:pt x="6350000" y="1427268"/>
                      <a:pt x="4928504" y="0"/>
                      <a:pt x="3175000" y="0"/>
                    </a:cubicBezTo>
                    <a:close/>
                  </a:path>
                </a:pathLst>
              </a:custGeom>
              <a:solidFill>
                <a:srgbClr val="E10000"/>
              </a:solidFill>
            </p:spPr>
          </p:sp>
        </p:grpSp>
        <p:sp>
          <p:nvSpPr>
            <p:cNvPr id="18" name="TextBox 18"/>
            <p:cNvSpPr txBox="1"/>
            <p:nvPr/>
          </p:nvSpPr>
          <p:spPr>
            <a:xfrm>
              <a:off x="313975" y="281006"/>
              <a:ext cx="577755" cy="692785"/>
            </a:xfrm>
            <a:prstGeom prst="rect">
              <a:avLst/>
            </a:prstGeom>
          </p:spPr>
          <p:txBody>
            <a:bodyPr lIns="0" tIns="0" rIns="0" bIns="0" rtlCol="0" anchor="t">
              <a:spAutoFit/>
            </a:bodyPr>
            <a:lstStyle/>
            <a:p>
              <a:pPr algn="ctr">
                <a:lnSpc>
                  <a:spcPts val="3960"/>
                </a:lnSpc>
              </a:pPr>
              <a:r>
                <a:rPr lang="en-US" sz="3600">
                  <a:solidFill>
                    <a:srgbClr val="FFFFFF"/>
                  </a:solidFill>
                  <a:latin typeface="Roboto Bold"/>
                </a:rPr>
                <a:t>3</a:t>
              </a:r>
            </a:p>
          </p:txBody>
        </p:sp>
      </p:grpSp>
      <p:sp>
        <p:nvSpPr>
          <p:cNvPr id="19" name="Freeform 19"/>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20" name="Freeform 20"/>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4"/>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6963409" flipV="1">
            <a:off x="13222096" y="2721723"/>
            <a:ext cx="1311593" cy="4114800"/>
          </a:xfrm>
          <a:custGeom>
            <a:avLst/>
            <a:gdLst/>
            <a:ahLst/>
            <a:cxnLst/>
            <a:rect l="l" t="t" r="r" b="b"/>
            <a:pathLst>
              <a:path w="1311593" h="4114800">
                <a:moveTo>
                  <a:pt x="0" y="4114800"/>
                </a:moveTo>
                <a:lnTo>
                  <a:pt x="1311593" y="4114800"/>
                </a:lnTo>
                <a:lnTo>
                  <a:pt x="1311593" y="0"/>
                </a:lnTo>
                <a:lnTo>
                  <a:pt x="0" y="0"/>
                </a:lnTo>
                <a:lnTo>
                  <a:pt x="0" y="411480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3" name="Freeform 3"/>
          <p:cNvSpPr/>
          <p:nvPr/>
        </p:nvSpPr>
        <p:spPr>
          <a:xfrm>
            <a:off x="7365588" y="8995488"/>
            <a:ext cx="262543" cy="406757"/>
          </a:xfrm>
          <a:custGeom>
            <a:avLst/>
            <a:gdLst/>
            <a:ahLst/>
            <a:cxnLst/>
            <a:rect l="l" t="t" r="r" b="b"/>
            <a:pathLst>
              <a:path w="262543" h="406757">
                <a:moveTo>
                  <a:pt x="0" y="0"/>
                </a:moveTo>
                <a:lnTo>
                  <a:pt x="262543" y="0"/>
                </a:lnTo>
                <a:lnTo>
                  <a:pt x="262543" y="406757"/>
                </a:lnTo>
                <a:lnTo>
                  <a:pt x="0" y="4067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4" name="Freeform 4"/>
          <p:cNvSpPr/>
          <p:nvPr/>
        </p:nvSpPr>
        <p:spPr>
          <a:xfrm>
            <a:off x="7330803" y="7211307"/>
            <a:ext cx="322065" cy="441735"/>
          </a:xfrm>
          <a:custGeom>
            <a:avLst/>
            <a:gdLst/>
            <a:ahLst/>
            <a:cxnLst/>
            <a:rect l="l" t="t" r="r" b="b"/>
            <a:pathLst>
              <a:path w="322065" h="441735">
                <a:moveTo>
                  <a:pt x="0" y="0"/>
                </a:moveTo>
                <a:lnTo>
                  <a:pt x="322066" y="0"/>
                </a:lnTo>
                <a:lnTo>
                  <a:pt x="322066" y="441736"/>
                </a:lnTo>
                <a:lnTo>
                  <a:pt x="0" y="44173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5" name="Freeform 5"/>
          <p:cNvSpPr/>
          <p:nvPr/>
        </p:nvSpPr>
        <p:spPr>
          <a:xfrm>
            <a:off x="7330803" y="8181205"/>
            <a:ext cx="377599" cy="290408"/>
          </a:xfrm>
          <a:custGeom>
            <a:avLst/>
            <a:gdLst/>
            <a:ahLst/>
            <a:cxnLst/>
            <a:rect l="l" t="t" r="r" b="b"/>
            <a:pathLst>
              <a:path w="377599" h="290408">
                <a:moveTo>
                  <a:pt x="0" y="0"/>
                </a:moveTo>
                <a:lnTo>
                  <a:pt x="377600" y="0"/>
                </a:lnTo>
                <a:lnTo>
                  <a:pt x="377600" y="290408"/>
                </a:lnTo>
                <a:lnTo>
                  <a:pt x="0" y="29040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sp>
      <p:sp>
        <p:nvSpPr>
          <p:cNvPr id="6" name="Freeform 6"/>
          <p:cNvSpPr/>
          <p:nvPr/>
        </p:nvSpPr>
        <p:spPr>
          <a:xfrm>
            <a:off x="12886580" y="8181205"/>
            <a:ext cx="576142" cy="576142"/>
          </a:xfrm>
          <a:custGeom>
            <a:avLst/>
            <a:gdLst/>
            <a:ahLst/>
            <a:cxnLst/>
            <a:rect l="l" t="t" r="r" b="b"/>
            <a:pathLst>
              <a:path w="576142" h="576142">
                <a:moveTo>
                  <a:pt x="0" y="0"/>
                </a:moveTo>
                <a:lnTo>
                  <a:pt x="576143" y="0"/>
                </a:lnTo>
                <a:lnTo>
                  <a:pt x="576143" y="576142"/>
                </a:lnTo>
                <a:lnTo>
                  <a:pt x="0" y="57614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sp>
      <p:sp>
        <p:nvSpPr>
          <p:cNvPr id="7" name="Freeform 7"/>
          <p:cNvSpPr/>
          <p:nvPr/>
        </p:nvSpPr>
        <p:spPr>
          <a:xfrm>
            <a:off x="13030616" y="7211307"/>
            <a:ext cx="288071" cy="609674"/>
          </a:xfrm>
          <a:custGeom>
            <a:avLst/>
            <a:gdLst/>
            <a:ahLst/>
            <a:cxnLst/>
            <a:rect l="l" t="t" r="r" b="b"/>
            <a:pathLst>
              <a:path w="288071" h="609674">
                <a:moveTo>
                  <a:pt x="0" y="0"/>
                </a:moveTo>
                <a:lnTo>
                  <a:pt x="288071" y="0"/>
                </a:lnTo>
                <a:lnTo>
                  <a:pt x="288071" y="609675"/>
                </a:lnTo>
                <a:lnTo>
                  <a:pt x="0" y="609675"/>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sp>
      <p:sp>
        <p:nvSpPr>
          <p:cNvPr id="8" name="TextBox 8"/>
          <p:cNvSpPr txBox="1"/>
          <p:nvPr/>
        </p:nvSpPr>
        <p:spPr>
          <a:xfrm>
            <a:off x="2723035" y="1927999"/>
            <a:ext cx="7842654" cy="1828219"/>
          </a:xfrm>
          <a:prstGeom prst="rect">
            <a:avLst/>
          </a:prstGeom>
        </p:spPr>
        <p:txBody>
          <a:bodyPr lIns="0" tIns="0" rIns="0" bIns="0" rtlCol="0" anchor="t">
            <a:spAutoFit/>
          </a:bodyPr>
          <a:lstStyle/>
          <a:p>
            <a:pPr algn="l">
              <a:lnSpc>
                <a:spcPts val="14881"/>
              </a:lnSpc>
            </a:pPr>
            <a:r>
              <a:rPr lang="en-US" sz="10629">
                <a:solidFill>
                  <a:srgbClr val="222222"/>
                </a:solidFill>
                <a:latin typeface="Roboto Italics"/>
              </a:rPr>
              <a:t>Vielen </a:t>
            </a:r>
            <a:r>
              <a:rPr lang="en-US" sz="10629">
                <a:solidFill>
                  <a:srgbClr val="222222"/>
                </a:solidFill>
                <a:latin typeface="Roboto Bold"/>
              </a:rPr>
              <a:t>Dank!</a:t>
            </a:r>
          </a:p>
        </p:txBody>
      </p:sp>
      <p:sp>
        <p:nvSpPr>
          <p:cNvPr id="9" name="TextBox 9"/>
          <p:cNvSpPr txBox="1"/>
          <p:nvPr/>
        </p:nvSpPr>
        <p:spPr>
          <a:xfrm>
            <a:off x="2863753" y="4683873"/>
            <a:ext cx="7701936" cy="1537544"/>
          </a:xfrm>
          <a:prstGeom prst="rect">
            <a:avLst/>
          </a:prstGeom>
        </p:spPr>
        <p:txBody>
          <a:bodyPr lIns="0" tIns="0" rIns="0" bIns="0" rtlCol="0" anchor="t">
            <a:spAutoFit/>
          </a:bodyPr>
          <a:lstStyle/>
          <a:p>
            <a:pPr algn="l">
              <a:lnSpc>
                <a:spcPts val="6155"/>
              </a:lnSpc>
            </a:pPr>
            <a:r>
              <a:rPr lang="en-US" sz="4397">
                <a:solidFill>
                  <a:srgbClr val="000000"/>
                </a:solidFill>
                <a:latin typeface="Roboto Bold"/>
              </a:rPr>
              <a:t>Hier könnt ihr uns erreichen. Wir freuen uns über Feedback.</a:t>
            </a:r>
          </a:p>
        </p:txBody>
      </p:sp>
      <p:sp>
        <p:nvSpPr>
          <p:cNvPr id="10" name="TextBox 10"/>
          <p:cNvSpPr txBox="1"/>
          <p:nvPr/>
        </p:nvSpPr>
        <p:spPr>
          <a:xfrm>
            <a:off x="7916620" y="9064266"/>
            <a:ext cx="4288911" cy="332453"/>
          </a:xfrm>
          <a:prstGeom prst="rect">
            <a:avLst/>
          </a:prstGeom>
        </p:spPr>
        <p:txBody>
          <a:bodyPr lIns="0" tIns="0" rIns="0" bIns="0" rtlCol="0" anchor="t">
            <a:spAutoFit/>
          </a:bodyPr>
          <a:lstStyle/>
          <a:p>
            <a:pPr marL="0" lvl="0" indent="0" algn="l">
              <a:lnSpc>
                <a:spcPts val="2675"/>
              </a:lnSpc>
              <a:spcBef>
                <a:spcPct val="0"/>
              </a:spcBef>
            </a:pPr>
            <a:r>
              <a:rPr lang="en-US" sz="1911" spc="122" dirty="0" err="1">
                <a:solidFill>
                  <a:srgbClr val="000000"/>
                </a:solidFill>
                <a:latin typeface="Roboto"/>
              </a:rPr>
              <a:t>Pflasterhofweg</a:t>
            </a:r>
            <a:r>
              <a:rPr lang="en-US" sz="1911" spc="122" dirty="0">
                <a:solidFill>
                  <a:srgbClr val="000000"/>
                </a:solidFill>
                <a:latin typeface="Roboto"/>
              </a:rPr>
              <a:t> 69, 50999 Köln</a:t>
            </a:r>
          </a:p>
        </p:txBody>
      </p:sp>
      <p:sp>
        <p:nvSpPr>
          <p:cNvPr id="11" name="TextBox 11"/>
          <p:cNvSpPr txBox="1"/>
          <p:nvPr/>
        </p:nvSpPr>
        <p:spPr>
          <a:xfrm>
            <a:off x="7911597" y="7239373"/>
            <a:ext cx="2408092" cy="320985"/>
          </a:xfrm>
          <a:prstGeom prst="rect">
            <a:avLst/>
          </a:prstGeom>
        </p:spPr>
        <p:txBody>
          <a:bodyPr lIns="0" tIns="0" rIns="0" bIns="0" rtlCol="0" anchor="t">
            <a:spAutoFit/>
          </a:bodyPr>
          <a:lstStyle/>
          <a:p>
            <a:pPr marL="0" lvl="0" indent="0" algn="l">
              <a:lnSpc>
                <a:spcPts val="2675"/>
              </a:lnSpc>
              <a:spcBef>
                <a:spcPct val="0"/>
              </a:spcBef>
            </a:pPr>
            <a:r>
              <a:rPr lang="en-US" sz="1911" spc="122" dirty="0">
                <a:solidFill>
                  <a:srgbClr val="000000"/>
                </a:solidFill>
                <a:latin typeface="Roboto"/>
              </a:rPr>
              <a:t>(</a:t>
            </a:r>
            <a:r>
              <a:rPr lang="en-US" sz="1911" u="none" spc="122" dirty="0">
                <a:solidFill>
                  <a:srgbClr val="000000"/>
                </a:solidFill>
                <a:latin typeface="Roboto"/>
              </a:rPr>
              <a:t>0176)42019819</a:t>
            </a:r>
          </a:p>
        </p:txBody>
      </p:sp>
      <p:sp>
        <p:nvSpPr>
          <p:cNvPr id="12" name="TextBox 12"/>
          <p:cNvSpPr txBox="1"/>
          <p:nvPr/>
        </p:nvSpPr>
        <p:spPr>
          <a:xfrm>
            <a:off x="7911597" y="8133634"/>
            <a:ext cx="4348534" cy="332453"/>
          </a:xfrm>
          <a:prstGeom prst="rect">
            <a:avLst/>
          </a:prstGeom>
        </p:spPr>
        <p:txBody>
          <a:bodyPr lIns="0" tIns="0" rIns="0" bIns="0" rtlCol="0" anchor="t">
            <a:spAutoFit/>
          </a:bodyPr>
          <a:lstStyle/>
          <a:p>
            <a:pPr marL="0" lvl="0" indent="0" algn="l">
              <a:lnSpc>
                <a:spcPts val="2675"/>
              </a:lnSpc>
              <a:spcBef>
                <a:spcPct val="0"/>
              </a:spcBef>
            </a:pPr>
            <a:r>
              <a:rPr lang="en-US" sz="1911" dirty="0">
                <a:solidFill>
                  <a:srgbClr val="000000"/>
                </a:solidFill>
                <a:latin typeface="Roboto"/>
              </a:rPr>
              <a:t>M</a:t>
            </a:r>
            <a:r>
              <a:rPr lang="en-US" sz="1911" u="none" dirty="0">
                <a:solidFill>
                  <a:srgbClr val="000000"/>
                </a:solidFill>
                <a:latin typeface="Roboto"/>
              </a:rPr>
              <a:t>.Lueckingsmeier@gmx.de</a:t>
            </a:r>
          </a:p>
        </p:txBody>
      </p:sp>
      <p:sp>
        <p:nvSpPr>
          <p:cNvPr id="15" name="Freeform 15"/>
          <p:cNvSpPr/>
          <p:nvPr/>
        </p:nvSpPr>
        <p:spPr>
          <a:xfrm rot="1291934">
            <a:off x="-7019642" y="-5746477"/>
            <a:ext cx="11748906" cy="8800999"/>
          </a:xfrm>
          <a:custGeom>
            <a:avLst/>
            <a:gdLst/>
            <a:ahLst/>
            <a:cxnLst/>
            <a:rect l="l" t="t" r="r" b="b"/>
            <a:pathLst>
              <a:path w="11748906" h="8800999">
                <a:moveTo>
                  <a:pt x="0" y="0"/>
                </a:moveTo>
                <a:lnTo>
                  <a:pt x="11748906" y="0"/>
                </a:lnTo>
                <a:lnTo>
                  <a:pt x="11748906" y="8800999"/>
                </a:lnTo>
                <a:lnTo>
                  <a:pt x="0" y="880099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sp>
      <p:sp>
        <p:nvSpPr>
          <p:cNvPr id="16" name="Freeform 16"/>
          <p:cNvSpPr/>
          <p:nvPr/>
        </p:nvSpPr>
        <p:spPr>
          <a:xfrm>
            <a:off x="16388997" y="330829"/>
            <a:ext cx="1383456" cy="920863"/>
          </a:xfrm>
          <a:custGeom>
            <a:avLst/>
            <a:gdLst/>
            <a:ahLst/>
            <a:cxnLst/>
            <a:rect l="l" t="t" r="r" b="b"/>
            <a:pathLst>
              <a:path w="1383456" h="920863">
                <a:moveTo>
                  <a:pt x="0" y="0"/>
                </a:moveTo>
                <a:lnTo>
                  <a:pt x="1383456" y="0"/>
                </a:lnTo>
                <a:lnTo>
                  <a:pt x="1383456" y="920863"/>
                </a:lnTo>
                <a:lnTo>
                  <a:pt x="0" y="920863"/>
                </a:lnTo>
                <a:lnTo>
                  <a:pt x="0" y="0"/>
                </a:lnTo>
                <a:close/>
              </a:path>
            </a:pathLst>
          </a:custGeom>
          <a:blipFill>
            <a:blip r:embed="rId16"/>
            <a:stretch>
              <a:fillRect/>
            </a:stretch>
          </a:blipFill>
        </p:spPr>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MIO_EKGUID" val="CAC5F922-E8F0-489E-AE29-8FA4DDC095C1\5e843849-c98f-469e-876c-f583a6572b462551320230807090012"/>
  <p:tag name="MIO_GUID" val="48130c04-72e9-4316-b4fd-bc777a6926ba"/>
  <p:tag name="MIO_UPDATE" val="True"/>
  <p:tag name="MIO_VERSION" val="01.01.0001 00:00:00"/>
  <p:tag name="MIO_DBID" val="0F45B44C-9BC7-4D85-81C4-7155EE70A7B9"/>
  <p:tag name="MIO_LASTDOWNLOADED" val="07.08.2023 11:00:29.641"/>
  <p:tag name="MIO_OBJECTNAME" val="Effort"/>
  <p:tag name="MIO_LASTEDITORNAME" val="https://search.icons8.com/api/ "/>
</p:tagLst>
</file>

<file path=ppt/tags/tag11.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zLpGwap/PlPr0TIjePhbzkEAAAAAAADAAAAAAADAAAAAwADAAEA////////BQAAAAMAEAALJ3B3DaIGX0K9mMko9hsuUwQAAAABAAMAAAACAAMAAAAEAAQAAgD///////8FAAAABAAQAAtctYXag5enQJ+3F59vdB6C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ukbBqn8+U+vRMiN4+FvOQREYXRhAAUAAAAAAk5hbWUADQAAAExpbmtEYXRhTGlzdAAQVmVyc2lvbgAAAAAACUxhc3RXcml0ZQCYBla9kgEAAAABAP////9hAGEAAAAFX2lkABAAAAAEJ3B3DaIGX0K9mMko9hsuUwREYXRhAAUAAAAAAk5hbWUADQAAAExpbmtEYXRhTGlzdAAQVmVyc2lvbgABAAAACUxhc3RXcml0ZQCZBla9kgEAAAACAP////9wAHAAAAAFX2lkABAAAAAEXLWF2oOXp0Cftxefb3QeggNEYXRhABYAAAACUGVyc29uYWxJZAABAAAAAAACTmFtZQALAAAAUGVyc29uYWxJZAAQVmVyc2lvbgAAAAAACUxhc3RXcml0ZQDH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6868216"/>
  <p:tag name="EMPOWERCHARTSPROPERTIES_B_LENGTH" val="24576"/>
  <p:tag name="DOWN_MIGRATION_INITIAL_LAYOUT_REQUIRED" val="9.2.99"/>
  <p:tag name="RUNTIME_ID" val="79b2f732-9ea2-4256-97c2-fc054b9d7123"/>
</p:tagLst>
</file>

<file path=ppt/tags/tag12.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AgD///////8DAAAABAD///////8DAAAABAD///////8DAAAABAD///////////////////////////////////////////////////////////////////////////////////////////////////////////////////////////////////////////////////////////////////////////////////////////////////////////////////////////////////////////////////////////////////////////////////////////////////////////////////////////////////////////////////////////////////////////////////////////////////////////////////////////////////////////////8BACAA////////////////AAAO////////AwAAAAQA////////////////////////////////////////////////////////////////////////////////////////////////////////////////////////////////////////////////////////////////////////////////////////////////////////////////////////////////////////////////////////////////////////////////////////////////////////////////////////////////////////////////////////////////////////////////////////////////////////////////////////////////////////////////////////////////////////////////////////////////////////////////////////AgACAP///////wUAAAACABAAC8Ix9D8BMblPmtzMxs+OQwEEAAAAAAADAAAAAAADAAAAAwADAAAAAAADAAAABAADAAEA////////BQAAAAMAEAALRmJisJc9QkKJx1sbtGERPwQAAAABAAMAAAACAAMAAAAEAAQABQD///////8FAAAABAAQAAt/IHOx0z9RQKt/fx/wouw+BAAAAAIAAwAAAAMAAwAAAAEAAwAAAAI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jH0PwExuU+a3MzGz45DAQREYXRhAAUAAAAAAk5hbWUADQAAAExpbmtEYXRhTGlzdAAQVmVyc2lvbgAAAAAACUxhc3RXcml0ZQAWBla9kgEAAAABAP////9hAGEAAAAFX2lkABAAAAAERmJisJc9QkKJx1sbtGERPwREYXRhAAUAAAAAAk5hbWUADQAAAExpbmtEYXRhTGlzdAAQVmVyc2lvbgABAAAACUxhc3RXcml0ZQAXBla9kgEAAAACAP////9wAHAAAAAFX2lkABAAAAAEfyBzsdM/UUCrf38f8KLsPgNEYXRhABYAAAACUGVyc29uYWxJZAABAAAAAAACTmFtZQALAAAAUGVyc29uYWxJZAAQVmVyc2lvbgAAAAAACUxhc3RXcml0ZQBW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5667313"/>
  <p:tag name="EMPOWERCHARTSPROPERTIES_B_LENGTH" val="24576"/>
  <p:tag name="DOWN_MIGRATION_INITIAL_LAYOUT_REQUIRED" val="9.2.99"/>
  <p:tag name="RUNTIME_ID" val="62516342-9d37-4239-a5b3-121858fd045b"/>
</p:tagLst>
</file>

<file path=ppt/tags/tag13.xml><?xml version="1.0" encoding="utf-8"?>
<p:tagLst xmlns:a="http://schemas.openxmlformats.org/drawingml/2006/main" xmlns:r="http://schemas.openxmlformats.org/officeDocument/2006/relationships" xmlns:p="http://schemas.openxmlformats.org/presentationml/2006/main">
  <p:tag name="MIO_EKGUID" val="CAC5F922-E8F0-489E-AE29-8FA4DDC095C1\5e843849-c98f-469e-876c-f583a6572b462088420230807090034"/>
  <p:tag name="MIO_GUID" val="571b8d5d-91b3-4ac5-a86c-535ef10b63d7"/>
  <p:tag name="MIO_UPDATE" val="True"/>
  <p:tag name="MIO_VERSION" val="01.01.0001 00:00:00"/>
  <p:tag name="MIO_DBID" val="0F45B44C-9BC7-4D85-81C4-7155EE70A7B9"/>
  <p:tag name="MIO_LASTDOWNLOADED" val="07.08.2023 11:00:45.526"/>
  <p:tag name="MIO_OBJECTNAME" val="Goal"/>
  <p:tag name="MIO_LASTEDITORNAME" val="https://search.icons8.com/api/ "/>
</p:tagLst>
</file>

<file path=ppt/tags/tag1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zLpGwap/PlPr0TIjePhbzkEAAAAAAADAAAAAAADAAAAAwADAAEA////////BQAAAAMAEAALJ3B3DaIGX0K9mMko9hsuUwQAAAABAAMAAAACAAMAAAAEAAQAAgD///////8FAAAABAAQAAtctYXag5enQJ+3F59vdB6C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ukbBqn8+U+vRMiN4+FvOQREYXRhAAUAAAAAAk5hbWUADQAAAExpbmtEYXRhTGlzdAAQVmVyc2lvbgAAAAAACUxhc3RXcml0ZQCYBla9kgEAAAABAP////9hAGEAAAAFX2lkABAAAAAEJ3B3DaIGX0K9mMko9hsuUwREYXRhAAUAAAAAAk5hbWUADQAAAExpbmtEYXRhTGlzdAAQVmVyc2lvbgABAAAACUxhc3RXcml0ZQCZBla9kgEAAAACAP////9wAHAAAAAFX2lkABAAAAAEXLWF2oOXp0Cftxefb3QeggNEYXRhABYAAAACUGVyc29uYWxJZAABAAAAAAACTmFtZQALAAAAUGVyc29uYWxJZAAQVmVyc2lvbgAAAAAACUxhc3RXcml0ZQDH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6868216"/>
  <p:tag name="EMPOWERCHARTSPROPERTIES_B_LENGTH" val="24576"/>
  <p:tag name="DOWN_MIGRATION_INITIAL_LAYOUT_REQUIRED" val="9.2.99"/>
  <p:tag name="RUNTIME_ID" val="a9e168d1-e726-4bd7-a066-eda93a2f3d8c"/>
</p:tagLst>
</file>

<file path=ppt/tags/tag15.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AgD///////8DAAAABAD///////8DAAAABAD///////8DAAAABAD///////////////////////////////////////////////////////////////////////////////////////////////////////////////////////////////////////////////////////////////////////////////////////////////////////////////////////////////////////////////////////////////////////////////////////////////////////////////////////////////////////////////////////////////////////////////////////////////////////////////////////////////////////////////8BACAA////////////////AAAO////////AwAAAAQA////////////////////////////////////////////////////////////////////////////////////////////////////////////////////////////////////////////////////////////////////////////////////////////////////////////////////////////////////////////////////////////////////////////////////////////////////////////////////////////////////////////////////////////////////////////////////////////////////////////////////////////////////////////////////////////////////////////////////////////////////////////////////////AgACAP///////wUAAAACABAAC8Ix9D8BMblPmtzMxs+OQwEEAAAAAAADAAAAAAADAAAAAwADAAAAAAADAAAABAADAAEA////////BQAAAAMAEAALRmJisJc9QkKJx1sbtGERPwQAAAABAAMAAAACAAMAAAAEAAQABQD///////8FAAAABAAQAAt/IHOx0z9RQKt/fx/wouw+BAAAAAIAAwAAAAMAAwAAAAEAAwAAAAI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jH0PwExuU+a3MzGz45DAQREYXRhAAUAAAAAAk5hbWUADQAAAExpbmtEYXRhTGlzdAAQVmVyc2lvbgAAAAAACUxhc3RXcml0ZQAWBla9kgEAAAABAP////9hAGEAAAAFX2lkABAAAAAERmJisJc9QkKJx1sbtGERPwREYXRhAAUAAAAAAk5hbWUADQAAAExpbmtEYXRhTGlzdAAQVmVyc2lvbgABAAAACUxhc3RXcml0ZQAXBla9kgEAAAACAP////9wAHAAAAAFX2lkABAAAAAEfyBzsdM/UUCrf38f8KLsPgNEYXRhABYAAAACUGVyc29uYWxJZAABAAAAAAACTmFtZQALAAAAUGVyc29uYWxJZAAQVmVyc2lvbgAAAAAACUxhc3RXcml0ZQBW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5667313"/>
  <p:tag name="EMPOWERCHARTSPROPERTIES_B_LENGTH" val="24576"/>
  <p:tag name="DOWN_MIGRATION_INITIAL_LAYOUT_REQUIRED" val="9.2.99"/>
  <p:tag name="RUNTIME_ID" val="fea18502-2646-4d10-99e9-3a6c3a031e42"/>
</p:tagLst>
</file>

<file path=ppt/tags/tag16.xml><?xml version="1.0" encoding="utf-8"?>
<p:tagLst xmlns:a="http://schemas.openxmlformats.org/drawingml/2006/main" xmlns:r="http://schemas.openxmlformats.org/officeDocument/2006/relationships" xmlns:p="http://schemas.openxmlformats.org/presentationml/2006/main">
  <p:tag name="MIO_EKGUID" val="CAC5F922-E8F0-489E-AE29-8FA4DDC095C1\ini07lxqSksnt8njrDL3aNBso3A11678"/>
  <p:tag name="MIO_GUID" val="f4151892-66ba-4c80-91ff-045195c9decf"/>
  <p:tag name="MIO_UPDATE" val="True"/>
  <p:tag name="MIO_VERSION" val="01.01.0001 00:00:00"/>
  <p:tag name="MIO_DBID" val="0F45B44C-9BC7-4D85-81C4-7155EE70A7B9"/>
  <p:tag name="MIO_LASTDOWNLOADED" val="24.10.2024 09:14:36.535"/>
  <p:tag name="MIO_OBJECTNAME" val="Services"/>
</p:tagLst>
</file>

<file path=ppt/tags/tag1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QBAQEBAQEBAQEBAQEBAQMAAAAAAAAAAwAAAAMAAAAA/////wUAzgsAAAAAAAAAAAAAIAD///////////////8AAAD///////////////8DAAAABAD///////8DAAAABAD///////8DAAAABAD///////8DAAAABAD///////////////////////////////////////////////////////////////////////////////////////////////////////////////////////////////////////////////////////////////////////////////////////////////////////////////////////////////////////////////////////////////////////////////////////////////////////////////////////////////////////////////////////////////////////////////////////////////////////////////////////////////////////////////////////////////8BACAA////////////////AAAO////////AwAAAAMA////////////////////////////////////////////////////////////////////////////////////////////////////////////////////////////////////////////////////////////////////////////////////////////////////////////////////////////////////////////////////////////////////////////////////////////////////////////////////////////////////////////////////////////////////////////////////////////////////////////////////////////////////////////////////////////////////////////////////////////////////////////////////////AgABAP///////wUAAAACABAACxZWMvCFExVGnSYfTXPOwCgEAAAAAAADAAAABAADAAAAAwADAAQA////////BQAAAAMAEAALtg87+uqnA0qMtd5aqTTumAQAAAABAAMAAAACAAMAAAABAAMAAAAEAP///////wMAAAAEAP///////wMAAAAEAP///////wQABAD///////8FAAAABAAQAAtAAoORxxi/TKnRJcYovDeRBAAAAAIAAwAAAAAAAwAAAAIAAwAAAAAAAwAAAAMAAwAAAAAAAwAAAAMAAwAAAAAAAwAAAAM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FlYy8IUTFUadJh9Nc87AKAREYXRhAAUAAAAAAk5hbWUADQAAAExpbmtEYXRhTGlzdAAQVmVyc2lvbgAAAAAACUxhc3RXcml0ZQA2S8u/kAEAAAABAP////9hAGEAAAAFX2lkABAAAAAEtg87+uqnA0qMtd5aqTTumAREYXRhAAUAAAAAAk5hbWUADQAAAExpbmtEYXRhTGlzdAAQVmVyc2lvbgABAAAACUxhc3RXcml0ZQCDS8u/kAEAAAACAP////9wAHAAAAAFX2lkABAAAAAEQAKDkccYv0yp0SXGKLw3kQNEYXRhABYAAAACUGVyc29uYWxJZAABAAAAAAACTmFtZQALAAAAUGVyc29uYWxJZAAQVmVyc2lvbgAAAAAACUxhc3RXcml0ZQAjTMu/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6CwAAAAAAAAAAAAAgAf///////////////wAAAP///////////////wUAAAACAP///////wUAAAADAP///////wUAAAADAP///////wUAAAADAP///////////////////////////////////////////////////////////////////////////////////////////////////////////////////////////////////////////////////////////////////////////////////////////////////////////////////////////////////////////////////////////////////////////////////////////////////////////////////////////////////////////////////////////////////////////////////////////////////////////////////////////////////////////////////////////////wEAIAH///////////////8AAA7///////8FAAAABAD///////////////////////////////////////////////////////////////////////////////////////////////////////////////////////////////////////////////////////////////////////////////////////////////////////////////////////////////////////////////////////////////////////////////////////////////////////////////////////////////////////////////////////////////////////////////////////////////////////////////////////////////////////////////////////////////////////////////////////////////////////////////////////8CAAEBAwAAAAIA////////DgAGTGlua0RhdGFMaXN0XzAEAAAAAAAFAAAAAAAFAAAAAwADAAQBAwAAAAMA////////DgAGTGlua0RhdGFMaXN0XzEEAAAAAQAFAAAAAgAFAAAABAAFAAAAAAD///////8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68014900038803"/>
  <p:tag name="EMPOWERCHARTSPROPERTIES_B_LENGTH" val="24576"/>
  <p:tag name="DOWN_MIGRATION_INITIAL_LAYOUT_REQUIRED" val="9.2.99"/>
  <p:tag name="RUNTIME_ID" val="01e93cc1-4f07-4618-b96e-86fac8a862d2"/>
</p:tagLst>
</file>

<file path=ppt/tags/tag1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zLpGwap/PlPr0TIjePhbzkEAAAAAAADAAAAAAADAAAAAwADAAEA////////BQAAAAMAEAALJ3B3DaIGX0K9mMko9hsuUwQAAAABAAMAAAACAAMAAAAEAAQAAgD///////8FAAAABAAQAAtctYXag5enQJ+3F59vdB6C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ukbBqn8+U+vRMiN4+FvOQREYXRhAAUAAAAAAk5hbWUADQAAAExpbmtEYXRhTGlzdAAQVmVyc2lvbgAAAAAACUxhc3RXcml0ZQCYBla9kgEAAAABAP////9hAGEAAAAFX2lkABAAAAAEJ3B3DaIGX0K9mMko9hsuUwREYXRhAAUAAAAAAk5hbWUADQAAAExpbmtEYXRhTGlzdAAQVmVyc2lvbgABAAAACUxhc3RXcml0ZQCZBla9kgEAAAACAP////9wAHAAAAAFX2lkABAAAAAEXLWF2oOXp0Cftxefb3QeggNEYXRhABYAAAACUGVyc29uYWxJZAABAAAAAAACTmFtZQALAAAAUGVyc29uYWxJZAAQVmVyc2lvbgAAAAAACUxhc3RXcml0ZQDH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6868216"/>
  <p:tag name="EMPOWERCHARTSPROPERTIES_B_LENGTH" val="24576"/>
  <p:tag name="DOWN_MIGRATION_INITIAL_LAYOUT_REQUIRED" val="9.2.99"/>
  <p:tag name="RUNTIME_ID" val="c5f58343-1c74-4461-aea9-835d64c316fa"/>
</p:tagLst>
</file>

<file path=ppt/tags/tag1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AgD///////8DAAAABAD///////8DAAAABAD///////8DAAAABAD///////////////////////////////////////////////////////////////////////////////////////////////////////////////////////////////////////////////////////////////////////////////////////////////////////////////////////////////////////////////////////////////////////////////////////////////////////////////////////////////////////////////////////////////////////////////////////////////////////////////////////////////////////////////8BACAA////////////////AAAO////////AwAAAAQA////////////////////////////////////////////////////////////////////////////////////////////////////////////////////////////////////////////////////////////////////////////////////////////////////////////////////////////////////////////////////////////////////////////////////////////////////////////////////////////////////////////////////////////////////////////////////////////////////////////////////////////////////////////////////////////////////////////////////////////////////////////////////////AgACAP///////wUAAAACABAAC8Ix9D8BMblPmtzMxs+OQwEEAAAAAAADAAAAAAADAAAAAwADAAAAAAADAAAABAADAAEA////////BQAAAAMAEAALRmJisJc9QkKJx1sbtGERPwQAAAABAAMAAAACAAMAAAAEAAQABQD///////8FAAAABAAQAAt/IHOx0z9RQKt/fx/wouw+BAAAAAIAAwAAAAMAAwAAAAEAAwAAAAI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jH0PwExuU+a3MzGz45DAQREYXRhAAUAAAAAAk5hbWUADQAAAExpbmtEYXRhTGlzdAAQVmVyc2lvbgAAAAAACUxhc3RXcml0ZQAWBla9kgEAAAABAP////9hAGEAAAAFX2lkABAAAAAERmJisJc9QkKJx1sbtGERPwREYXRhAAUAAAAAAk5hbWUADQAAAExpbmtEYXRhTGlzdAAQVmVyc2lvbgABAAAACUxhc3RXcml0ZQAXBla9kgEAAAACAP////9wAHAAAAAFX2lkABAAAAAEfyBzsdM/UUCrf38f8KLsPgNEYXRhABYAAAACUGVyc29uYWxJZAABAAAAAAACTmFtZQALAAAAUGVyc29uYWxJZAAQVmVyc2lvbgAAAAAACUxhc3RXcml0ZQBW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5667313"/>
  <p:tag name="EMPOWERCHARTSPROPERTIES_B_LENGTH" val="24576"/>
  <p:tag name="DOWN_MIGRATION_INITIAL_LAYOUT_REQUIRED" val="9.2.99"/>
  <p:tag name="RUNTIME_ID" val="2537ff7e-708a-4b9e-8bed-0e479dbe4d58"/>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MIO_EKGUID" val="CAC5F922-E8F0-489E-AE29-8FA4DDC095C1\ini07lxqSksnt8njrDL3aNBso3A123950"/>
  <p:tag name="MIO_GUID" val="f469c2b9-7b76-40f7-a956-1413ce99654f"/>
  <p:tag name="MIO_UPDATE" val="True"/>
  <p:tag name="MIO_VERSION" val="01.01.0001 00:00:00"/>
  <p:tag name="MIO_DBID" val="0F45B44C-9BC7-4D85-81C4-7155EE70A7B9"/>
  <p:tag name="MIO_LASTDOWNLOADED" val="24.10.2024 09:15:10.065"/>
  <p:tag name="MIO_OBJECTNAME" val="Square Border"/>
</p:tagLst>
</file>

<file path=ppt/tags/tag21.xml><?xml version="1.0" encoding="utf-8"?>
<p:tagLst xmlns:a="http://schemas.openxmlformats.org/drawingml/2006/main" xmlns:r="http://schemas.openxmlformats.org/officeDocument/2006/relationships" xmlns:p="http://schemas.openxmlformats.org/presentationml/2006/main">
  <p:tag name="MIO_EKGUID" val="CAC5F922-E8F0-489E-AE29-8FA4DDC095C1\ini07lxqSksnt8njrDL3aNBso3Ao7N3nVNi8Ayy"/>
  <p:tag name="MIO_GUID" val="48cca56b-8493-43f3-b3fd-d27f46cec93c"/>
  <p:tag name="MIO_UPDATE" val="True"/>
  <p:tag name="MIO_VERSION" val="01.01.0001 00:00:00"/>
  <p:tag name="MIO_DBID" val="0F45B44C-9BC7-4D85-81C4-7155EE70A7B9"/>
  <p:tag name="MIO_LASTDOWNLOADED" val="24.07.2024 18:40:03.617"/>
  <p:tag name="MIO_OBJECTNAME" val="Call male"/>
</p:tagLst>
</file>

<file path=ppt/tags/tag3.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MBAQEBAQEBAQEBAQEBAQMAAAAAAAAAAwAAAAMAAAAA/////wUA/gsAAAAAAAAAAAAAIAD///////////////8AAAD///////////////8DAAAAAgD///////8DAAAAAwD///////8DAAAAAwD///////////////////////////////////////////////////////////////////////////////////////////////////////////////////////////////////////////////////////////////////////////////////////////////////////////////////////////////////////////////////////////////////////////////////////////////////////////////////////////////////////////////////////////////////////////////////////////////////////////////////////////////////////////////////////////////////////////////8BACAA////////////////AAAO////////AwAAAAQA////////////////////////////////////////////////////////////////////////////////////////////////////////////////////////////////////////////////////////////////////////////////////////////////////////////////////////////////////////////////////////////////////////////////////////////////////////////////////////////////////////////////////////////////////////////////////////////////////////////////////////////////////////////////////////////////////////////////////////////////////////////////////////AgABAP///////wUAAAACABAAC0S9cDzfCDBOllaO+JXTONEEAAAAAAADAAAAAAADAAAAAwADAAMA////////BQAAAAMAEAALXVSOPeoAFEekMYUNKtR+LgQAAAABAAMAAAACAAMAAAAEAAMAAAAAAP///////wMAAAAAAP///////wQAAQD///////8FAAAABAAQAAuV5lDexSgcSLo5k90440mL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RL1wPN8IME6WVo74ldM40QREYXRhAAUAAAAAAk5hbWUADQAAAExpbmtEYXRhTGlzdAAQVmVyc2lvbgAAAAAACUxhc3RXcml0ZQASNUjBkAEAAAABAP////9hAGEAAAAFX2lkABAAAAAEXVSOPeoAFEekMYUNKtR+LgREYXRhAAUAAAAAAk5hbWUADQAAAExpbmtEYXRhTGlzdAAQVmVyc2lvbgABAAAACUxhc3RXcml0ZQATNUjBkAEAAAACAP////9wAHAAAAAFX2lkABAAAAAEleZQ3sUoHEi6OZPdOONJiwNEYXRhABYAAAACUGVyc29uYWxJZAABAAAAAAACTmFtZQALAAAAUGVyc29uYWxJZAAQVmVyc2lvbgAAAAAACUxhc3RXcml0ZQBKNUjB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DAP///////wUAAAADAP///////////////////////////////////////////////////////////////////////////////////////////////////////////////////////////////////////////////////////////////////////////////////////////////////////////////////////////////////////////////////////////////////////////////////////////////////////////////////////////////////////////////////////////////////////////////////////////////////////////////////////////////////////////////////////////////////////////////wEAIAH///////////////8AAA7///////8FAAAABAD///////////////////////////////////////////////////////////////////////////////////////////////////////////////////////////////////////////////////////////////////////////////////////////////////////////////////////////////////////////////////////////////////////////////////////////////////////////////////////////////////////////////////////////////////////////////////////////////////////////////////////////////////////////////////////////////////////////////////////////////////////////////////////8CAAEBAwAAAAIA////////DgAGTGlua0RhdGFMaXN0XzAEAAAAAAAFAAAAAAAFAAAAAwADAAMBAwAAAAMA////////DgAGTGlua0RhdGFMaXN0XzEEAAAAAQAFAAAAAgAFAAAABAAFAAAAAAD///////8FAAAAAAD///////8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68264533889127"/>
  <p:tag name="EMPOWERCHARTSPROPERTIES_B_LENGTH" val="24576"/>
  <p:tag name="DOWN_MIGRATION_INITIAL_LAYOUT_REQUIRED" val="9.2.99"/>
  <p:tag name="RUNTIME_ID" val="f76f76c6-e9c7-4d23-97b9-beefa7939486"/>
</p:tagLst>
</file>

<file path=ppt/tags/tag4.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AIBAQEBAQEBAQEBAQEBAQMAAAAAAAAAAwAAAAMAAAAA/////wUA5gsAAAAAAAAAAAAAIAD///////////////8AAAD///////////////8DAAAABAD///////8DAAAABAD///////8DAAAABAD///////8DAAAABAD///////////////////////////////////////////////////////////////////////////////////////////////////////////////////////////////////////////////////////////////////////////////////////////////////////////////////////////////////////////////////////////////////////////////////////////////////////////////////////////////////////////////////////////////////////////////////////////////////////////////////////////////////////////////////////////////8BACAA////////////////AAAO////////AwAAAAMA////////////////////////////////////////////////////////////////////////////////////////////////////////////////////////////////////////////////////////////////////////////////////////////////////////////////////////////////////////////////////////////////////////////////////////////////////////////////////////////////////////////////////////////////////////////////////////////////////////////////////////////////////////////////////////////////////////////////////////////////////////////////////////AgACAP///////wUAAAACABAAC3YuAd0BjHRBluvfw/TM6iAEAAAAAAADAAAABAADAAAAAwADAAAABAD///////8DAAEA////////BQAAAAMAEAALz260+EL6r0OVkruZ39On1wQAAAABAAMAAAACAAMAAAABAAQABAD///////8FAAAABAAQAAtquxmEDMNgTa8h2SWTJHQsBAAAAAIAAwAAAAAAAwAAAAIAAwAAAAAAAwAAAAI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di4B3QGMdEGW69/D9MzqIAREYXRhAAUAAAAAAk5hbWUADQAAAExpbmtEYXRhTGlzdAAQVmVyc2lvbgAAAAAACUxhc3RXcml0ZQCqTI3kkAEAAAABAP////9hAGEAAAAFX2lkABAAAAAEz260+EL6r0OVkruZ39On1wREYXRhAAUAAAAAAk5hbWUADQAAAExpbmtEYXRhTGlzdAAQVmVyc2lvbgABAAAACUxhc3RXcml0ZQCqTI3kkAEAAAACAP////9wAHAAAAAFX2lkABAAAAAEarsZhAzDYE2vIdklkyR0LANEYXRhABYAAAACUGVyc29uYWxJZAABAAAAAAACTmFtZQALAAAAUGVyc29uYWxJZAAQVmVyc2lvbgAAAAAACUxhc3RXcml0ZQDKTI3kk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SDAAAAAAAAAAAAAAgAf///////////////wAAAP///////////////wUAAAACAP///////wUAAAACAP///////////////////////////////////////////////////////////////////////////////////////////////////////////////////////////////////////////////////////////////////////////////////////////////////////////////////////////////////////////////////////////////////////////////////////////////////////////////////////////////////////////////////////////////////////////////////////////////////////////////////////////////////////////////////////////////////////////////////////////////wEAIAH///////////////8AAA7///////8FAAAABAD///////////////////////////////////////////////////////////////////////////////////////////////////////////////////////////////////////////////////////////////////////////////////////////////////////////////////////////////////////////////////////////////////////////////////////////////////////////////////////////////////////////////////////////////////////////////////////////////////////////////////////////////////////////////////////////////////////////////////////////////////////////////////////8CAAIBAwAAAAIA////////DgAGTGlua0RhdGFMaXN0XzAEAAAAAAAFAAAAAAAFAAAAAwAFAAAAAAD///////8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574181839065062"/>
  <p:tag name="EMPOWERCHARTSPROPERTIES_B_LENGTH" val="24576"/>
  <p:tag name="DOWN_MIGRATION_INITIAL_LAYOUT_REQUIRED" val="9.2.99"/>
  <p:tag name="RUNTIME_ID" val="e1f2d28c-a53f-442f-811a-0130a74a24fc"/>
</p:tagLst>
</file>

<file path=ppt/tags/tag5.xml><?xml version="1.0" encoding="utf-8"?>
<p:tagLst xmlns:a="http://schemas.openxmlformats.org/drawingml/2006/main" xmlns:r="http://schemas.openxmlformats.org/officeDocument/2006/relationships" xmlns:p="http://schemas.openxmlformats.org/presentationml/2006/main">
  <p:tag name="MIO_EKGUID" val="CAC5F922-E8F0-489E-AE29-8FA4DDC095C1\ini07lxqSksnt8njrDL3aNBso3A68119"/>
  <p:tag name="MIO_GUID" val="f7b80dc5-0e00-4f93-8dad-adc1f70536b5"/>
  <p:tag name="MIO_UPDATE" val="True"/>
  <p:tag name="MIO_VERSION" val="01.01.0001 00:00:00"/>
  <p:tag name="MIO_DBID" val="0F45B44C-9BC7-4D85-81C4-7155EE70A7B9"/>
  <p:tag name="MIO_LASTDOWNLOADED" val="24.07.2024 09:12:54.848"/>
  <p:tag name="MIO_OBJECTNAME" val="Meeting Room"/>
</p:tagLst>
</file>

<file path=ppt/tags/tag6.xml><?xml version="1.0" encoding="utf-8"?>
<p:tagLst xmlns:a="http://schemas.openxmlformats.org/drawingml/2006/main" xmlns:r="http://schemas.openxmlformats.org/officeDocument/2006/relationships" xmlns:p="http://schemas.openxmlformats.org/presentationml/2006/main">
  <p:tag name="MIO_EKGUID" val="0150907B-2AC2-426A-86D6-2CFE1EF44D52\PR4LxX5bzj1F6zIk8a0536_rGOE5SjAaqqCCmY"/>
  <p:tag name="MIO_GUID" val="d187939c-d731-49a6-a65e-7006d0407bac"/>
  <p:tag name="MIO_UPDATE" val="True"/>
  <p:tag name="MIO_VERSION" val="29.09.2024 14:00:01"/>
  <p:tag name="MIO_DBID" val="0F45B44C-9BC7-4D85-81C4-7155EE70A7B9"/>
  <p:tag name="MIO_LASTDOWNLOADED" val="07.10.2024 18:16:10.915"/>
  <p:tag name="MIO_OBJECTNAME" val="Evening View on Vienna"/>
  <p:tag name="MIO_LASTEDITORNAME" val="Jacek Dylag "/>
</p:tagLst>
</file>

<file path=ppt/tags/tag7.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wcBAQEBAQEBAQEBAQEBAQMAAAAAAAAAAwAAAAMAAAAA/////wUAzgsAAAAAAAAAAAAAIAD///////////////8AAAD///////////////8DAAAAAgD///////8DAAAAAwD///////8DAAAAAwD///////8DAAAAAwD///////8DAAAAAwD///////8DAAAAAwD///////8DAAAAAwD///////////////////////////////////////////////////////////////////////////////////////////////////////////////////////////////////////////////////////////////////////////////////////////////////////////////////////////////////////////////////////////////////////////////////////////////////////////////////////////////////////////////////////////////////////////////////////////////////////////////8BACAA////////////////AAAO////////AwAAAAQA////////////////////////////////////////////////////////////////////////////////////////////////////////////////////////////////////////////////////////////////////////////////////////////////////////////////////////////////////////////////////////////////////////////////////////////////////////////////////////////////////////////////////////////////////////////////////////////////////////////////////////////////////////////////////////////////////////////////////////////////////////////////////////AgABAP///////wUAAAACABAAC/c451nuV19Km1zQZJ+0BasEAAAAAAADAAAAAAADAAAAAwADAAcA////////BQAAAAMAEAALcuQCZD1dPUymkXqHWJkBtwQAAAABAAMAAAACAAMAAAAEAAMAAAAAAP///////wMAAAAAAP///////wMAAAAAAP///////wMAAAAAAP///////wMAAAAAAP///////wMAAAAAAP///////wQAAQD///////8FAAAABAAQAAurwROydhK8QKn7IxuI/c69BAAAAAIAAwAAAAMAAw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9zjnWe5XX0qbXNBkn7QFqwREYXRhAAUAAAAAAk5hbWUADQAAAExpbmtEYXRhTGlzdAAQVmVyc2lvbgABAAAACUxhc3RXcml0ZQC1r/y8kgEAAAABAP////9hAGEAAAAFX2lkABAAAAAEcuQCZD1dPUymkXqHWJkBtwREYXRhAAUAAAAAAk5hbWUADQAAAExpbmtEYXRhTGlzdAAQVmVyc2lvbgAAAAAACUxhc3RXcml0ZQCzr/y8kgEAAAACAP////9wAHAAAAAFX2lkABAAAAAEq8ETsnYSvECp+yMbiP3OvQNEYXRhABYAAAACUGVyc29uYWxJZAABAAAAAAACTmFtZQALAAAAUGVyc29uYWxJZAAQVmVyc2lvbgAAAAAACUxhc3RXcml0ZQCCsPy8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DWCwAAAAAAAAAAAAAgAf///////////////wAAAP///////////////wUAAAADAP///////wUAAAADAP///////wUAAAADAP///////wUAAAADAP///////wUAAAADAP///////wUAAAADAP///////wUAAAADAP///////////////////////////////////////////////////////////////////////////////////////////////////////////////////////////////////////////////////////////////////////////////////////////////////////////////////////////////////////////////////////////////////////////////////////////////////////////////////////////////////////////////////////////////////////////////////////////////////////////////wEAIAH///////////////8AAA7///////8FAAAABAD///////////////////////////////////////////////////////////////////////////////////////////////////////////////////////////////////////////////////////////////////////////////////////////////////////////////////////////////////////////////////////////////////////////////////////////////////////////////////////////////////////////////////////////////////////////////////////////////////////////////////////////////////////////////////////////////////////////////////////////////////////////////////////8CAAEBAwAAAAIA////////DgAGTGlua0RhdGFMaXN0XzEEAAAAAAAFAAAAAwAFAAAABAADAAcBAwAAAAMA////////DgAGTGlua0RhdGFMaXN0XzAEAAAAAQAFAAAAAAAFAAAAAgAFAAAAAAD///////8FAAAAAAD///////8FAAAAAAD///////8FAAAAAAD///////8FAAAAAAD///////8FAAAAAAD///////8EAAEBAwAAAAQA////////DAAGUGVyc29uYWxJZF8wBAAAAAIABQAAAAI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443299454875"/>
  <p:tag name="EMPOWERCHARTSPROPERTIES_B_LENGTH" val="24576"/>
  <p:tag name="DOWN_MIGRATION_INITIAL_LAYOUT_REQUIRED" val="9.2.99"/>
  <p:tag name="RUNTIME_ID" val="2fdd78c9-98db-4dd1-9b19-0e780ce8118b"/>
</p:tagLst>
</file>

<file path=ppt/tags/tag8.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gEBAQEBAQEBAQEBAQEBAQMAAAAAAAAAAwAAAAMAAAAA/////wUACgwAAAAAAAAAAAAAIAD///////////////8AAAD///////////////8DAAAAAgD///////8DAAAABAD///////////////////////////////////////////////////////////////////////////////////////////////////////////////////////////////////////////////////////////////////////////////////////////////////////////////////////////////////////////////////////////////////////////////////////////////////////////////////////////////////////////////////////////////////////////////////////////////////////////////////////////////////////////////////////////////////////////////////////////////8BACAA////////////////AAAO////////AwAAAAQA////////////////////////////////////////////////////////////////////////////////////////////////////////////////////////////////////////////////////////////////////////////////////////////////////////////////////////////////////////////////////////////////////////////////////////////////////////////////////////////////////////////////////////////////////////////////////////////////////////////////////////////////////////////////////////////////////////////////////////////////////////////////////////AgABAP///////wUAAAACABAACzLpGwap/PlPr0TIjePhbzkEAAAAAAADAAAAAAADAAAAAwADAAEA////////BQAAAAMAEAALJ3B3DaIGX0K9mMko9hsuUwQAAAABAAMAAAACAAMAAAAEAAQAAgD///////8FAAAABAAQAAtctYXag5enQJ+3F59vdB6CBAAAAAIAAwAAAAMAAwAAAAE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MukbBqn8+U+vRMiN4+FvOQREYXRhAAUAAAAAAk5hbWUADQAAAExpbmtEYXRhTGlzdAAQVmVyc2lvbgAAAAAACUxhc3RXcml0ZQCYBla9kgEAAAABAP////9hAGEAAAAFX2lkABAAAAAEJ3B3DaIGX0K9mMko9hsuUwREYXRhAAUAAAAAAk5hbWUADQAAAExpbmtEYXRhTGlzdAAQVmVyc2lvbgABAAAACUxhc3RXcml0ZQCZBla9kgEAAAACAP////9wAHAAAAAFX2lkABAAAAAEXLWF2oOXp0Cftxefb3QeggNEYXRhABYAAAACUGVyc29uYWxJZAABAAAAAAACTmFtZQALAAAAUGVyc29uYWxJZAAQVmVyc2lvbgAAAAAACUxhc3RXcml0ZQDH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eDAAAAAAAAAAAAAAgAf///////////////wAAAP///////////////wUAAAACAP///////////////////////////////////////////////////////////////////////////////////////////////////////////////////////////////////////////////////////////////////////////////////////////////////////////////////////////////////////////////////////////////////////////////////////////////////////////////////////////////////////////////////////////////////////////////////////////////////////////////////////////////////////////////////////////////////////////////////////////////////////////////wEAIAH///////////////8AAA7///////8FAAAABAD///////////////////////////////////////////////////////////////////////////////////////////////////////////////////////////////////////////////////////////////////////////////////////////////////////////////////////////////////////////////////////////////////////////////////////////////////////////////////////////////////////////////////////////////////////////////////////////////////////////////////////////////////////////////////////////////////////////////////////////////////////////////////////8CAAEBAwAAAAIA////////DgAGTGlua0RhdGFMaXN0XzAEAAAAAAAFAAAAAAAFAAAAAwADAAEBAwAAAAMA////////DgAGTGlua0RhdGFMaXN0XzEEAAAAAQAFAAAAAgAFAAAABAAEAAEBAwAAAAQA////////DAAGUGVyc29uYWxJZF8wBAAAAAIABQAAAAMABQAAAA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6868216"/>
  <p:tag name="EMPOWERCHARTSPROPERTIES_B_LENGTH" val="24576"/>
  <p:tag name="DOWN_MIGRATION_INITIAL_LAYOUT_REQUIRED" val="9.2.99"/>
  <p:tag name="RUNTIME_ID" val="a6e5bdaf-3b64-4f87-9dcd-a9c2dacfd6a2"/>
</p:tagLst>
</file>

<file path=ppt/tags/tag9.xml><?xml version="1.0" encoding="utf-8"?>
<p:tagLst xmlns:a="http://schemas.openxmlformats.org/drawingml/2006/main" xmlns:r="http://schemas.openxmlformats.org/officeDocument/2006/relationships" xmlns:p="http://schemas.openxmlformats.org/presentationml/2006/main">
  <p:tag name="EMPOWERCHARTSPROPERTIES_B_0" val="AAAAAAH//////////wEAAAAAAAAAAAAAACoqIFRoaXMgaXMgYSBMaXRlREIgZmlsZSAqKgcF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wAAAAAAAAAEAAAACQAAAF9pZD0kLl9pZAEDAAAAAAADAAAAAQADAAAAIwAAAENvbWJpSW5kZXg9JC5OYW1lICsgJ18nICsgJC5WZXJzaW9uAQUAAAAAAAUAAAABAAU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BQIBAQEBAQEBAQEBAQEBAQMAAAAAAAAAAwAAAAMAAAAA/////wUA2gsAAAAAAAAAAAAAIAD///////////////8AAAD///////////////8DAAAAAgD///////8DAAAAAgD///////8DAAAABAD///////8DAAAABAD///////8DAAAABAD///////////////////////////////////////////////////////////////////////////////////////////////////////////////////////////////////////////////////////////////////////////////////////////////////////////////////////////////////////////////////////////////////////////////////////////////////////////////////////////////////////////////////////////////////////////////////////////////////////////////////////////////////////////////8BACAA////////////////AAAO////////AwAAAAQA////////////////////////////////////////////////////////////////////////////////////////////////////////////////////////////////////////////////////////////////////////////////////////////////////////////////////////////////////////////////////////////////////////////////////////////////////////////////////////////////////////////////////////////////////////////////////////////////////////////////////////////////////////////////////////////////////////////////////////////////////////////////////////AgACAP///////wUAAAACABAAC8Ix9D8BMblPmtzMxs+OQwEEAAAAAAADAAAAAAADAAAAAwADAAAAAAADAAAABAADAAEA////////BQAAAAMAEAALRmJisJc9QkKJx1sbtGERPwQAAAABAAMAAAACAAMAAAAEAAQABQD///////8FAAAABAAQAAt/IHOx0z9RQKt/fx/wouw+BAAAAAIAAwAAAAMAAwAAAAEAAwAAAAIA////////AwAAAAAA////////AwAAAAAA////////A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EAAAAAP////8DAJ0OAAAAAAAAAAAAAP////9hAGEAAAAFX2lkABAAAAAEwjH0PwExuU+a3MzGz45DAQREYXRhAAUAAAAAAk5hbWUADQAAAExpbmtEYXRhTGlzdAAQVmVyc2lvbgAAAAAACUxhc3RXcml0ZQAWBla9kgEAAAABAP////9hAGEAAAAFX2lkABAAAAAERmJisJc9QkKJx1sbtGERPwREYXRhAAUAAAAAAk5hbWUADQAAAExpbmtEYXRhTGlzdAAQVmVyc2lvbgABAAAACUxhc3RXcml0ZQAXBla9kgEAAAACAP////9wAHAAAAAFX2lkABAAAAAEfyBzsdM/UUCrf38f8KLsPgNEYXRhABYAAAACUGVyc29uYWxJZAABAAAAAAACTmFtZQALAAAAUGVyc29uYWxJZAAQVmVyc2lvbgAAAAAACUxhc3RXcml0ZQBWBla9kg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AwAAAAD/////BQAGDAAAAAAAAAAAAAAgAf///////////////wAAAP///////////////wUAAAACAP///////wUAAAACAP///////////////////////////////////////////////////////////////////////////////////////////////////////////////////////////////////////////////////////////////////////////////////////////////////////////////////////////////////////////////////////////////////////////////////////////////////////////////////////////////////////////////////////////////////////////////////////////////////////////////////////////////////////////////////////////////////////////////////////////////wEAIAH///////////////8AAA7///////8FAAAABAD///////////////////////////////////////////////////////////////////////////////////////////////////////////////////////////////////////////////////////////////////////////////////////////////////////////////////////////////////////////////////////////////////////////////////////////////////////////////////////////////////////////////////////////////////////////////////////////////////////////////////////////////////////////////////////////////////////////////////////////////////////////////////////8CAAIBAwAAAAIA////////DgAGTGlua0RhdGFMaXN0XzAEAAAAAAAFAAAAAAAFAAAAAwAFAAAAAAAFAAAABAADAAEBAwAAAAMA////////DgAGTGlua0RhdGFMaXN0XzEEAAAAAQAFAAAAAgAFAAAABAAEAAIBAwAAAAQA////////DAAGUGVyc29uYWxJZF8wBAAAAAIABQAAAAMABQAAAAEABQAAAAI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LASTWRITEDATE" val="638653501845667313"/>
  <p:tag name="EMPOWERCHARTSPROPERTIES_B_LENGTH" val="24576"/>
  <p:tag name="DOWN_MIGRATION_INITIAL_LAYOUT_REQUIRED" val="9.2.99"/>
  <p:tag name="RUNTIME_ID" val="d2c36307-852f-4cf0-bc8a-43fa61af196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1089</Words>
  <Application>Microsoft Office PowerPoint</Application>
  <PresentationFormat>Benutzerdefiniert</PresentationFormat>
  <Paragraphs>96</Paragraphs>
  <Slides>10</Slides>
  <Notes>1</Notes>
  <HiddenSlides>0</HiddenSlides>
  <MMClips>0</MMClips>
  <ScaleCrop>false</ScaleCrop>
  <HeadingPairs>
    <vt:vector size="8" baseType="variant">
      <vt:variant>
        <vt:lpstr>Verwendete Schriftarten</vt:lpstr>
      </vt:variant>
      <vt:variant>
        <vt:i4>10</vt:i4>
      </vt:variant>
      <vt:variant>
        <vt:lpstr>Design</vt:lpstr>
      </vt:variant>
      <vt:variant>
        <vt:i4>1</vt:i4>
      </vt:variant>
      <vt:variant>
        <vt:lpstr>Eingebettete OLE-Server</vt:lpstr>
      </vt:variant>
      <vt:variant>
        <vt:i4>1</vt:i4>
      </vt:variant>
      <vt:variant>
        <vt:lpstr>Folientitel</vt:lpstr>
      </vt:variant>
      <vt:variant>
        <vt:i4>10</vt:i4>
      </vt:variant>
    </vt:vector>
  </HeadingPairs>
  <TitlesOfParts>
    <vt:vector size="22" baseType="lpstr">
      <vt:lpstr>Roboto Bold</vt:lpstr>
      <vt:lpstr>Calibri</vt:lpstr>
      <vt:lpstr>Roboto</vt:lpstr>
      <vt:lpstr>Approach Koeln</vt:lpstr>
      <vt:lpstr>Arial</vt:lpstr>
      <vt:lpstr>Roboto Italics</vt:lpstr>
      <vt:lpstr>Now Medium</vt:lpstr>
      <vt:lpstr>DM Sans Bold</vt:lpstr>
      <vt:lpstr>accilium Clear Sans Bold</vt:lpstr>
      <vt:lpstr>accilium Clear Sans Light</vt:lpstr>
      <vt:lpstr>Office Theme</vt:lpstr>
      <vt:lpstr>think-cell Slide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Weiß Neongrün Grün Gekritzel Agenda für Team-Meeting Geschäftspräsentation</dc:title>
  <dc:creator>toennessen</dc:creator>
  <cp:lastModifiedBy>Markus Lückingsmeier</cp:lastModifiedBy>
  <cp:revision>4</cp:revision>
  <dcterms:created xsi:type="dcterms:W3CDTF">2006-08-16T00:00:00Z</dcterms:created>
  <dcterms:modified xsi:type="dcterms:W3CDTF">2024-11-11T22:03:03Z</dcterms:modified>
  <dc:identifier>DAGDPgA6T3o</dc:identifier>
</cp:coreProperties>
</file>