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147481400" r:id="rId2"/>
    <p:sldId id="256" r:id="rId3"/>
    <p:sldId id="268" r:id="rId4"/>
    <p:sldId id="258" r:id="rId5"/>
    <p:sldId id="259" r:id="rId6"/>
    <p:sldId id="261" r:id="rId7"/>
    <p:sldId id="262" r:id="rId8"/>
    <p:sldId id="263" r:id="rId9"/>
    <p:sldId id="269" r:id="rId10"/>
    <p:sldId id="264" r:id="rId11"/>
    <p:sldId id="265" r:id="rId12"/>
  </p:sldIdLst>
  <p:sldSz cx="18288000" cy="10287000"/>
  <p:notesSz cx="6888163" cy="10018713"/>
  <p:embeddedFontLst>
    <p:embeddedFont>
      <p:font typeface="Calibri" panose="020F0502020204030204" pitchFamily="34" charset="0"/>
      <p:regular r:id="rId14"/>
      <p:bold r:id="rId15"/>
      <p:italic r:id="rId16"/>
      <p:boldItalic r:id="rId17"/>
    </p:embeddedFont>
    <p:embeddedFont>
      <p:font typeface="DM Sans Bold" panose="020B0604020202020204" charset="0"/>
      <p:regular r:id="rId18"/>
    </p:embeddedFont>
    <p:embeddedFont>
      <p:font typeface="Now Medium" panose="020B0604020202020204" charset="0"/>
      <p:regular r:id="rId19"/>
    </p:embeddedFont>
    <p:embeddedFont>
      <p:font typeface="Roboto" panose="02000000000000000000" pitchFamily="2" charset="0"/>
      <p:regular r:id="rId20"/>
    </p:embeddedFont>
    <p:embeddedFont>
      <p:font typeface="Roboto Bold" panose="020B0604020202020204" charset="0"/>
      <p:regular r:id="rId21"/>
    </p:embeddedFont>
    <p:embeddedFont>
      <p:font typeface="Roboto Italics"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9549B1-5A10-40C6-BCA4-C2C1E9A7A718}" v="1" dt="2024-11-11T23:05:08.0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us Lückingsmeier" userId="e5dd66b91997b81e" providerId="LiveId" clId="{519549B1-5A10-40C6-BCA4-C2C1E9A7A718}"/>
    <pc:docChg chg="addSld modSld">
      <pc:chgData name="Markus Lückingsmeier" userId="e5dd66b91997b81e" providerId="LiveId" clId="{519549B1-5A10-40C6-BCA4-C2C1E9A7A718}" dt="2024-11-11T23:05:08.011" v="0"/>
      <pc:docMkLst>
        <pc:docMk/>
      </pc:docMkLst>
      <pc:sldChg chg="add">
        <pc:chgData name="Markus Lückingsmeier" userId="e5dd66b91997b81e" providerId="LiveId" clId="{519549B1-5A10-40C6-BCA4-C2C1E9A7A718}" dt="2024-11-11T23:05:08.011" v="0"/>
        <pc:sldMkLst>
          <pc:docMk/>
          <pc:sldMk cId="3831079718" sldId="214748140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902075" y="0"/>
            <a:ext cx="2984500" cy="501650"/>
          </a:xfrm>
          <a:prstGeom prst="rect">
            <a:avLst/>
          </a:prstGeom>
        </p:spPr>
        <p:txBody>
          <a:bodyPr vert="horz" lIns="91440" tIns="45720" rIns="91440" bIns="45720" rtlCol="0"/>
          <a:lstStyle>
            <a:lvl1pPr algn="r">
              <a:defRPr sz="1200"/>
            </a:lvl1pPr>
          </a:lstStyle>
          <a:p>
            <a:fld id="{0762268E-7613-41C9-8A7D-0B532220235E}" type="datetimeFigureOut">
              <a:rPr lang="de-DE" smtClean="0"/>
              <a:t>12.11.2024</a:t>
            </a:fld>
            <a:endParaRPr lang="de-DE"/>
          </a:p>
        </p:txBody>
      </p:sp>
      <p:sp>
        <p:nvSpPr>
          <p:cNvPr id="4" name="Folienbildplatzhalt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8975" y="4821238"/>
            <a:ext cx="5510213" cy="3944937"/>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517063"/>
            <a:ext cx="2984500" cy="50165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902075" y="9517063"/>
            <a:ext cx="2984500" cy="501650"/>
          </a:xfrm>
          <a:prstGeom prst="rect">
            <a:avLst/>
          </a:prstGeom>
        </p:spPr>
        <p:txBody>
          <a:bodyPr vert="horz" lIns="91440" tIns="45720" rIns="91440" bIns="45720" rtlCol="0" anchor="b"/>
          <a:lstStyle>
            <a:lvl1pPr algn="r">
              <a:defRPr sz="1200"/>
            </a:lvl1pPr>
          </a:lstStyle>
          <a:p>
            <a:fld id="{C41F1999-9BEC-4D8E-AE6E-D652644C140B}" type="slidenum">
              <a:rPr lang="de-DE" smtClean="0"/>
              <a:t>‹Nr.›</a:t>
            </a:fld>
            <a:endParaRPr lang="de-DE"/>
          </a:p>
        </p:txBody>
      </p:sp>
    </p:spTree>
    <p:extLst>
      <p:ext uri="{BB962C8B-B14F-4D97-AF65-F5344CB8AC3E}">
        <p14:creationId xmlns:p14="http://schemas.microsoft.com/office/powerpoint/2010/main" val="2872194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F7605-78F5-1A83-FAEC-B6FD57BC04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1DDFB-5194-36D0-13BF-13F0351068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1897C9-A1CD-A960-868D-E07899FF106B}"/>
              </a:ext>
            </a:extLst>
          </p:cNvPr>
          <p:cNvSpPr>
            <a:spLocks noGrp="1"/>
          </p:cNvSpPr>
          <p:nvPr>
            <p:ph type="body" idx="1"/>
          </p:nvPr>
        </p:nvSpPr>
        <p:spPr/>
        <p:txBody>
          <a:bodyPr/>
          <a:lstStyle/>
          <a:p>
            <a:endParaRPr lang="de-DE" dirty="0"/>
          </a:p>
        </p:txBody>
      </p:sp>
      <p:sp>
        <p:nvSpPr>
          <p:cNvPr id="4" name="Slide Number Placeholder 3">
            <a:extLst>
              <a:ext uri="{FF2B5EF4-FFF2-40B4-BE49-F238E27FC236}">
                <a16:creationId xmlns:a16="http://schemas.microsoft.com/office/drawing/2014/main" id="{E8B2FA2D-0DC7-6B68-A66C-DD7D27CBD0C2}"/>
              </a:ext>
            </a:extLst>
          </p:cNvPr>
          <p:cNvSpPr>
            <a:spLocks noGrp="1"/>
          </p:cNvSpPr>
          <p:nvPr>
            <p:ph type="sldNum" sz="quarter" idx="5"/>
          </p:nvPr>
        </p:nvSpPr>
        <p:spPr/>
        <p:txBody>
          <a:bodyPr/>
          <a:lstStyle/>
          <a:p>
            <a:fld id="{CAE78A3C-76F5-3148-9B96-B73C461B58AB}" type="slidenum">
              <a:rPr lang="de-DE" smtClean="0"/>
              <a:pPr/>
              <a:t>1</a:t>
            </a:fld>
            <a:endParaRPr lang="de-DE"/>
          </a:p>
        </p:txBody>
      </p:sp>
    </p:spTree>
    <p:extLst>
      <p:ext uri="{BB962C8B-B14F-4D97-AF65-F5344CB8AC3E}">
        <p14:creationId xmlns:p14="http://schemas.microsoft.com/office/powerpoint/2010/main" val="2960810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tent: Title+Content">
    <p:spTree>
      <p:nvGrpSpPr>
        <p:cNvPr id="1" name=""/>
        <p:cNvGrpSpPr/>
        <p:nvPr/>
      </p:nvGrpSpPr>
      <p:grpSpPr>
        <a:xfrm>
          <a:off x="0" y="0"/>
          <a:ext cx="0" cy="0"/>
          <a:chOff x="0" y="0"/>
          <a:chExt cx="0" cy="0"/>
        </a:xfrm>
      </p:grpSpPr>
      <p:graphicFrame>
        <p:nvGraphicFramePr>
          <p:cNvPr id="68" name="Object 67" hidden="1">
            <a:extLst>
              <a:ext uri="{FF2B5EF4-FFF2-40B4-BE49-F238E27FC236}">
                <a16:creationId xmlns:a16="http://schemas.microsoft.com/office/drawing/2014/main" id="{81D8470D-1810-4DAC-89A3-77E410BB6D06}"/>
              </a:ext>
            </a:extLst>
          </p:cNvPr>
          <p:cNvGraphicFramePr>
            <a:graphicFrameLocks noChangeAspect="1"/>
          </p:cNvGraphicFramePr>
          <p:nvPr>
            <p:custDataLst>
              <p:tags r:id="rId1"/>
            </p:custDataLst>
            <p:extLst>
              <p:ext uri="{D42A27DB-BD31-4B8C-83A1-F6EECF244321}">
                <p14:modId xmlns:p14="http://schemas.microsoft.com/office/powerpoint/2010/main" val="1894051328"/>
              </p:ext>
            </p:extLst>
          </p:nvPr>
        </p:nvGraphicFramePr>
        <p:xfrm>
          <a:off x="2382" y="2382"/>
          <a:ext cx="2382" cy="2382"/>
        </p:xfrm>
        <a:graphic>
          <a:graphicData uri="http://schemas.openxmlformats.org/presentationml/2006/ole">
            <mc:AlternateContent xmlns:mc="http://schemas.openxmlformats.org/markup-compatibility/2006">
              <mc:Choice xmlns:v="urn:schemas-microsoft-com:vml" Requires="v">
                <p:oleObj name="think-cell Slide" r:id="rId3" imgW="501" imgH="502" progId="TCLayout.ActiveDocument.1">
                  <p:embed/>
                </p:oleObj>
              </mc:Choice>
              <mc:Fallback>
                <p:oleObj name="think-cell Slide" r:id="rId3" imgW="501" imgH="502" progId="TCLayout.ActiveDocument.1">
                  <p:embed/>
                  <p:pic>
                    <p:nvPicPr>
                      <p:cNvPr id="68" name="Object 67" hidden="1">
                        <a:extLst>
                          <a:ext uri="{FF2B5EF4-FFF2-40B4-BE49-F238E27FC236}">
                            <a16:creationId xmlns:a16="http://schemas.microsoft.com/office/drawing/2014/main" id="{81D8470D-1810-4DAC-89A3-77E410BB6D06}"/>
                          </a:ext>
                        </a:extLst>
                      </p:cNvPr>
                      <p:cNvPicPr/>
                      <p:nvPr/>
                    </p:nvPicPr>
                    <p:blipFill>
                      <a:blip r:embed="rId4"/>
                      <a:stretch>
                        <a:fillRect/>
                      </a:stretch>
                    </p:blipFill>
                    <p:spPr>
                      <a:xfrm>
                        <a:off x="2382" y="2382"/>
                        <a:ext cx="2382" cy="2382"/>
                      </a:xfrm>
                      <a:prstGeom prst="rect">
                        <a:avLst/>
                      </a:prstGeom>
                    </p:spPr>
                  </p:pic>
                </p:oleObj>
              </mc:Fallback>
            </mc:AlternateContent>
          </a:graphicData>
        </a:graphic>
      </p:graphicFrame>
      <p:sp>
        <p:nvSpPr>
          <p:cNvPr id="9" name="Titel 1">
            <a:extLst>
              <a:ext uri="{FF2B5EF4-FFF2-40B4-BE49-F238E27FC236}">
                <a16:creationId xmlns:a16="http://schemas.microsoft.com/office/drawing/2014/main" id="{73778DC6-8C42-41B3-9A13-BD8185560341}"/>
              </a:ext>
            </a:extLst>
          </p:cNvPr>
          <p:cNvSpPr>
            <a:spLocks noGrp="1"/>
          </p:cNvSpPr>
          <p:nvPr>
            <p:ph type="title" hasCustomPrompt="1"/>
          </p:nvPr>
        </p:nvSpPr>
        <p:spPr>
          <a:xfrm>
            <a:off x="288133" y="1138238"/>
            <a:ext cx="17711738" cy="625793"/>
          </a:xfrm>
        </p:spPr>
        <p:txBody>
          <a:bodyPr vert="horz"/>
          <a:lstStyle>
            <a:lvl1pPr rtl="0">
              <a:defRPr/>
            </a:lvl1pPr>
          </a:lstStyle>
          <a:p>
            <a:r>
              <a:rPr lang="en-US"/>
              <a:t>Mastertitelformat bearbeiten</a:t>
            </a:r>
          </a:p>
        </p:txBody>
      </p:sp>
      <p:sp>
        <p:nvSpPr>
          <p:cNvPr id="8" name="Content Placeholder">
            <a:extLst>
              <a:ext uri="{FF2B5EF4-FFF2-40B4-BE49-F238E27FC236}">
                <a16:creationId xmlns:a16="http://schemas.microsoft.com/office/drawing/2014/main" id="{FBFBA133-0545-4BC8-BC08-AFEB9FAECD79}"/>
              </a:ext>
            </a:extLst>
          </p:cNvPr>
          <p:cNvSpPr>
            <a:spLocks noGrp="1"/>
          </p:cNvSpPr>
          <p:nvPr>
            <p:ph sz="quarter" idx="16"/>
          </p:nvPr>
        </p:nvSpPr>
        <p:spPr>
          <a:xfrm>
            <a:off x="288133" y="2847975"/>
            <a:ext cx="17711738" cy="6581775"/>
          </a:xfrm>
          <a:prstGeom prst="rect">
            <a:avLst/>
          </a:prstGeom>
        </p:spPr>
        <p:txBody>
          <a:bodyPr/>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339701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image" Target="../media/image4.png"/><Relationship Id="rId39" Type="http://schemas.openxmlformats.org/officeDocument/2006/relationships/image" Target="../media/image17.png"/><Relationship Id="rId3" Type="http://schemas.openxmlformats.org/officeDocument/2006/relationships/tags" Target="../tags/tag4.xml"/><Relationship Id="rId21" Type="http://schemas.openxmlformats.org/officeDocument/2006/relationships/slideLayout" Target="../slideLayouts/slideLayout12.xml"/><Relationship Id="rId34" Type="http://schemas.openxmlformats.org/officeDocument/2006/relationships/image" Target="../media/image12.png"/><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image" Target="../media/image3.emf"/><Relationship Id="rId33" Type="http://schemas.openxmlformats.org/officeDocument/2006/relationships/image" Target="../media/image11.svg"/><Relationship Id="rId38" Type="http://schemas.openxmlformats.org/officeDocument/2006/relationships/image" Target="../media/image16.png"/><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image" Target="../media/image7.sv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oleObject" Target="../embeddings/oleObject2.bin"/><Relationship Id="rId32" Type="http://schemas.openxmlformats.org/officeDocument/2006/relationships/image" Target="../media/image10.png"/><Relationship Id="rId37" Type="http://schemas.openxmlformats.org/officeDocument/2006/relationships/image" Target="../media/image15.svg"/><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image" Target="../media/image2.png"/><Relationship Id="rId28" Type="http://schemas.openxmlformats.org/officeDocument/2006/relationships/image" Target="../media/image6.png"/><Relationship Id="rId36" Type="http://schemas.openxmlformats.org/officeDocument/2006/relationships/image" Target="../media/image14.png"/><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image" Target="../media/image9.sv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notesSlide" Target="../notesSlides/notesSlide1.xml"/><Relationship Id="rId27" Type="http://schemas.openxmlformats.org/officeDocument/2006/relationships/image" Target="../media/image5.svg"/><Relationship Id="rId30" Type="http://schemas.openxmlformats.org/officeDocument/2006/relationships/image" Target="../media/image8.png"/><Relationship Id="rId35"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image" Target="../media/image32.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19.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24.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1.sv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BF7A8-CEED-B411-182D-8B20E3A0720A}"/>
            </a:ext>
          </a:extLst>
        </p:cNvPr>
        <p:cNvGrpSpPr/>
        <p:nvPr/>
      </p:nvGrpSpPr>
      <p:grpSpPr>
        <a:xfrm>
          <a:off x="0" y="0"/>
          <a:ext cx="0" cy="0"/>
          <a:chOff x="0" y="0"/>
          <a:chExt cx="0" cy="0"/>
        </a:xfrm>
      </p:grpSpPr>
      <p:pic>
        <p:nvPicPr>
          <p:cNvPr id="7" name="Grafik 6">
            <a:extLst>
              <a:ext uri="{FF2B5EF4-FFF2-40B4-BE49-F238E27FC236}">
                <a16:creationId xmlns:a16="http://schemas.microsoft.com/office/drawing/2014/main" id="{D47106D6-515F-3FD3-8AFC-5D672F767552}"/>
              </a:ext>
            </a:extLst>
          </p:cNvPr>
          <p:cNvPicPr>
            <a:picLocks noChangeAspect="1"/>
          </p:cNvPicPr>
          <p:nvPr/>
        </p:nvPicPr>
        <p:blipFill>
          <a:blip r:embed="rId23"/>
          <a:stretch>
            <a:fillRect/>
          </a:stretch>
        </p:blipFill>
        <p:spPr>
          <a:xfrm>
            <a:off x="11275608" y="3295608"/>
            <a:ext cx="6551124" cy="6551124"/>
          </a:xfrm>
          <a:prstGeom prst="rect">
            <a:avLst/>
          </a:prstGeom>
        </p:spPr>
      </p:pic>
      <p:graphicFrame>
        <p:nvGraphicFramePr>
          <p:cNvPr id="8" name="think-cell data - do not delete" hidden="1">
            <a:extLst>
              <a:ext uri="{FF2B5EF4-FFF2-40B4-BE49-F238E27FC236}">
                <a16:creationId xmlns:a16="http://schemas.microsoft.com/office/drawing/2014/main" id="{6FB952BB-A776-A678-5468-7AF2D54A1CD5}"/>
              </a:ext>
            </a:extLst>
          </p:cNvPr>
          <p:cNvGraphicFramePr>
            <a:graphicFrameLocks noChangeAspect="1"/>
          </p:cNvGraphicFramePr>
          <p:nvPr>
            <p:custDataLst>
              <p:tags r:id="rId1"/>
            </p:custDataLst>
          </p:nvPr>
        </p:nvGraphicFramePr>
        <p:xfrm>
          <a:off x="2382" y="2382"/>
          <a:ext cx="2382" cy="2382"/>
        </p:xfrm>
        <a:graphic>
          <a:graphicData uri="http://schemas.openxmlformats.org/presentationml/2006/ole">
            <mc:AlternateContent xmlns:mc="http://schemas.openxmlformats.org/markup-compatibility/2006">
              <mc:Choice xmlns:v="urn:schemas-microsoft-com:vml" Requires="v">
                <p:oleObj name="think-cell Slide" r:id="rId24" imgW="501" imgH="500" progId="TCLayout.ActiveDocument.1">
                  <p:embed/>
                </p:oleObj>
              </mc:Choice>
              <mc:Fallback>
                <p:oleObj name="think-cell Slide" r:id="rId24" imgW="501" imgH="500" progId="TCLayout.ActiveDocument.1">
                  <p:embed/>
                  <p:pic>
                    <p:nvPicPr>
                      <p:cNvPr id="8" name="think-cell data - do not delete" hidden="1">
                        <a:extLst>
                          <a:ext uri="{FF2B5EF4-FFF2-40B4-BE49-F238E27FC236}">
                            <a16:creationId xmlns:a16="http://schemas.microsoft.com/office/drawing/2014/main" id="{6FB952BB-A776-A678-5468-7AF2D54A1CD5}"/>
                          </a:ext>
                        </a:extLst>
                      </p:cNvPr>
                      <p:cNvPicPr/>
                      <p:nvPr/>
                    </p:nvPicPr>
                    <p:blipFill>
                      <a:blip r:embed="rId25"/>
                      <a:stretch>
                        <a:fillRect/>
                      </a:stretch>
                    </p:blipFill>
                    <p:spPr>
                      <a:xfrm>
                        <a:off x="2382" y="2382"/>
                        <a:ext cx="2382" cy="2382"/>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B92387FF-9892-0F8B-56DF-45875023BFB1}"/>
              </a:ext>
            </a:extLst>
          </p:cNvPr>
          <p:cNvSpPr/>
          <p:nvPr>
            <p:custDataLst>
              <p:tags r:id="rId2"/>
            </p:custDataLst>
          </p:nvPr>
        </p:nvSpPr>
        <p:spPr>
          <a:xfrm>
            <a:off x="4988433" y="8552142"/>
            <a:ext cx="12070080" cy="1097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rgbClr val="2E2E2E"/>
              </a:solidFill>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5EAE4D00-E7B9-8822-3EE6-34EA794EF964}"/>
              </a:ext>
            </a:extLst>
          </p:cNvPr>
          <p:cNvSpPr/>
          <p:nvPr>
            <p:custDataLst>
              <p:tags r:id="rId3"/>
            </p:custDataLst>
          </p:nvPr>
        </p:nvSpPr>
        <p:spPr>
          <a:xfrm>
            <a:off x="357908" y="1443536"/>
            <a:ext cx="17503691" cy="14609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0" rIns="54000" bIns="0" rtlCol="0" anchor="ctr"/>
          <a:lstStyle/>
          <a:p>
            <a:r>
              <a:rPr lang="de-AT" sz="2100" b="1" dirty="0">
                <a:solidFill>
                  <a:srgbClr val="FF4830"/>
                </a:solidFill>
                <a:latin typeface="Arial" panose="020B0604020202020204" pitchFamily="34" charset="0"/>
                <a:cs typeface="Arial" panose="020B0604020202020204" pitchFamily="34" charset="0"/>
              </a:rPr>
              <a:t>U2-0012</a:t>
            </a:r>
          </a:p>
        </p:txBody>
      </p:sp>
      <p:graphicFrame>
        <p:nvGraphicFramePr>
          <p:cNvPr id="3" name="Table 2">
            <a:extLst>
              <a:ext uri="{FF2B5EF4-FFF2-40B4-BE49-F238E27FC236}">
                <a16:creationId xmlns:a16="http://schemas.microsoft.com/office/drawing/2014/main" id="{F662B995-C915-24B5-2081-08B41DB130BB}"/>
              </a:ext>
            </a:extLst>
          </p:cNvPr>
          <p:cNvGraphicFramePr>
            <a:graphicFrameLocks noGrp="1"/>
          </p:cNvGraphicFramePr>
          <p:nvPr>
            <p:custDataLst>
              <p:tags r:id="rId4"/>
            </p:custDataLst>
          </p:nvPr>
        </p:nvGraphicFramePr>
        <p:xfrm>
          <a:off x="9208065" y="1458731"/>
          <a:ext cx="8653533" cy="1506800"/>
        </p:xfrm>
        <a:graphic>
          <a:graphicData uri="http://schemas.openxmlformats.org/drawingml/2006/table">
            <a:tbl>
              <a:tblPr firstRow="1" bandRow="1">
                <a:tableStyleId>{2D5ABB26-0587-4C30-8999-92F81FD0307C}</a:tableStyleId>
              </a:tblPr>
              <a:tblGrid>
                <a:gridCol w="2075235">
                  <a:extLst>
                    <a:ext uri="{9D8B030D-6E8A-4147-A177-3AD203B41FA5}">
                      <a16:colId xmlns:a16="http://schemas.microsoft.com/office/drawing/2014/main" val="4184501659"/>
                    </a:ext>
                  </a:extLst>
                </a:gridCol>
                <a:gridCol w="6578298">
                  <a:extLst>
                    <a:ext uri="{9D8B030D-6E8A-4147-A177-3AD203B41FA5}">
                      <a16:colId xmlns:a16="http://schemas.microsoft.com/office/drawing/2014/main" val="3886319511"/>
                    </a:ext>
                  </a:extLst>
                </a:gridCol>
              </a:tblGrid>
              <a:tr h="546680">
                <a:tc>
                  <a:txBody>
                    <a:bodyPr/>
                    <a:lstStyle/>
                    <a:p>
                      <a:pPr algn="l"/>
                      <a:r>
                        <a:rPr lang="de-DE" sz="1800" b="1" dirty="0"/>
                        <a:t>       # Teamgröße</a:t>
                      </a:r>
                      <a:endParaRPr lang="en-US" sz="1800" b="1" dirty="0">
                        <a:latin typeface="accilium Clear Sans Bold" panose="00000500000000000000" pitchFamily="50" charset="0"/>
                      </a:endParaRPr>
                    </a:p>
                  </a:txBody>
                  <a:tcPr marL="137160" marR="137160" marT="68580" marB="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de-DE" sz="1800" b="1" dirty="0"/>
                        <a:t>        Hintergrund</a:t>
                      </a:r>
                      <a:endParaRPr lang="en-US" sz="1800" b="1" dirty="0">
                        <a:latin typeface="accilium Clear Sans Bold" panose="00000500000000000000" pitchFamily="50" charset="0"/>
                      </a:endParaRPr>
                    </a:p>
                  </a:txBody>
                  <a:tcPr marL="137160" marR="137160" marT="68580" marB="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3306130"/>
                  </a:ext>
                </a:extLst>
              </a:tr>
              <a:tr h="960120">
                <a:tc>
                  <a:txBody>
                    <a:bodyPr/>
                    <a:lstStyle/>
                    <a:p>
                      <a:r>
                        <a:rPr lang="de-DE" sz="1800" dirty="0"/>
                        <a:t>2 + Unterstützung durch transfer e.V.</a:t>
                      </a:r>
                      <a:endParaRPr lang="en-US" sz="1800" dirty="0"/>
                    </a:p>
                  </a:txBody>
                  <a:tcPr marL="137160" marR="137160" marT="68580" marB="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dirty="0"/>
                        <a:t>Unsere Idee verbindet konkrete Maßnahmen zum Klimaschutz mit digitalen Lösungen &amp; ökologischer Bildung für Kinder und Jugendliche!</a:t>
                      </a:r>
                    </a:p>
                  </a:txBody>
                  <a:tcPr marL="137160" marR="137160" marT="68580" marB="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59597952"/>
                  </a:ext>
                </a:extLst>
              </a:tr>
            </a:tbl>
          </a:graphicData>
        </a:graphic>
      </p:graphicFrame>
      <p:pic>
        <p:nvPicPr>
          <p:cNvPr id="24" name="Meeting Room">
            <a:extLst>
              <a:ext uri="{FF2B5EF4-FFF2-40B4-BE49-F238E27FC236}">
                <a16:creationId xmlns:a16="http://schemas.microsoft.com/office/drawing/2014/main" id="{B7099F0E-4897-2697-DE8B-6C4104C2A529}"/>
              </a:ext>
            </a:extLst>
          </p:cNvPr>
          <p:cNvPicPr>
            <a:picLocks noChangeAspect="1"/>
          </p:cNvPicPr>
          <p:nvPr>
            <p:custDataLst>
              <p:tags r:id="rId5"/>
            </p:custDataLst>
          </p:nvPr>
        </p:nvPicPr>
        <p:blipFill>
          <a:blip r:embed="rId26">
            <a:extLst>
              <a:ext uri="{96DAC541-7B7A-43D3-8B79-37D633B846F1}">
                <asvg:svgBlip xmlns:asvg="http://schemas.microsoft.com/office/drawing/2016/SVG/main" r:embed="rId27"/>
              </a:ext>
            </a:extLst>
          </a:blip>
          <a:stretch>
            <a:fillRect/>
          </a:stretch>
        </p:blipFill>
        <p:spPr>
          <a:xfrm>
            <a:off x="9326315" y="1524313"/>
            <a:ext cx="315083" cy="295391"/>
          </a:xfrm>
          <a:prstGeom prst="rect">
            <a:avLst/>
          </a:prstGeom>
        </p:spPr>
      </p:pic>
      <p:cxnSp>
        <p:nvCxnSpPr>
          <p:cNvPr id="27" name="Straight Connector 26">
            <a:extLst>
              <a:ext uri="{FF2B5EF4-FFF2-40B4-BE49-F238E27FC236}">
                <a16:creationId xmlns:a16="http://schemas.microsoft.com/office/drawing/2014/main" id="{A8049AB9-B2AA-E0AF-B70E-B7B2D0311A60}"/>
              </a:ext>
            </a:extLst>
          </p:cNvPr>
          <p:cNvCxnSpPr>
            <a:cxnSpLocks/>
          </p:cNvCxnSpPr>
          <p:nvPr/>
        </p:nvCxnSpPr>
        <p:spPr>
          <a:xfrm flipV="1">
            <a:off x="361950" y="3128337"/>
            <a:ext cx="17504268" cy="44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7EA416A8-5D26-5592-C521-01E2F7438F79}"/>
              </a:ext>
            </a:extLst>
          </p:cNvPr>
          <p:cNvSpPr/>
          <p:nvPr>
            <p:custDataLst>
              <p:tags r:id="rId6"/>
            </p:custDataLst>
          </p:nvPr>
        </p:nvSpPr>
        <p:spPr>
          <a:xfrm>
            <a:off x="2102398" y="1904111"/>
            <a:ext cx="7003748" cy="4191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FF0000"/>
                </a:solidFill>
                <a:latin typeface="Arial" panose="020B0604020202020204" pitchFamily="34" charset="0"/>
                <a:cs typeface="Arial" panose="020B0604020202020204" pitchFamily="34" charset="0"/>
              </a:rPr>
              <a:t>ECO-DETECT</a:t>
            </a:r>
          </a:p>
          <a:p>
            <a:r>
              <a:rPr lang="de-DE" sz="2700" b="1" dirty="0">
                <a:solidFill>
                  <a:srgbClr val="FF0000"/>
                </a:solidFill>
                <a:latin typeface="Arial" panose="020B0604020202020204" pitchFamily="34" charset="0"/>
                <a:cs typeface="Arial" panose="020B0604020202020204" pitchFamily="34" charset="0"/>
              </a:rPr>
              <a:t>KI-gesteuerte Energieeinsparung in Schulen mit „Smart </a:t>
            </a:r>
            <a:r>
              <a:rPr lang="de-DE" sz="2700" b="1" dirty="0" err="1">
                <a:solidFill>
                  <a:srgbClr val="FF0000"/>
                </a:solidFill>
                <a:latin typeface="Arial" panose="020B0604020202020204" pitchFamily="34" charset="0"/>
                <a:cs typeface="Arial" panose="020B0604020202020204" pitchFamily="34" charset="0"/>
              </a:rPr>
              <a:t>Lighting</a:t>
            </a:r>
            <a:r>
              <a:rPr lang="de-DE" sz="2700" b="1" dirty="0">
                <a:solidFill>
                  <a:srgbClr val="FF0000"/>
                </a:solidFill>
                <a:latin typeface="Arial" panose="020B0604020202020204" pitchFamily="34" charset="0"/>
                <a:cs typeface="Arial" panose="020B0604020202020204" pitchFamily="34" charset="0"/>
              </a:rPr>
              <a:t> &amp; </a:t>
            </a:r>
            <a:r>
              <a:rPr lang="de-DE" sz="2700" b="1" dirty="0" err="1">
                <a:solidFill>
                  <a:srgbClr val="FF0000"/>
                </a:solidFill>
                <a:latin typeface="Arial" panose="020B0604020202020204" pitchFamily="34" charset="0"/>
                <a:cs typeface="Arial" panose="020B0604020202020204" pitchFamily="34" charset="0"/>
              </a:rPr>
              <a:t>Heating</a:t>
            </a:r>
            <a:r>
              <a:rPr lang="de-DE" sz="2700" b="1" dirty="0">
                <a:solidFill>
                  <a:srgbClr val="FF0000"/>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C1149F4B-4F12-7E98-422F-0A23B48CE34A}"/>
              </a:ext>
            </a:extLst>
          </p:cNvPr>
          <p:cNvSpPr/>
          <p:nvPr>
            <p:custDataLst>
              <p:tags r:id="rId7"/>
            </p:custDataLst>
          </p:nvPr>
        </p:nvSpPr>
        <p:spPr>
          <a:xfrm>
            <a:off x="361949" y="3631578"/>
            <a:ext cx="10766196" cy="1097280"/>
          </a:xfrm>
          <a:prstGeom prst="rect">
            <a:avLst/>
          </a:prstGeom>
          <a:noFill/>
          <a:ln>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650" dirty="0">
                <a:solidFill>
                  <a:schemeClr val="tx1"/>
                </a:solidFill>
                <a:latin typeface="Arial" panose="020B0604020202020204" pitchFamily="34" charset="0"/>
                <a:cs typeface="Arial" panose="020B0604020202020204" pitchFamily="34" charset="0"/>
              </a:rPr>
              <a:t>Mit einem KI-gesteuerten Energieeinsparungssystem für Schulen senken wir Energiekosten, reduzieren CO₂-Emissionen und modernisieren veraltete Infrastruktur. Gleichzeitig stärken wir das Bewusstsein junger Menschen für Nachhaltigkeit, Klimaschutz und digitale Lösungen.</a:t>
            </a:r>
            <a:endParaRPr lang="en-US" sz="1650" dirty="0">
              <a:solidFill>
                <a:schemeClr val="bg2"/>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D9EE7ECA-D3AC-430B-5F27-156CCAF73FB9}"/>
              </a:ext>
            </a:extLst>
          </p:cNvPr>
          <p:cNvSpPr txBox="1"/>
          <p:nvPr>
            <p:custDataLst>
              <p:tags r:id="rId8"/>
            </p:custDataLst>
          </p:nvPr>
        </p:nvSpPr>
        <p:spPr>
          <a:xfrm>
            <a:off x="479211" y="3423828"/>
            <a:ext cx="8738290" cy="369332"/>
          </a:xfrm>
          <a:prstGeom prst="rect">
            <a:avLst/>
          </a:prstGeom>
          <a:solidFill>
            <a:schemeClr val="bg1"/>
          </a:solidFill>
        </p:spPr>
        <p:txBody>
          <a:bodyPr wrap="none" lIns="548640" rtlCol="0">
            <a:spAutoFit/>
          </a:bodyPr>
          <a:lstStyle/>
          <a:p>
            <a:r>
              <a:rPr lang="en-US" b="1" dirty="0" err="1">
                <a:solidFill>
                  <a:srgbClr val="FF0000"/>
                </a:solidFill>
                <a:latin typeface="Arial" panose="020B0604020202020204" pitchFamily="34" charset="0"/>
                <a:cs typeface="Arial" panose="020B0604020202020204" pitchFamily="34" charset="0"/>
              </a:rPr>
              <a:t>Herausforderung</a:t>
            </a:r>
            <a:r>
              <a:rPr lang="en-US" b="1" dirty="0">
                <a:solidFill>
                  <a:srgbClr val="FF0000"/>
                </a:solidFill>
                <a:latin typeface="Arial" panose="020B0604020202020204" pitchFamily="34" charset="0"/>
                <a:cs typeface="Arial" panose="020B0604020202020204" pitchFamily="34" charset="0"/>
              </a:rPr>
              <a:t>: </a:t>
            </a:r>
            <a:r>
              <a:rPr lang="de-DE" b="1" dirty="0">
                <a:latin typeface="Arial" panose="020B0604020202020204" pitchFamily="34" charset="0"/>
                <a:cs typeface="Arial" panose="020B0604020202020204" pitchFamily="34" charset="0"/>
              </a:rPr>
              <a:t>KI-gesteuertes Energieeinsparungssystem für Schulen </a:t>
            </a:r>
          </a:p>
        </p:txBody>
      </p:sp>
      <p:pic>
        <p:nvPicPr>
          <p:cNvPr id="44" name="Effort">
            <a:extLst>
              <a:ext uri="{FF2B5EF4-FFF2-40B4-BE49-F238E27FC236}">
                <a16:creationId xmlns:a16="http://schemas.microsoft.com/office/drawing/2014/main" id="{5D46E02A-8E41-E0EF-3425-623E3D50507D}"/>
              </a:ext>
            </a:extLst>
          </p:cNvPr>
          <p:cNvPicPr>
            <a:picLocks noChangeAspect="1"/>
          </p:cNvPicPr>
          <p:nvPr>
            <p:custDataLst>
              <p:tags r:id="rId9"/>
            </p:custDataLst>
          </p:nvPr>
        </p:nvPicPr>
        <p:blipFill>
          <a:blip r:embed="rId28" cstate="screen">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492693" y="3442437"/>
            <a:ext cx="384048" cy="384048"/>
          </a:xfrm>
          <a:prstGeom prst="rect">
            <a:avLst/>
          </a:prstGeom>
        </p:spPr>
      </p:pic>
      <p:sp>
        <p:nvSpPr>
          <p:cNvPr id="35" name="Rectangle 34">
            <a:extLst>
              <a:ext uri="{FF2B5EF4-FFF2-40B4-BE49-F238E27FC236}">
                <a16:creationId xmlns:a16="http://schemas.microsoft.com/office/drawing/2014/main" id="{90B0375B-6FA7-672B-F885-9323CA8CE15A}"/>
              </a:ext>
            </a:extLst>
          </p:cNvPr>
          <p:cNvSpPr/>
          <p:nvPr>
            <p:custDataLst>
              <p:tags r:id="rId10"/>
            </p:custDataLst>
          </p:nvPr>
        </p:nvSpPr>
        <p:spPr>
          <a:xfrm>
            <a:off x="361949" y="6785577"/>
            <a:ext cx="10766196" cy="1181685"/>
          </a:xfrm>
          <a:prstGeom prst="rect">
            <a:avLst/>
          </a:prstGeom>
          <a:noFill/>
          <a:ln>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650" dirty="0">
                <a:solidFill>
                  <a:srgbClr val="2E2E2E"/>
                </a:solidFill>
                <a:latin typeface="Arial" panose="020B0604020202020204" pitchFamily="34" charset="0"/>
                <a:ea typeface="+mn-lt"/>
                <a:cs typeface="Arial" panose="020B0604020202020204" pitchFamily="34" charset="0"/>
              </a:rPr>
              <a:t>In den nächsten fünf Jahren kann das KI-gesteuerte Energiesparsystem auf weitere Schulen und städtische Gebäude ausgeweitet, um smarte Funktionen wie Lüftungssteuerung ergänzt und als datenbasiertes Energiemanagement-Tool für die Stadt Köln genutzt werden. Es stärkt die ökologische Bildung der Schüler und dient als Modellprojekt für andere Städte auf dem Weg zur Klimaneutralität.</a:t>
            </a:r>
            <a:endParaRPr lang="en-US" sz="1650" dirty="0">
              <a:solidFill>
                <a:srgbClr val="2E2E2E"/>
              </a:solidFill>
              <a:latin typeface="Arial" panose="020B0604020202020204" pitchFamily="34" charset="0"/>
              <a:ea typeface="+mn-lt"/>
              <a:cs typeface="Arial" panose="020B0604020202020204" pitchFamily="34" charset="0"/>
            </a:endParaRPr>
          </a:p>
        </p:txBody>
      </p:sp>
      <p:sp>
        <p:nvSpPr>
          <p:cNvPr id="36" name="TextBox 35">
            <a:extLst>
              <a:ext uri="{FF2B5EF4-FFF2-40B4-BE49-F238E27FC236}">
                <a16:creationId xmlns:a16="http://schemas.microsoft.com/office/drawing/2014/main" id="{23E2449D-AC21-6DFE-74A1-EDA2FC9BEDE8}"/>
              </a:ext>
            </a:extLst>
          </p:cNvPr>
          <p:cNvSpPr txBox="1"/>
          <p:nvPr>
            <p:custDataLst>
              <p:tags r:id="rId11"/>
            </p:custDataLst>
          </p:nvPr>
        </p:nvSpPr>
        <p:spPr>
          <a:xfrm>
            <a:off x="479210" y="6481816"/>
            <a:ext cx="10790625" cy="369332"/>
          </a:xfrm>
          <a:prstGeom prst="rect">
            <a:avLst/>
          </a:prstGeom>
          <a:solidFill>
            <a:schemeClr val="bg1"/>
          </a:solidFill>
        </p:spPr>
        <p:txBody>
          <a:bodyPr wrap="square" lIns="548640" rtlCol="0">
            <a:spAutoFit/>
          </a:bodyPr>
          <a:lstStyle/>
          <a:p>
            <a:r>
              <a:rPr lang="en-US" b="1" dirty="0" err="1">
                <a:solidFill>
                  <a:srgbClr val="FF0000"/>
                </a:solidFill>
                <a:latin typeface="Arial" panose="020B0604020202020204" pitchFamily="34" charset="0"/>
                <a:cs typeface="Arial" panose="020B0604020202020204" pitchFamily="34" charset="0"/>
              </a:rPr>
              <a:t>Zukunftspotenzial</a:t>
            </a:r>
            <a:r>
              <a:rPr lang="en-US" b="1" dirty="0">
                <a:solidFill>
                  <a:srgbClr val="FF0000"/>
                </a:solidFill>
                <a:latin typeface="Arial" panose="020B0604020202020204" pitchFamily="34" charset="0"/>
                <a:cs typeface="Arial" panose="020B0604020202020204" pitchFamily="34" charset="0"/>
              </a:rPr>
              <a:t> der Idee: </a:t>
            </a:r>
            <a:r>
              <a:rPr lang="de-DE" b="1" dirty="0">
                <a:latin typeface="Arial" panose="020B0604020202020204" pitchFamily="34" charset="0"/>
                <a:cs typeface="Arial" panose="020B0604020202020204" pitchFamily="34" charset="0"/>
              </a:rPr>
              <a:t>Datenbasiertes Energiemanagement-Tool für Smart Cities</a:t>
            </a:r>
            <a:endParaRPr lang="en-US" b="1" dirty="0">
              <a:latin typeface="Arial" panose="020B0604020202020204" pitchFamily="34" charset="0"/>
              <a:cs typeface="Arial" panose="020B0604020202020204" pitchFamily="34" charset="0"/>
            </a:endParaRPr>
          </a:p>
        </p:txBody>
      </p:sp>
      <p:pic>
        <p:nvPicPr>
          <p:cNvPr id="45" name="Goal">
            <a:extLst>
              <a:ext uri="{FF2B5EF4-FFF2-40B4-BE49-F238E27FC236}">
                <a16:creationId xmlns:a16="http://schemas.microsoft.com/office/drawing/2014/main" id="{BBEDFBE5-4773-E54B-9BE3-25E2BC93171F}"/>
              </a:ext>
            </a:extLst>
          </p:cNvPr>
          <p:cNvPicPr>
            <a:picLocks noChangeAspect="1"/>
          </p:cNvPicPr>
          <p:nvPr>
            <p:custDataLst>
              <p:tags r:id="rId12"/>
            </p:custDataLst>
          </p:nvPr>
        </p:nvPicPr>
        <p:blipFill>
          <a:blip r:embed="rId30" cstate="screen">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492694" y="6507715"/>
            <a:ext cx="378275" cy="378275"/>
          </a:xfrm>
          <a:prstGeom prst="rect">
            <a:avLst/>
          </a:prstGeom>
        </p:spPr>
      </p:pic>
      <p:sp>
        <p:nvSpPr>
          <p:cNvPr id="25" name="Rectangle 24">
            <a:extLst>
              <a:ext uri="{FF2B5EF4-FFF2-40B4-BE49-F238E27FC236}">
                <a16:creationId xmlns:a16="http://schemas.microsoft.com/office/drawing/2014/main" id="{1515B69F-08EA-EFEC-736B-EBEF8E86AEAF}"/>
              </a:ext>
            </a:extLst>
          </p:cNvPr>
          <p:cNvSpPr/>
          <p:nvPr>
            <p:custDataLst>
              <p:tags r:id="rId13"/>
            </p:custDataLst>
          </p:nvPr>
        </p:nvSpPr>
        <p:spPr>
          <a:xfrm>
            <a:off x="361949" y="4918966"/>
            <a:ext cx="10766196" cy="1491866"/>
          </a:xfrm>
          <a:prstGeom prst="rect">
            <a:avLst/>
          </a:prstGeom>
          <a:noFill/>
          <a:ln>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7175" indent="-257175">
              <a:spcAft>
                <a:spcPts val="450"/>
              </a:spcAft>
              <a:buFont typeface="accilium Clear Sans Light" panose="00000500000000000000" pitchFamily="50" charset="0"/>
              <a:buChar char="›"/>
              <a:defRPr/>
            </a:pPr>
            <a:endParaRPr lang="de-DE" sz="1500" dirty="0">
              <a:solidFill>
                <a:srgbClr val="2E2E2E"/>
              </a:solidFill>
              <a:latin typeface="Arial" panose="020B0604020202020204" pitchFamily="34" charset="0"/>
              <a:ea typeface="+mn-lt"/>
              <a:cs typeface="Arial" panose="020B0604020202020204" pitchFamily="34" charset="0"/>
            </a:endParaRPr>
          </a:p>
          <a:p>
            <a:pPr>
              <a:spcAft>
                <a:spcPts val="450"/>
              </a:spcAft>
              <a:defRPr/>
            </a:pPr>
            <a:r>
              <a:rPr lang="de-DE" sz="1650" dirty="0">
                <a:solidFill>
                  <a:schemeClr val="tx1"/>
                </a:solidFill>
                <a:latin typeface="Arial" panose="020B0604020202020204" pitchFamily="34" charset="0"/>
                <a:cs typeface="Arial" panose="020B0604020202020204" pitchFamily="34" charset="0"/>
              </a:rPr>
              <a:t>Ein Lernprogramm, bei dem </a:t>
            </a:r>
            <a:r>
              <a:rPr lang="de-DE" sz="1650" dirty="0" err="1">
                <a:solidFill>
                  <a:schemeClr val="tx1"/>
                </a:solidFill>
                <a:latin typeface="Arial" panose="020B0604020202020204" pitchFamily="34" charset="0"/>
                <a:cs typeface="Arial" panose="020B0604020202020204" pitchFamily="34" charset="0"/>
              </a:rPr>
              <a:t>Schüler:innen</a:t>
            </a:r>
            <a:r>
              <a:rPr lang="de-DE" sz="1650" dirty="0">
                <a:solidFill>
                  <a:schemeClr val="tx1"/>
                </a:solidFill>
                <a:latin typeface="Arial" panose="020B0604020202020204" pitchFamily="34" charset="0"/>
                <a:cs typeface="Arial" panose="020B0604020202020204" pitchFamily="34" charset="0"/>
              </a:rPr>
              <a:t> mithilfe von Energiemessgeräten und Sensoren den Energieverbrauch in ihrer Schule analysieren und Einsparpotenziale durch KI-Unterstützung identifizieren. Dies soll durch eine einfache mobile App und eine Webseite unterstützt werden. Der Prototyp bezieht die „Betroffenen“ aktiv mit ein und die dezentral gesammelten Daten stehen der Stadt Köln dann zentral als Entscheidungsgrundlage für weitere Verwaltungsgebäude zur Verfügung.</a:t>
            </a:r>
          </a:p>
        </p:txBody>
      </p:sp>
      <p:sp>
        <p:nvSpPr>
          <p:cNvPr id="34" name="TextBox 33">
            <a:extLst>
              <a:ext uri="{FF2B5EF4-FFF2-40B4-BE49-F238E27FC236}">
                <a16:creationId xmlns:a16="http://schemas.microsoft.com/office/drawing/2014/main" id="{BEC899E9-0F06-005B-94DA-695247A9AD49}"/>
              </a:ext>
            </a:extLst>
          </p:cNvPr>
          <p:cNvSpPr txBox="1"/>
          <p:nvPr>
            <p:custDataLst>
              <p:tags r:id="rId14"/>
            </p:custDataLst>
          </p:nvPr>
        </p:nvSpPr>
        <p:spPr>
          <a:xfrm>
            <a:off x="511335" y="4766080"/>
            <a:ext cx="10609980" cy="369332"/>
          </a:xfrm>
          <a:prstGeom prst="rect">
            <a:avLst/>
          </a:prstGeom>
          <a:solidFill>
            <a:schemeClr val="bg1"/>
          </a:solidFill>
        </p:spPr>
        <p:txBody>
          <a:bodyPr wrap="square" lIns="548640" rtlCol="0">
            <a:spAutoFit/>
          </a:bodyPr>
          <a:lstStyle/>
          <a:p>
            <a:r>
              <a:rPr lang="en-US" b="1" dirty="0">
                <a:solidFill>
                  <a:srgbClr val="FF0000"/>
                </a:solidFill>
                <a:latin typeface="Arial" panose="020B0604020202020204" pitchFamily="34" charset="0"/>
                <a:cs typeface="Arial" panose="020B0604020202020204" pitchFamily="34" charset="0"/>
              </a:rPr>
              <a:t>Ideen für </a:t>
            </a:r>
            <a:r>
              <a:rPr lang="en-US" b="1" dirty="0" err="1">
                <a:solidFill>
                  <a:srgbClr val="FF0000"/>
                </a:solidFill>
                <a:latin typeface="Arial" panose="020B0604020202020204" pitchFamily="34" charset="0"/>
                <a:cs typeface="Arial" panose="020B0604020202020204" pitchFamily="34" charset="0"/>
              </a:rPr>
              <a:t>einen</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Prototyp</a:t>
            </a:r>
            <a:r>
              <a:rPr lang="en-US" b="1" dirty="0">
                <a:solidFill>
                  <a:srgbClr val="FF0000"/>
                </a:solidFill>
                <a:latin typeface="Arial" panose="020B0604020202020204" pitchFamily="34" charset="0"/>
                <a:cs typeface="Arial" panose="020B0604020202020204" pitchFamily="34" charset="0"/>
              </a:rPr>
              <a:t>: </a:t>
            </a:r>
            <a:r>
              <a:rPr lang="de-DE" b="1" dirty="0">
                <a:latin typeface="Arial" panose="020B0604020202020204" pitchFamily="34" charset="0"/>
                <a:cs typeface="Arial" panose="020B0604020202020204" pitchFamily="34" charset="0"/>
              </a:rPr>
              <a:t>„Energie-Detektive“-Lernprogramm für </a:t>
            </a:r>
            <a:r>
              <a:rPr lang="de-DE" b="1" dirty="0" err="1">
                <a:latin typeface="Arial" panose="020B0604020202020204" pitchFamily="34" charset="0"/>
                <a:cs typeface="Arial" panose="020B0604020202020204" pitchFamily="34" charset="0"/>
              </a:rPr>
              <a:t>Schüler:innen</a:t>
            </a:r>
            <a:endParaRPr lang="de-DE" b="1" dirty="0">
              <a:latin typeface="Arial" panose="020B0604020202020204" pitchFamily="34" charset="0"/>
              <a:cs typeface="Arial" panose="020B0604020202020204" pitchFamily="34" charset="0"/>
            </a:endParaRPr>
          </a:p>
        </p:txBody>
      </p:sp>
      <p:pic>
        <p:nvPicPr>
          <p:cNvPr id="47" name="Services">
            <a:extLst>
              <a:ext uri="{FF2B5EF4-FFF2-40B4-BE49-F238E27FC236}">
                <a16:creationId xmlns:a16="http://schemas.microsoft.com/office/drawing/2014/main" id="{EE38E164-3E1C-A2C4-3AC8-4EBD2188ADAC}"/>
              </a:ext>
            </a:extLst>
          </p:cNvPr>
          <p:cNvPicPr>
            <a:picLocks noChangeAspect="1"/>
          </p:cNvPicPr>
          <p:nvPr>
            <p:custDataLst>
              <p:tags r:id="rId15"/>
            </p:custDataLst>
          </p:nvPr>
        </p:nvPicPr>
        <p:blipFill>
          <a:blip r:embed="rId32">
            <a:extLst>
              <a:ext uri="{96DAC541-7B7A-43D3-8B79-37D633B846F1}">
                <asvg:svgBlip xmlns:asvg="http://schemas.microsoft.com/office/drawing/2016/SVG/main" r:embed="rId33"/>
              </a:ext>
            </a:extLst>
          </a:blip>
          <a:stretch>
            <a:fillRect/>
          </a:stretch>
        </p:blipFill>
        <p:spPr>
          <a:xfrm>
            <a:off x="566550" y="4781612"/>
            <a:ext cx="384048" cy="384048"/>
          </a:xfrm>
          <a:prstGeom prst="rect">
            <a:avLst/>
          </a:prstGeom>
        </p:spPr>
      </p:pic>
      <p:sp>
        <p:nvSpPr>
          <p:cNvPr id="31" name="Rectangle 30">
            <a:extLst>
              <a:ext uri="{FF2B5EF4-FFF2-40B4-BE49-F238E27FC236}">
                <a16:creationId xmlns:a16="http://schemas.microsoft.com/office/drawing/2014/main" id="{EDBDF035-7EB1-38F3-B172-7BDCEECDCFFB}"/>
              </a:ext>
            </a:extLst>
          </p:cNvPr>
          <p:cNvSpPr>
            <a:spLocks/>
          </p:cNvSpPr>
          <p:nvPr>
            <p:custDataLst>
              <p:tags r:id="rId16"/>
            </p:custDataLst>
          </p:nvPr>
        </p:nvSpPr>
        <p:spPr>
          <a:xfrm>
            <a:off x="461268" y="8387278"/>
            <a:ext cx="10553898" cy="834095"/>
          </a:xfrm>
          <a:prstGeom prst="rect">
            <a:avLst/>
          </a:prstGeom>
          <a:solidFill>
            <a:srgbClr val="F0E5E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50" i="1" dirty="0">
                <a:solidFill>
                  <a:srgbClr val="FCA7AE"/>
                </a:solidFill>
                <a:latin typeface="Arial" panose="020B0604020202020204" pitchFamily="34" charset="0"/>
                <a:cs typeface="Arial" panose="020B0604020202020204" pitchFamily="34" charset="0"/>
              </a:rPr>
              <a:t>[Befüllung durch die Mitglieder des Lenkungsausschusses)</a:t>
            </a:r>
          </a:p>
        </p:txBody>
      </p:sp>
      <p:sp>
        <p:nvSpPr>
          <p:cNvPr id="32" name="Rectangle 31">
            <a:extLst>
              <a:ext uri="{FF2B5EF4-FFF2-40B4-BE49-F238E27FC236}">
                <a16:creationId xmlns:a16="http://schemas.microsoft.com/office/drawing/2014/main" id="{EF9D9477-7D7E-1D99-CC9F-94695927020A}"/>
              </a:ext>
            </a:extLst>
          </p:cNvPr>
          <p:cNvSpPr/>
          <p:nvPr>
            <p:custDataLst>
              <p:tags r:id="rId17"/>
            </p:custDataLst>
          </p:nvPr>
        </p:nvSpPr>
        <p:spPr>
          <a:xfrm>
            <a:off x="355121" y="8137502"/>
            <a:ext cx="10766195" cy="1187856"/>
          </a:xfrm>
          <a:prstGeom prst="rect">
            <a:avLst/>
          </a:prstGeom>
          <a:noFill/>
          <a:ln>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1493C97B-6921-0BA3-C1B2-EB72BC81AC1D}"/>
              </a:ext>
            </a:extLst>
          </p:cNvPr>
          <p:cNvSpPr txBox="1"/>
          <p:nvPr>
            <p:custDataLst>
              <p:tags r:id="rId18"/>
            </p:custDataLst>
          </p:nvPr>
        </p:nvSpPr>
        <p:spPr>
          <a:xfrm>
            <a:off x="472385" y="7940127"/>
            <a:ext cx="1556836" cy="369332"/>
          </a:xfrm>
          <a:prstGeom prst="rect">
            <a:avLst/>
          </a:prstGeom>
          <a:solidFill>
            <a:schemeClr val="bg1"/>
          </a:solidFill>
        </p:spPr>
        <p:txBody>
          <a:bodyPr wrap="none" lIns="548640" rtlCol="0">
            <a:spAutoFit/>
          </a:bodyPr>
          <a:lstStyle/>
          <a:p>
            <a:r>
              <a:rPr lang="en-US" b="1" dirty="0" err="1">
                <a:solidFill>
                  <a:srgbClr val="FF0000"/>
                </a:solidFill>
                <a:latin typeface="Arial" panose="020B0604020202020204" pitchFamily="34" charset="0"/>
                <a:cs typeface="Arial" panose="020B0604020202020204" pitchFamily="34" charset="0"/>
              </a:rPr>
              <a:t>Notizen</a:t>
            </a:r>
            <a:r>
              <a:rPr lang="en-US" b="1" dirty="0">
                <a:solidFill>
                  <a:srgbClr val="FF0000"/>
                </a:solidFill>
                <a:latin typeface="Arial" panose="020B0604020202020204" pitchFamily="34" charset="0"/>
                <a:cs typeface="Arial" panose="020B0604020202020204" pitchFamily="34" charset="0"/>
              </a:rPr>
              <a:t>:</a:t>
            </a:r>
          </a:p>
        </p:txBody>
      </p:sp>
      <p:pic>
        <p:nvPicPr>
          <p:cNvPr id="50" name="Square Border" descr="Magnifying glass outline">
            <a:extLst>
              <a:ext uri="{FF2B5EF4-FFF2-40B4-BE49-F238E27FC236}">
                <a16:creationId xmlns:a16="http://schemas.microsoft.com/office/drawing/2014/main" id="{35A44FA0-6C94-1039-6E46-EA3296057DC3}"/>
              </a:ext>
            </a:extLst>
          </p:cNvPr>
          <p:cNvPicPr>
            <a:picLocks noChangeAspect="1"/>
          </p:cNvPicPr>
          <p:nvPr>
            <p:custDataLst>
              <p:tags r:id="rId19"/>
            </p:custDataLst>
          </p:nvPr>
        </p:nvPicPr>
        <p:blipFill>
          <a:blip r:embed="rId34">
            <a:extLst>
              <a:ext uri="{96DAC541-7B7A-43D3-8B79-37D633B846F1}">
                <asvg:svgBlip xmlns:asvg="http://schemas.microsoft.com/office/drawing/2016/SVG/main" r:embed="rId35"/>
              </a:ext>
            </a:extLst>
          </a:blip>
          <a:srcRect/>
          <a:stretch/>
        </p:blipFill>
        <p:spPr>
          <a:xfrm>
            <a:off x="485867" y="7955852"/>
            <a:ext cx="384048" cy="384048"/>
          </a:xfrm>
          <a:prstGeom prst="rect">
            <a:avLst/>
          </a:prstGeom>
        </p:spPr>
      </p:pic>
      <p:pic>
        <p:nvPicPr>
          <p:cNvPr id="28" name="Call male" descr="Acquisition outline">
            <a:extLst>
              <a:ext uri="{FF2B5EF4-FFF2-40B4-BE49-F238E27FC236}">
                <a16:creationId xmlns:a16="http://schemas.microsoft.com/office/drawing/2014/main" id="{F1C5378C-73B3-4427-589F-C070D40B6C46}"/>
              </a:ext>
            </a:extLst>
          </p:cNvPr>
          <p:cNvPicPr>
            <a:picLocks noChangeAspect="1"/>
          </p:cNvPicPr>
          <p:nvPr>
            <p:custDataLst>
              <p:tags r:id="rId20"/>
            </p:custDataLst>
          </p:nvPr>
        </p:nvPicPr>
        <p:blipFill>
          <a:blip r:embed="rId36">
            <a:extLst>
              <a:ext uri="{96DAC541-7B7A-43D3-8B79-37D633B846F1}">
                <asvg:svgBlip xmlns:asvg="http://schemas.microsoft.com/office/drawing/2016/SVG/main" r:embed="rId37"/>
              </a:ext>
            </a:extLst>
          </a:blip>
          <a:srcRect/>
          <a:stretch/>
        </p:blipFill>
        <p:spPr>
          <a:xfrm>
            <a:off x="11407871" y="1498604"/>
            <a:ext cx="386802" cy="386802"/>
          </a:xfrm>
          <a:prstGeom prst="rect">
            <a:avLst/>
          </a:prstGeom>
        </p:spPr>
      </p:pic>
      <p:pic>
        <p:nvPicPr>
          <p:cNvPr id="13" name="Grafik 12">
            <a:extLst>
              <a:ext uri="{FF2B5EF4-FFF2-40B4-BE49-F238E27FC236}">
                <a16:creationId xmlns:a16="http://schemas.microsoft.com/office/drawing/2014/main" id="{FB566149-A6DB-6BCF-D22A-F8A2F46D71A1}"/>
              </a:ext>
            </a:extLst>
          </p:cNvPr>
          <p:cNvPicPr>
            <a:picLocks noChangeAspect="1"/>
          </p:cNvPicPr>
          <p:nvPr/>
        </p:nvPicPr>
        <p:blipFill>
          <a:blip r:embed="rId38"/>
          <a:stretch>
            <a:fillRect/>
          </a:stretch>
        </p:blipFill>
        <p:spPr>
          <a:xfrm>
            <a:off x="11327854" y="3345912"/>
            <a:ext cx="3032393" cy="1573053"/>
          </a:xfrm>
          <a:prstGeom prst="rect">
            <a:avLst/>
          </a:prstGeom>
        </p:spPr>
      </p:pic>
      <p:pic>
        <p:nvPicPr>
          <p:cNvPr id="19" name="Grafik 18">
            <a:extLst>
              <a:ext uri="{FF2B5EF4-FFF2-40B4-BE49-F238E27FC236}">
                <a16:creationId xmlns:a16="http://schemas.microsoft.com/office/drawing/2014/main" id="{332921AD-C768-4B8A-0BAE-574E40CC683F}"/>
              </a:ext>
            </a:extLst>
          </p:cNvPr>
          <p:cNvPicPr>
            <a:picLocks noChangeAspect="1"/>
          </p:cNvPicPr>
          <p:nvPr/>
        </p:nvPicPr>
        <p:blipFill>
          <a:blip r:embed="rId39"/>
          <a:stretch>
            <a:fillRect/>
          </a:stretch>
        </p:blipFill>
        <p:spPr>
          <a:xfrm>
            <a:off x="11266694" y="7691630"/>
            <a:ext cx="4586873" cy="2584311"/>
          </a:xfrm>
          <a:prstGeom prst="rect">
            <a:avLst/>
          </a:prstGeom>
        </p:spPr>
      </p:pic>
    </p:spTree>
    <p:extLst>
      <p:ext uri="{BB962C8B-B14F-4D97-AF65-F5344CB8AC3E}">
        <p14:creationId xmlns:p14="http://schemas.microsoft.com/office/powerpoint/2010/main" val="3831079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963409" flipV="1">
            <a:off x="13222096" y="2721723"/>
            <a:ext cx="1311593" cy="4114800"/>
          </a:xfrm>
          <a:custGeom>
            <a:avLst/>
            <a:gdLst/>
            <a:ahLst/>
            <a:cxnLst/>
            <a:rect l="l" t="t" r="r" b="b"/>
            <a:pathLst>
              <a:path w="1311593" h="4114800">
                <a:moveTo>
                  <a:pt x="0" y="4114800"/>
                </a:moveTo>
                <a:lnTo>
                  <a:pt x="1311593" y="4114800"/>
                </a:lnTo>
                <a:lnTo>
                  <a:pt x="1311593" y="0"/>
                </a:lnTo>
                <a:lnTo>
                  <a:pt x="0" y="0"/>
                </a:lnTo>
                <a:lnTo>
                  <a:pt x="0" y="411480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365588" y="8995488"/>
            <a:ext cx="262543" cy="406757"/>
          </a:xfrm>
          <a:custGeom>
            <a:avLst/>
            <a:gdLst/>
            <a:ahLst/>
            <a:cxnLst/>
            <a:rect l="l" t="t" r="r" b="b"/>
            <a:pathLst>
              <a:path w="262543" h="406757">
                <a:moveTo>
                  <a:pt x="0" y="0"/>
                </a:moveTo>
                <a:lnTo>
                  <a:pt x="262543" y="0"/>
                </a:lnTo>
                <a:lnTo>
                  <a:pt x="262543" y="406757"/>
                </a:lnTo>
                <a:lnTo>
                  <a:pt x="0" y="4067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7330803" y="7211307"/>
            <a:ext cx="322065" cy="441735"/>
          </a:xfrm>
          <a:custGeom>
            <a:avLst/>
            <a:gdLst/>
            <a:ahLst/>
            <a:cxnLst/>
            <a:rect l="l" t="t" r="r" b="b"/>
            <a:pathLst>
              <a:path w="322065" h="441735">
                <a:moveTo>
                  <a:pt x="0" y="0"/>
                </a:moveTo>
                <a:lnTo>
                  <a:pt x="322066" y="0"/>
                </a:lnTo>
                <a:lnTo>
                  <a:pt x="322066" y="441736"/>
                </a:lnTo>
                <a:lnTo>
                  <a:pt x="0" y="4417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7330803" y="8181205"/>
            <a:ext cx="377599" cy="290408"/>
          </a:xfrm>
          <a:custGeom>
            <a:avLst/>
            <a:gdLst/>
            <a:ahLst/>
            <a:cxnLst/>
            <a:rect l="l" t="t" r="r" b="b"/>
            <a:pathLst>
              <a:path w="377599" h="290408">
                <a:moveTo>
                  <a:pt x="0" y="0"/>
                </a:moveTo>
                <a:lnTo>
                  <a:pt x="377600" y="0"/>
                </a:lnTo>
                <a:lnTo>
                  <a:pt x="377600" y="290408"/>
                </a:lnTo>
                <a:lnTo>
                  <a:pt x="0" y="2904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2886580" y="8181205"/>
            <a:ext cx="576142" cy="576142"/>
          </a:xfrm>
          <a:custGeom>
            <a:avLst/>
            <a:gdLst/>
            <a:ahLst/>
            <a:cxnLst/>
            <a:rect l="l" t="t" r="r" b="b"/>
            <a:pathLst>
              <a:path w="576142" h="576142">
                <a:moveTo>
                  <a:pt x="0" y="0"/>
                </a:moveTo>
                <a:lnTo>
                  <a:pt x="576143" y="0"/>
                </a:lnTo>
                <a:lnTo>
                  <a:pt x="576143" y="576142"/>
                </a:lnTo>
                <a:lnTo>
                  <a:pt x="0" y="5761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3030616" y="7211307"/>
            <a:ext cx="288071" cy="609674"/>
          </a:xfrm>
          <a:custGeom>
            <a:avLst/>
            <a:gdLst/>
            <a:ahLst/>
            <a:cxnLst/>
            <a:rect l="l" t="t" r="r" b="b"/>
            <a:pathLst>
              <a:path w="288071" h="609674">
                <a:moveTo>
                  <a:pt x="0" y="0"/>
                </a:moveTo>
                <a:lnTo>
                  <a:pt x="288071" y="0"/>
                </a:lnTo>
                <a:lnTo>
                  <a:pt x="288071" y="609675"/>
                </a:lnTo>
                <a:lnTo>
                  <a:pt x="0" y="60967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TextBox 8"/>
          <p:cNvSpPr txBox="1"/>
          <p:nvPr/>
        </p:nvSpPr>
        <p:spPr>
          <a:xfrm>
            <a:off x="2723035" y="1927999"/>
            <a:ext cx="7842654" cy="1828219"/>
          </a:xfrm>
          <a:prstGeom prst="rect">
            <a:avLst/>
          </a:prstGeom>
        </p:spPr>
        <p:txBody>
          <a:bodyPr lIns="0" tIns="0" rIns="0" bIns="0" rtlCol="0" anchor="t">
            <a:spAutoFit/>
          </a:bodyPr>
          <a:lstStyle/>
          <a:p>
            <a:pPr algn="l">
              <a:lnSpc>
                <a:spcPts val="14881"/>
              </a:lnSpc>
            </a:pPr>
            <a:r>
              <a:rPr lang="en-US" sz="10629">
                <a:solidFill>
                  <a:srgbClr val="222222"/>
                </a:solidFill>
                <a:latin typeface="Roboto Italics"/>
              </a:rPr>
              <a:t>Vielen </a:t>
            </a:r>
            <a:r>
              <a:rPr lang="en-US" sz="10629">
                <a:solidFill>
                  <a:srgbClr val="222222"/>
                </a:solidFill>
                <a:latin typeface="Roboto Bold"/>
              </a:rPr>
              <a:t>Dank!</a:t>
            </a:r>
          </a:p>
        </p:txBody>
      </p:sp>
      <p:sp>
        <p:nvSpPr>
          <p:cNvPr id="9" name="TextBox 9"/>
          <p:cNvSpPr txBox="1"/>
          <p:nvPr/>
        </p:nvSpPr>
        <p:spPr>
          <a:xfrm>
            <a:off x="2863753" y="4683873"/>
            <a:ext cx="7701936" cy="1537544"/>
          </a:xfrm>
          <a:prstGeom prst="rect">
            <a:avLst/>
          </a:prstGeom>
        </p:spPr>
        <p:txBody>
          <a:bodyPr lIns="0" tIns="0" rIns="0" bIns="0" rtlCol="0" anchor="t">
            <a:spAutoFit/>
          </a:bodyPr>
          <a:lstStyle/>
          <a:p>
            <a:pPr algn="l">
              <a:lnSpc>
                <a:spcPts val="6155"/>
              </a:lnSpc>
            </a:pPr>
            <a:r>
              <a:rPr lang="en-US" sz="4397">
                <a:solidFill>
                  <a:srgbClr val="000000"/>
                </a:solidFill>
                <a:latin typeface="Roboto Bold"/>
              </a:rPr>
              <a:t>Hier könnt ihr uns erreichen. Wir freuen uns über Feedback.</a:t>
            </a:r>
          </a:p>
        </p:txBody>
      </p:sp>
      <p:sp>
        <p:nvSpPr>
          <p:cNvPr id="10" name="TextBox 10"/>
          <p:cNvSpPr txBox="1"/>
          <p:nvPr/>
        </p:nvSpPr>
        <p:spPr>
          <a:xfrm>
            <a:off x="7916620" y="9064266"/>
            <a:ext cx="4288911" cy="332453"/>
          </a:xfrm>
          <a:prstGeom prst="rect">
            <a:avLst/>
          </a:prstGeom>
        </p:spPr>
        <p:txBody>
          <a:bodyPr lIns="0" tIns="0" rIns="0" bIns="0" rtlCol="0" anchor="t">
            <a:spAutoFit/>
          </a:bodyPr>
          <a:lstStyle/>
          <a:p>
            <a:pPr marL="0" lvl="0" indent="0" algn="l">
              <a:lnSpc>
                <a:spcPts val="2675"/>
              </a:lnSpc>
              <a:spcBef>
                <a:spcPct val="0"/>
              </a:spcBef>
            </a:pPr>
            <a:r>
              <a:rPr lang="en-US" sz="1911" spc="122" dirty="0" err="1">
                <a:solidFill>
                  <a:srgbClr val="000000"/>
                </a:solidFill>
                <a:latin typeface="Roboto"/>
              </a:rPr>
              <a:t>Pflasterhofweg</a:t>
            </a:r>
            <a:r>
              <a:rPr lang="en-US" sz="1911" spc="122" dirty="0">
                <a:solidFill>
                  <a:srgbClr val="000000"/>
                </a:solidFill>
                <a:latin typeface="Roboto"/>
              </a:rPr>
              <a:t> 69, 50999 Köln</a:t>
            </a:r>
          </a:p>
        </p:txBody>
      </p:sp>
      <p:sp>
        <p:nvSpPr>
          <p:cNvPr id="11" name="TextBox 11"/>
          <p:cNvSpPr txBox="1"/>
          <p:nvPr/>
        </p:nvSpPr>
        <p:spPr>
          <a:xfrm>
            <a:off x="7911597" y="7239373"/>
            <a:ext cx="2408092" cy="320985"/>
          </a:xfrm>
          <a:prstGeom prst="rect">
            <a:avLst/>
          </a:prstGeom>
        </p:spPr>
        <p:txBody>
          <a:bodyPr lIns="0" tIns="0" rIns="0" bIns="0" rtlCol="0" anchor="t">
            <a:spAutoFit/>
          </a:bodyPr>
          <a:lstStyle/>
          <a:p>
            <a:pPr marL="0" lvl="0" indent="0" algn="l">
              <a:lnSpc>
                <a:spcPts val="2675"/>
              </a:lnSpc>
              <a:spcBef>
                <a:spcPct val="0"/>
              </a:spcBef>
            </a:pPr>
            <a:r>
              <a:rPr lang="en-US" sz="1911" spc="122" dirty="0">
                <a:solidFill>
                  <a:srgbClr val="000000"/>
                </a:solidFill>
                <a:latin typeface="Roboto"/>
              </a:rPr>
              <a:t>(</a:t>
            </a:r>
            <a:r>
              <a:rPr lang="en-US" sz="1911" u="none" spc="122" dirty="0">
                <a:solidFill>
                  <a:srgbClr val="000000"/>
                </a:solidFill>
                <a:latin typeface="Roboto"/>
              </a:rPr>
              <a:t>0176)42019819</a:t>
            </a:r>
          </a:p>
        </p:txBody>
      </p:sp>
      <p:sp>
        <p:nvSpPr>
          <p:cNvPr id="12" name="TextBox 12"/>
          <p:cNvSpPr txBox="1"/>
          <p:nvPr/>
        </p:nvSpPr>
        <p:spPr>
          <a:xfrm>
            <a:off x="7911597" y="8133634"/>
            <a:ext cx="4348534" cy="332453"/>
          </a:xfrm>
          <a:prstGeom prst="rect">
            <a:avLst/>
          </a:prstGeom>
        </p:spPr>
        <p:txBody>
          <a:bodyPr lIns="0" tIns="0" rIns="0" bIns="0" rtlCol="0" anchor="t">
            <a:spAutoFit/>
          </a:bodyPr>
          <a:lstStyle/>
          <a:p>
            <a:pPr marL="0" lvl="0" indent="0" algn="l">
              <a:lnSpc>
                <a:spcPts val="2675"/>
              </a:lnSpc>
              <a:spcBef>
                <a:spcPct val="0"/>
              </a:spcBef>
            </a:pPr>
            <a:r>
              <a:rPr lang="en-US" sz="1911" dirty="0">
                <a:solidFill>
                  <a:srgbClr val="000000"/>
                </a:solidFill>
                <a:latin typeface="Roboto"/>
              </a:rPr>
              <a:t>M</a:t>
            </a:r>
            <a:r>
              <a:rPr lang="en-US" sz="1911" u="none" dirty="0">
                <a:solidFill>
                  <a:srgbClr val="000000"/>
                </a:solidFill>
                <a:latin typeface="Roboto"/>
              </a:rPr>
              <a:t>.Lueckingsmeier@gmx.de</a:t>
            </a:r>
          </a:p>
        </p:txBody>
      </p:sp>
      <p:sp>
        <p:nvSpPr>
          <p:cNvPr id="15" name="Freeform 15"/>
          <p:cNvSpPr/>
          <p:nvPr/>
        </p:nvSpPr>
        <p:spPr>
          <a:xfrm rot="1291934">
            <a:off x="-7019642" y="-5746477"/>
            <a:ext cx="11748906" cy="8800999"/>
          </a:xfrm>
          <a:custGeom>
            <a:avLst/>
            <a:gdLst/>
            <a:ahLst/>
            <a:cxnLst/>
            <a:rect l="l" t="t" r="r" b="b"/>
            <a:pathLst>
              <a:path w="11748906" h="8800999">
                <a:moveTo>
                  <a:pt x="0" y="0"/>
                </a:moveTo>
                <a:lnTo>
                  <a:pt x="11748906" y="0"/>
                </a:lnTo>
                <a:lnTo>
                  <a:pt x="11748906" y="8800999"/>
                </a:lnTo>
                <a:lnTo>
                  <a:pt x="0" y="88009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Freeform 16"/>
          <p:cNvSpPr/>
          <p:nvPr/>
        </p:nvSpPr>
        <p:spPr>
          <a:xfrm>
            <a:off x="16388997" y="330829"/>
            <a:ext cx="1383456" cy="920863"/>
          </a:xfrm>
          <a:custGeom>
            <a:avLst/>
            <a:gdLst/>
            <a:ahLst/>
            <a:cxnLst/>
            <a:rect l="l" t="t" r="r" b="b"/>
            <a:pathLst>
              <a:path w="1383456" h="920863">
                <a:moveTo>
                  <a:pt x="0" y="0"/>
                </a:moveTo>
                <a:lnTo>
                  <a:pt x="1383456" y="0"/>
                </a:lnTo>
                <a:lnTo>
                  <a:pt x="1383456" y="920863"/>
                </a:lnTo>
                <a:lnTo>
                  <a:pt x="0" y="920863"/>
                </a:lnTo>
                <a:lnTo>
                  <a:pt x="0" y="0"/>
                </a:lnTo>
                <a:close/>
              </a:path>
            </a:pathLst>
          </a:custGeom>
          <a:blipFill>
            <a:blip r:embed="rId16"/>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286274" y="1028700"/>
            <a:ext cx="8123536" cy="6498828"/>
          </a:xfrm>
          <a:custGeom>
            <a:avLst/>
            <a:gdLst/>
            <a:ahLst/>
            <a:cxnLst/>
            <a:rect l="l" t="t" r="r" b="b"/>
            <a:pathLst>
              <a:path w="8123536" h="6498828">
                <a:moveTo>
                  <a:pt x="0" y="0"/>
                </a:moveTo>
                <a:lnTo>
                  <a:pt x="8123536" y="0"/>
                </a:lnTo>
                <a:lnTo>
                  <a:pt x="8123536" y="6498828"/>
                </a:lnTo>
                <a:lnTo>
                  <a:pt x="0" y="6498828"/>
                </a:lnTo>
                <a:lnTo>
                  <a:pt x="0" y="0"/>
                </a:lnTo>
                <a:close/>
              </a:path>
            </a:pathLst>
          </a:custGeom>
          <a:blipFill>
            <a:blip r:embed="rId2"/>
            <a:stretch>
              <a:fillRect/>
            </a:stretch>
          </a:blipFill>
        </p:spPr>
      </p:sp>
      <p:sp>
        <p:nvSpPr>
          <p:cNvPr id="3" name="Freeform 3"/>
          <p:cNvSpPr/>
          <p:nvPr/>
        </p:nvSpPr>
        <p:spPr>
          <a:xfrm>
            <a:off x="1386520" y="8250417"/>
            <a:ext cx="3412913" cy="739641"/>
          </a:xfrm>
          <a:custGeom>
            <a:avLst/>
            <a:gdLst/>
            <a:ahLst/>
            <a:cxnLst/>
            <a:rect l="l" t="t" r="r" b="b"/>
            <a:pathLst>
              <a:path w="3412913" h="739641">
                <a:moveTo>
                  <a:pt x="0" y="0"/>
                </a:moveTo>
                <a:lnTo>
                  <a:pt x="3412914" y="0"/>
                </a:lnTo>
                <a:lnTo>
                  <a:pt x="3412914" y="739641"/>
                </a:lnTo>
                <a:lnTo>
                  <a:pt x="0" y="739641"/>
                </a:lnTo>
                <a:lnTo>
                  <a:pt x="0" y="0"/>
                </a:lnTo>
                <a:close/>
              </a:path>
            </a:pathLst>
          </a:custGeom>
          <a:blipFill>
            <a:blip r:embed="rId3"/>
            <a:stretch>
              <a:fillRect/>
            </a:stretch>
          </a:blipFill>
        </p:spPr>
      </p:sp>
      <p:sp>
        <p:nvSpPr>
          <p:cNvPr id="4" name="Freeform 4"/>
          <p:cNvSpPr/>
          <p:nvPr/>
        </p:nvSpPr>
        <p:spPr>
          <a:xfrm>
            <a:off x="711293" y="3316373"/>
            <a:ext cx="4763369" cy="3170617"/>
          </a:xfrm>
          <a:custGeom>
            <a:avLst/>
            <a:gdLst/>
            <a:ahLst/>
            <a:cxnLst/>
            <a:rect l="l" t="t" r="r" b="b"/>
            <a:pathLst>
              <a:path w="4763369" h="3170617">
                <a:moveTo>
                  <a:pt x="0" y="0"/>
                </a:moveTo>
                <a:lnTo>
                  <a:pt x="4763369" y="0"/>
                </a:lnTo>
                <a:lnTo>
                  <a:pt x="4763369" y="3170617"/>
                </a:lnTo>
                <a:lnTo>
                  <a:pt x="0" y="3170617"/>
                </a:lnTo>
                <a:lnTo>
                  <a:pt x="0" y="0"/>
                </a:lnTo>
                <a:close/>
              </a:path>
            </a:pathLst>
          </a:custGeom>
          <a:blipFill>
            <a:blip r:embed="rId4"/>
            <a:stretch>
              <a:fillRect/>
            </a:stretch>
          </a:blipFill>
        </p:spPr>
      </p:sp>
      <p:sp>
        <p:nvSpPr>
          <p:cNvPr id="5" name="Freeform 5"/>
          <p:cNvSpPr/>
          <p:nvPr/>
        </p:nvSpPr>
        <p:spPr>
          <a:xfrm>
            <a:off x="5437637" y="7125736"/>
            <a:ext cx="3706363" cy="2989002"/>
          </a:xfrm>
          <a:custGeom>
            <a:avLst/>
            <a:gdLst/>
            <a:ahLst/>
            <a:cxnLst/>
            <a:rect l="l" t="t" r="r" b="b"/>
            <a:pathLst>
              <a:path w="3706363" h="2989002">
                <a:moveTo>
                  <a:pt x="0" y="0"/>
                </a:moveTo>
                <a:lnTo>
                  <a:pt x="3706363" y="0"/>
                </a:lnTo>
                <a:lnTo>
                  <a:pt x="3706363" y="2989002"/>
                </a:lnTo>
                <a:lnTo>
                  <a:pt x="0" y="2989002"/>
                </a:lnTo>
                <a:lnTo>
                  <a:pt x="0" y="0"/>
                </a:lnTo>
                <a:close/>
              </a:path>
            </a:pathLst>
          </a:custGeom>
          <a:blipFill>
            <a:blip r:embed="rId5"/>
            <a:stretch>
              <a:fillRect/>
            </a:stretch>
          </a:blipFill>
        </p:spPr>
      </p:sp>
      <p:sp>
        <p:nvSpPr>
          <p:cNvPr id="6" name="Freeform 6"/>
          <p:cNvSpPr/>
          <p:nvPr/>
        </p:nvSpPr>
        <p:spPr>
          <a:xfrm>
            <a:off x="9614728" y="7809745"/>
            <a:ext cx="2634670" cy="1620984"/>
          </a:xfrm>
          <a:custGeom>
            <a:avLst/>
            <a:gdLst/>
            <a:ahLst/>
            <a:cxnLst/>
            <a:rect l="l" t="t" r="r" b="b"/>
            <a:pathLst>
              <a:path w="2634670" h="1620984">
                <a:moveTo>
                  <a:pt x="0" y="0"/>
                </a:moveTo>
                <a:lnTo>
                  <a:pt x="2634669" y="0"/>
                </a:lnTo>
                <a:lnTo>
                  <a:pt x="2634669" y="1620984"/>
                </a:lnTo>
                <a:lnTo>
                  <a:pt x="0" y="1620984"/>
                </a:lnTo>
                <a:lnTo>
                  <a:pt x="0" y="0"/>
                </a:lnTo>
                <a:close/>
              </a:path>
            </a:pathLst>
          </a:custGeom>
          <a:blipFill>
            <a:blip r:embed="rId6"/>
            <a:stretch>
              <a:fillRect/>
            </a:stretch>
          </a:blipFill>
        </p:spPr>
      </p:sp>
      <p:sp>
        <p:nvSpPr>
          <p:cNvPr id="7" name="TextBox 7"/>
          <p:cNvSpPr txBox="1"/>
          <p:nvPr/>
        </p:nvSpPr>
        <p:spPr>
          <a:xfrm>
            <a:off x="1028700" y="2888471"/>
            <a:ext cx="7701936" cy="760554"/>
          </a:xfrm>
          <a:prstGeom prst="rect">
            <a:avLst/>
          </a:prstGeom>
        </p:spPr>
        <p:txBody>
          <a:bodyPr lIns="0" tIns="0" rIns="0" bIns="0" rtlCol="0" anchor="t">
            <a:spAutoFit/>
          </a:bodyPr>
          <a:lstStyle/>
          <a:p>
            <a:pPr algn="l">
              <a:lnSpc>
                <a:spcPts val="6155"/>
              </a:lnSpc>
            </a:pPr>
            <a:r>
              <a:rPr lang="en-US" sz="4397">
                <a:solidFill>
                  <a:srgbClr val="000000"/>
                </a:solidFill>
                <a:latin typeface="Roboto Bold"/>
              </a:rPr>
              <a:t>Ein Projekt von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291934">
            <a:off x="-7019642" y="-5746477"/>
            <a:ext cx="11748906" cy="8800999"/>
          </a:xfrm>
          <a:custGeom>
            <a:avLst/>
            <a:gdLst/>
            <a:ahLst/>
            <a:cxnLst/>
            <a:rect l="l" t="t" r="r" b="b"/>
            <a:pathLst>
              <a:path w="11748906" h="8800999">
                <a:moveTo>
                  <a:pt x="0" y="0"/>
                </a:moveTo>
                <a:lnTo>
                  <a:pt x="11748906" y="0"/>
                </a:lnTo>
                <a:lnTo>
                  <a:pt x="11748906" y="8800999"/>
                </a:lnTo>
                <a:lnTo>
                  <a:pt x="0" y="88009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419971" y="2659438"/>
            <a:ext cx="7453277" cy="5962622"/>
          </a:xfrm>
          <a:custGeom>
            <a:avLst/>
            <a:gdLst/>
            <a:ahLst/>
            <a:cxnLst/>
            <a:rect l="l" t="t" r="r" b="b"/>
            <a:pathLst>
              <a:path w="7453277" h="5962622">
                <a:moveTo>
                  <a:pt x="0" y="0"/>
                </a:moveTo>
                <a:lnTo>
                  <a:pt x="7453277" y="0"/>
                </a:lnTo>
                <a:lnTo>
                  <a:pt x="7453277" y="5962622"/>
                </a:lnTo>
                <a:lnTo>
                  <a:pt x="0" y="5962622"/>
                </a:lnTo>
                <a:lnTo>
                  <a:pt x="0" y="0"/>
                </a:lnTo>
                <a:close/>
              </a:path>
            </a:pathLst>
          </a:custGeom>
          <a:blipFill>
            <a:blip r:embed="rId4"/>
            <a:stretch>
              <a:fillRect/>
            </a:stretch>
          </a:blipFill>
        </p:spPr>
      </p:sp>
      <p:sp>
        <p:nvSpPr>
          <p:cNvPr id="4" name="Freeform 4"/>
          <p:cNvSpPr/>
          <p:nvPr/>
        </p:nvSpPr>
        <p:spPr>
          <a:xfrm>
            <a:off x="16388997" y="330829"/>
            <a:ext cx="1383456" cy="920863"/>
          </a:xfrm>
          <a:custGeom>
            <a:avLst/>
            <a:gdLst/>
            <a:ahLst/>
            <a:cxnLst/>
            <a:rect l="l" t="t" r="r" b="b"/>
            <a:pathLst>
              <a:path w="1383456" h="920863">
                <a:moveTo>
                  <a:pt x="0" y="0"/>
                </a:moveTo>
                <a:lnTo>
                  <a:pt x="1383456" y="0"/>
                </a:lnTo>
                <a:lnTo>
                  <a:pt x="1383456" y="920863"/>
                </a:lnTo>
                <a:lnTo>
                  <a:pt x="0" y="920863"/>
                </a:lnTo>
                <a:lnTo>
                  <a:pt x="0" y="0"/>
                </a:lnTo>
                <a:close/>
              </a:path>
            </a:pathLst>
          </a:custGeom>
          <a:blipFill>
            <a:blip r:embed="rId5"/>
            <a:stretch>
              <a:fillRect/>
            </a:stretch>
          </a:blipFill>
        </p:spPr>
      </p:sp>
      <p:sp>
        <p:nvSpPr>
          <p:cNvPr id="5" name="TextBox 5"/>
          <p:cNvSpPr txBox="1"/>
          <p:nvPr/>
        </p:nvSpPr>
        <p:spPr>
          <a:xfrm>
            <a:off x="1028700" y="2906893"/>
            <a:ext cx="9867900" cy="2308324"/>
          </a:xfrm>
          <a:prstGeom prst="rect">
            <a:avLst/>
          </a:prstGeom>
        </p:spPr>
        <p:txBody>
          <a:bodyPr wrap="square" lIns="0" tIns="0" rIns="0" bIns="0" rtlCol="0" anchor="t">
            <a:spAutoFit/>
          </a:bodyPr>
          <a:lstStyle/>
          <a:p>
            <a:pPr algn="l">
              <a:lnSpc>
                <a:spcPts val="9010"/>
              </a:lnSpc>
            </a:pPr>
            <a:r>
              <a:rPr lang="de-DE" sz="8663" spc="-138" dirty="0">
                <a:solidFill>
                  <a:srgbClr val="191919"/>
                </a:solidFill>
                <a:latin typeface="Roboto Bold"/>
              </a:rPr>
              <a:t>U2-0012 </a:t>
            </a:r>
          </a:p>
          <a:p>
            <a:pPr algn="l">
              <a:lnSpc>
                <a:spcPts val="9010"/>
              </a:lnSpc>
            </a:pPr>
            <a:r>
              <a:rPr lang="de-DE" sz="8800" b="1" dirty="0">
                <a:solidFill>
                  <a:srgbClr val="191919"/>
                </a:solidFill>
                <a:latin typeface="Roboto"/>
              </a:rPr>
              <a:t>ECO-DETECT</a:t>
            </a:r>
          </a:p>
        </p:txBody>
      </p:sp>
      <p:sp>
        <p:nvSpPr>
          <p:cNvPr id="6" name="TextBox 6"/>
          <p:cNvSpPr txBox="1"/>
          <p:nvPr/>
        </p:nvSpPr>
        <p:spPr>
          <a:xfrm>
            <a:off x="1135088" y="9031010"/>
            <a:ext cx="7902523" cy="869950"/>
          </a:xfrm>
          <a:prstGeom prst="rect">
            <a:avLst/>
          </a:prstGeom>
        </p:spPr>
        <p:txBody>
          <a:bodyPr lIns="0" tIns="0" rIns="0" bIns="0" rtlCol="0" anchor="t">
            <a:spAutoFit/>
          </a:bodyPr>
          <a:lstStyle/>
          <a:p>
            <a:pPr algn="l">
              <a:lnSpc>
                <a:spcPts val="3500"/>
              </a:lnSpc>
            </a:pPr>
            <a:r>
              <a:rPr lang="en-US" sz="2500" dirty="0">
                <a:solidFill>
                  <a:srgbClr val="191919"/>
                </a:solidFill>
                <a:latin typeface="Roboto"/>
              </a:rPr>
              <a:t>Markus Lückingsmeier</a:t>
            </a:r>
          </a:p>
          <a:p>
            <a:pPr algn="l">
              <a:lnSpc>
                <a:spcPts val="3500"/>
              </a:lnSpc>
            </a:pPr>
            <a:r>
              <a:rPr lang="en-US" sz="2500" dirty="0">
                <a:solidFill>
                  <a:srgbClr val="191919"/>
                </a:solidFill>
                <a:latin typeface="Roboto"/>
              </a:rPr>
              <a:t>M.Lueckingsmeier@gmx.de</a:t>
            </a:r>
          </a:p>
        </p:txBody>
      </p:sp>
      <p:sp>
        <p:nvSpPr>
          <p:cNvPr id="7" name="TextBox 7"/>
          <p:cNvSpPr txBox="1"/>
          <p:nvPr/>
        </p:nvSpPr>
        <p:spPr>
          <a:xfrm>
            <a:off x="1028700" y="5607918"/>
            <a:ext cx="11468100" cy="3193182"/>
          </a:xfrm>
          <a:prstGeom prst="rect">
            <a:avLst/>
          </a:prstGeom>
        </p:spPr>
        <p:txBody>
          <a:bodyPr wrap="square" lIns="0" tIns="0" rIns="0" bIns="0" rtlCol="0" anchor="t">
            <a:spAutoFit/>
          </a:bodyPr>
          <a:lstStyle/>
          <a:p>
            <a:pPr algn="l">
              <a:lnSpc>
                <a:spcPts val="8334"/>
              </a:lnSpc>
            </a:pPr>
            <a:r>
              <a:rPr lang="de-DE" sz="6600" dirty="0">
                <a:solidFill>
                  <a:srgbClr val="191919"/>
                </a:solidFill>
                <a:latin typeface="Roboto"/>
              </a:rPr>
              <a:t>KI-gesteuerte Energie-einsparung in Schulen mit </a:t>
            </a:r>
          </a:p>
          <a:p>
            <a:pPr algn="l">
              <a:lnSpc>
                <a:spcPts val="8334"/>
              </a:lnSpc>
            </a:pPr>
            <a:r>
              <a:rPr lang="de-DE" sz="6600" dirty="0">
                <a:solidFill>
                  <a:srgbClr val="191919"/>
                </a:solidFill>
                <a:latin typeface="Roboto"/>
              </a:rPr>
              <a:t>„Smart </a:t>
            </a:r>
            <a:r>
              <a:rPr lang="de-DE" sz="6600" dirty="0" err="1">
                <a:solidFill>
                  <a:srgbClr val="191919"/>
                </a:solidFill>
                <a:latin typeface="Roboto"/>
              </a:rPr>
              <a:t>Lighting</a:t>
            </a:r>
            <a:r>
              <a:rPr lang="de-DE" sz="6600" dirty="0">
                <a:solidFill>
                  <a:srgbClr val="191919"/>
                </a:solidFill>
                <a:latin typeface="Roboto"/>
              </a:rPr>
              <a:t> &amp; </a:t>
            </a:r>
            <a:r>
              <a:rPr lang="de-DE" sz="6600" dirty="0" err="1">
                <a:solidFill>
                  <a:srgbClr val="191919"/>
                </a:solidFill>
                <a:latin typeface="Roboto"/>
              </a:rPr>
              <a:t>Heating</a:t>
            </a:r>
            <a:r>
              <a:rPr lang="de-DE" sz="6600" dirty="0">
                <a:solidFill>
                  <a:srgbClr val="191919"/>
                </a:solidFill>
                <a:latin typeface="Roboto"/>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4DBA36C6-98B1-09C7-105F-F13888AA04E5}"/>
              </a:ext>
            </a:extLst>
          </p:cNvPr>
          <p:cNvPicPr>
            <a:picLocks noChangeAspect="1"/>
          </p:cNvPicPr>
          <p:nvPr/>
        </p:nvPicPr>
        <p:blipFill>
          <a:blip r:embed="rId2"/>
          <a:stretch>
            <a:fillRect/>
          </a:stretch>
        </p:blipFill>
        <p:spPr>
          <a:xfrm>
            <a:off x="6629400" y="2109920"/>
            <a:ext cx="2576741" cy="3494802"/>
          </a:xfrm>
          <a:prstGeom prst="rect">
            <a:avLst/>
          </a:prstGeom>
        </p:spPr>
      </p:pic>
      <p:pic>
        <p:nvPicPr>
          <p:cNvPr id="26" name="Grafik 25">
            <a:extLst>
              <a:ext uri="{FF2B5EF4-FFF2-40B4-BE49-F238E27FC236}">
                <a16:creationId xmlns:a16="http://schemas.microsoft.com/office/drawing/2014/main" id="{15622BCF-3462-40D9-9A8D-95DEAC0DED65}"/>
              </a:ext>
            </a:extLst>
          </p:cNvPr>
          <p:cNvPicPr>
            <a:picLocks noChangeAspect="1"/>
          </p:cNvPicPr>
          <p:nvPr/>
        </p:nvPicPr>
        <p:blipFill>
          <a:blip r:embed="rId3"/>
          <a:stretch>
            <a:fillRect/>
          </a:stretch>
        </p:blipFill>
        <p:spPr>
          <a:xfrm>
            <a:off x="1681659" y="2114867"/>
            <a:ext cx="2429214" cy="3505689"/>
          </a:xfrm>
          <a:prstGeom prst="rect">
            <a:avLst/>
          </a:prstGeom>
        </p:spPr>
      </p:pic>
      <p:sp>
        <p:nvSpPr>
          <p:cNvPr id="4" name="TextBox 4"/>
          <p:cNvSpPr txBox="1"/>
          <p:nvPr/>
        </p:nvSpPr>
        <p:spPr>
          <a:xfrm>
            <a:off x="992056" y="5893508"/>
            <a:ext cx="3466538" cy="840038"/>
          </a:xfrm>
          <a:prstGeom prst="rect">
            <a:avLst/>
          </a:prstGeom>
        </p:spPr>
        <p:txBody>
          <a:bodyPr wrap="square" lIns="0" tIns="0" rIns="0" bIns="0" rtlCol="0" anchor="t">
            <a:spAutoFit/>
          </a:bodyPr>
          <a:lstStyle/>
          <a:p>
            <a:pPr algn="ctr">
              <a:lnSpc>
                <a:spcPts val="3363"/>
              </a:lnSpc>
            </a:pPr>
            <a:r>
              <a:rPr lang="en-US" sz="2402" spc="523" dirty="0">
                <a:solidFill>
                  <a:srgbClr val="191919"/>
                </a:solidFill>
                <a:latin typeface="Roboto Bold"/>
              </a:rPr>
              <a:t>Markus Lückingsmeier</a:t>
            </a:r>
          </a:p>
        </p:txBody>
      </p:sp>
      <p:sp>
        <p:nvSpPr>
          <p:cNvPr id="5" name="TextBox 5"/>
          <p:cNvSpPr txBox="1"/>
          <p:nvPr/>
        </p:nvSpPr>
        <p:spPr>
          <a:xfrm>
            <a:off x="6172200" y="6122353"/>
            <a:ext cx="3466538" cy="415231"/>
          </a:xfrm>
          <a:prstGeom prst="rect">
            <a:avLst/>
          </a:prstGeom>
        </p:spPr>
        <p:txBody>
          <a:bodyPr lIns="0" tIns="0" rIns="0" bIns="0" rtlCol="0" anchor="t">
            <a:spAutoFit/>
          </a:bodyPr>
          <a:lstStyle/>
          <a:p>
            <a:pPr algn="ctr">
              <a:lnSpc>
                <a:spcPts val="3363"/>
              </a:lnSpc>
            </a:pPr>
            <a:r>
              <a:rPr lang="en-US" sz="2402" spc="523" dirty="0">
                <a:solidFill>
                  <a:srgbClr val="191919"/>
                </a:solidFill>
                <a:latin typeface="Roboto Bold"/>
              </a:rPr>
              <a:t>Sandra Anders</a:t>
            </a:r>
          </a:p>
        </p:txBody>
      </p:sp>
      <p:sp>
        <p:nvSpPr>
          <p:cNvPr id="6" name="TextBox 6"/>
          <p:cNvSpPr txBox="1"/>
          <p:nvPr/>
        </p:nvSpPr>
        <p:spPr>
          <a:xfrm>
            <a:off x="12087359" y="3732904"/>
            <a:ext cx="3466538" cy="415231"/>
          </a:xfrm>
          <a:prstGeom prst="rect">
            <a:avLst/>
          </a:prstGeom>
        </p:spPr>
        <p:txBody>
          <a:bodyPr lIns="0" tIns="0" rIns="0" bIns="0" rtlCol="0" anchor="t">
            <a:spAutoFit/>
          </a:bodyPr>
          <a:lstStyle/>
          <a:p>
            <a:pPr algn="ctr">
              <a:lnSpc>
                <a:spcPts val="3363"/>
              </a:lnSpc>
            </a:pPr>
            <a:r>
              <a:rPr lang="en-US" sz="2402" spc="523" dirty="0">
                <a:solidFill>
                  <a:srgbClr val="191919"/>
                </a:solidFill>
                <a:latin typeface="Roboto Bold"/>
              </a:rPr>
              <a:t>transfer </a:t>
            </a:r>
            <a:r>
              <a:rPr lang="en-US" sz="2402" spc="523" dirty="0" err="1">
                <a:solidFill>
                  <a:srgbClr val="191919"/>
                </a:solidFill>
                <a:latin typeface="Roboto Bold"/>
              </a:rPr>
              <a:t>e.V.</a:t>
            </a:r>
            <a:endParaRPr lang="en-US" sz="2402" spc="523" dirty="0">
              <a:solidFill>
                <a:srgbClr val="191919"/>
              </a:solidFill>
              <a:latin typeface="Roboto Bold"/>
            </a:endParaRPr>
          </a:p>
        </p:txBody>
      </p:sp>
      <p:sp>
        <p:nvSpPr>
          <p:cNvPr id="8" name="TextBox 8"/>
          <p:cNvSpPr txBox="1"/>
          <p:nvPr/>
        </p:nvSpPr>
        <p:spPr>
          <a:xfrm>
            <a:off x="5318164" y="6915144"/>
            <a:ext cx="5145083" cy="2857834"/>
          </a:xfrm>
          <a:prstGeom prst="rect">
            <a:avLst/>
          </a:prstGeom>
        </p:spPr>
        <p:txBody>
          <a:bodyPr wrap="square" lIns="0" tIns="0" rIns="0" bIns="0" rtlCol="0" anchor="t">
            <a:spAutoFit/>
          </a:bodyPr>
          <a:lstStyle>
            <a:defPPr>
              <a:defRPr lang="en-US"/>
            </a:defPPr>
            <a:lvl1pPr algn="ctr">
              <a:lnSpc>
                <a:spcPts val="2464"/>
              </a:lnSpc>
              <a:defRPr>
                <a:ln>
                  <a:noFill/>
                </a:ln>
                <a:solidFill>
                  <a:srgbClr val="000000"/>
                </a:solidFill>
                <a:effectLst/>
                <a:uFill>
                  <a:solidFill>
                    <a:srgbClr val="353744"/>
                  </a:solidFill>
                </a:uFill>
                <a:latin typeface="Arial" panose="020B0604020202020204" pitchFamily="34" charset="0"/>
                <a:ea typeface="Arial Unicode MS"/>
                <a:cs typeface="Arial Unicode MS"/>
              </a:defRPr>
            </a:lvl1pPr>
          </a:lstStyle>
          <a:p>
            <a:r>
              <a:rPr lang="de-DE" dirty="0"/>
              <a:t>Als Diplom-Pädagogin und Projektmanagerin bringe ich langjährige Erfahrung in der Koordination von Kinder- und Jugendprojekten mit. </a:t>
            </a:r>
          </a:p>
          <a:p>
            <a:r>
              <a:rPr lang="de-DE" dirty="0"/>
              <a:t>Mit meinem pädagogischen Fachwissen und meiner Leidenschaft für nachhaltige Bildung unterstütze ich „ECO-DETECT“ dabei, ein wirkungsvolles und praxisnahes Lernprogramm zu entwickeln, das </a:t>
            </a:r>
            <a:r>
              <a:rPr lang="de-DE" dirty="0" err="1"/>
              <a:t>Schüler:innen</a:t>
            </a:r>
            <a:r>
              <a:rPr lang="de-DE" dirty="0"/>
              <a:t> für Energieeffizienz und Klimaschutz begeistert.</a:t>
            </a:r>
            <a:endParaRPr lang="en-US" dirty="0"/>
          </a:p>
        </p:txBody>
      </p:sp>
      <p:sp>
        <p:nvSpPr>
          <p:cNvPr id="9" name="TextBox 9"/>
          <p:cNvSpPr txBox="1"/>
          <p:nvPr/>
        </p:nvSpPr>
        <p:spPr>
          <a:xfrm>
            <a:off x="11352344" y="4357445"/>
            <a:ext cx="5789745" cy="3819635"/>
          </a:xfrm>
          <a:prstGeom prst="rect">
            <a:avLst/>
          </a:prstGeom>
        </p:spPr>
        <p:txBody>
          <a:bodyPr wrap="square" lIns="0" tIns="0" rIns="0" bIns="0" rtlCol="0" anchor="t">
            <a:spAutoFit/>
          </a:bodyPr>
          <a:lstStyle/>
          <a:p>
            <a:pPr algn="ctr">
              <a:lnSpc>
                <a:spcPts val="2464"/>
              </a:lnSpc>
            </a:pPr>
            <a:r>
              <a:rPr lang="de-DE" dirty="0">
                <a:solidFill>
                  <a:srgbClr val="000000"/>
                </a:solidFill>
                <a:uFill>
                  <a:solidFill>
                    <a:srgbClr val="353744"/>
                  </a:solidFill>
                </a:uFill>
                <a:latin typeface="Arial" panose="020B0604020202020204" pitchFamily="34" charset="0"/>
                <a:ea typeface="Arial Unicode MS"/>
                <a:cs typeface="Arial Unicode MS"/>
              </a:rPr>
              <a:t>transfer e.V. ist ein gemeinnütziger Verein in Köln, der seit 1987 in der Kinder- und Jugendhilfe tätig ist. Er fördert Projekte zur digitalen Bildung, sozialen Teilhabe und Nachhaltigkeit und arbeitet dabei eng mit Schulen und Bildungseinrichtungen zusammen. Durch Initiativen wie „AI-</a:t>
            </a:r>
            <a:r>
              <a:rPr lang="de-DE" dirty="0" err="1">
                <a:solidFill>
                  <a:srgbClr val="000000"/>
                </a:solidFill>
                <a:uFill>
                  <a:solidFill>
                    <a:srgbClr val="353744"/>
                  </a:solidFill>
                </a:uFill>
                <a:latin typeface="Arial" panose="020B0604020202020204" pitchFamily="34" charset="0"/>
                <a:ea typeface="Arial Unicode MS"/>
                <a:cs typeface="Arial Unicode MS"/>
              </a:rPr>
              <a:t>rocked</a:t>
            </a:r>
            <a:r>
              <a:rPr lang="de-DE" dirty="0">
                <a:solidFill>
                  <a:srgbClr val="000000"/>
                </a:solidFill>
                <a:uFill>
                  <a:solidFill>
                    <a:srgbClr val="353744"/>
                  </a:solidFill>
                </a:uFill>
                <a:latin typeface="Arial" panose="020B0604020202020204" pitchFamily="34" charset="0"/>
                <a:ea typeface="Arial Unicode MS"/>
                <a:cs typeface="Arial Unicode MS"/>
              </a:rPr>
              <a:t>-IT“ bringt transfer e.V. Kindern und Jugendlichen praxisnah wichtige Zukunftskompetenzen näher. Mit seinem Netzwerk und seiner Erfahrung in der Projektentwicklung ist der Verein ein idealer Partner für das „ECO-DETECT“-Projekt, um Bildung und Klimabewusstsein nachhaltig zu fördern.</a:t>
            </a:r>
          </a:p>
          <a:p>
            <a:pPr algn="ctr">
              <a:lnSpc>
                <a:spcPts val="2464"/>
              </a:lnSpc>
            </a:pPr>
            <a:endParaRPr lang="en-US" dirty="0">
              <a:solidFill>
                <a:srgbClr val="000000"/>
              </a:solidFill>
              <a:uFill>
                <a:solidFill>
                  <a:srgbClr val="353744"/>
                </a:solidFill>
              </a:uFill>
              <a:latin typeface="Arial" panose="020B0604020202020204" pitchFamily="34" charset="0"/>
              <a:ea typeface="Arial Unicode MS"/>
              <a:cs typeface="Arial Unicode MS"/>
            </a:endParaRPr>
          </a:p>
        </p:txBody>
      </p:sp>
      <p:sp>
        <p:nvSpPr>
          <p:cNvPr id="10" name="TextBox 10"/>
          <p:cNvSpPr txBox="1"/>
          <p:nvPr/>
        </p:nvSpPr>
        <p:spPr>
          <a:xfrm>
            <a:off x="740002" y="6915144"/>
            <a:ext cx="4178192" cy="2857834"/>
          </a:xfrm>
          <a:prstGeom prst="rect">
            <a:avLst/>
          </a:prstGeom>
        </p:spPr>
        <p:txBody>
          <a:bodyPr wrap="square" lIns="0" tIns="0" rIns="0" bIns="0" rtlCol="0" anchor="t">
            <a:spAutoFit/>
          </a:bodyPr>
          <a:lstStyle>
            <a:defPPr>
              <a:defRPr lang="en-US"/>
            </a:defPPr>
            <a:lvl1pPr algn="ctr">
              <a:lnSpc>
                <a:spcPts val="2464"/>
              </a:lnSpc>
              <a:defRPr>
                <a:ln>
                  <a:noFill/>
                </a:ln>
                <a:solidFill>
                  <a:srgbClr val="000000"/>
                </a:solidFill>
                <a:effectLst/>
                <a:uFill>
                  <a:solidFill>
                    <a:srgbClr val="353744"/>
                  </a:solidFill>
                </a:uFill>
                <a:latin typeface="Arial" panose="020B0604020202020204" pitchFamily="34" charset="0"/>
                <a:ea typeface="Arial Unicode MS"/>
                <a:cs typeface="Arial Unicode MS"/>
              </a:defRPr>
            </a:lvl1pPr>
          </a:lstStyle>
          <a:p>
            <a:r>
              <a:rPr lang="de-DE" dirty="0"/>
              <a:t>Als Wirtschaftsinformatiker mit mehr als 20 Jahren Erfahrung in der IT-Beratung und im Projektmanagement, ist es mir ein persönliches Herzensanliegen, die digitale Bildung unserer Kinder und Jugendlichen zu fördern und dies mit unserem Projekt ECO-DETECT mit dem Thema „Ökologische Nachhaltigkeit – Klimaschutz im Alltag“ zu verbinden.</a:t>
            </a:r>
          </a:p>
        </p:txBody>
      </p:sp>
      <p:sp>
        <p:nvSpPr>
          <p:cNvPr id="13" name="Freeform 13"/>
          <p:cNvSpPr/>
          <p:nvPr/>
        </p:nvSpPr>
        <p:spPr>
          <a:xfrm>
            <a:off x="16388997" y="330829"/>
            <a:ext cx="1383456" cy="920863"/>
          </a:xfrm>
          <a:custGeom>
            <a:avLst/>
            <a:gdLst/>
            <a:ahLst/>
            <a:cxnLst/>
            <a:rect l="l" t="t" r="r" b="b"/>
            <a:pathLst>
              <a:path w="1383456" h="920863">
                <a:moveTo>
                  <a:pt x="0" y="0"/>
                </a:moveTo>
                <a:lnTo>
                  <a:pt x="1383456" y="0"/>
                </a:lnTo>
                <a:lnTo>
                  <a:pt x="1383456" y="920863"/>
                </a:lnTo>
                <a:lnTo>
                  <a:pt x="0" y="920863"/>
                </a:lnTo>
                <a:lnTo>
                  <a:pt x="0" y="0"/>
                </a:lnTo>
                <a:close/>
              </a:path>
            </a:pathLst>
          </a:custGeom>
          <a:blipFill>
            <a:blip r:embed="rId4"/>
            <a:stretch>
              <a:fillRect/>
            </a:stretch>
          </a:blipFill>
        </p:spPr>
        <p:txBody>
          <a:bodyPr/>
          <a:lstStyle/>
          <a:p>
            <a:endParaRPr lang="de-DE"/>
          </a:p>
        </p:txBody>
      </p:sp>
      <p:sp>
        <p:nvSpPr>
          <p:cNvPr id="11" name="Freeform 11"/>
          <p:cNvSpPr/>
          <p:nvPr/>
        </p:nvSpPr>
        <p:spPr>
          <a:xfrm rot="1291934">
            <a:off x="-7019642" y="-5746477"/>
            <a:ext cx="11748906" cy="8800999"/>
          </a:xfrm>
          <a:custGeom>
            <a:avLst/>
            <a:gdLst/>
            <a:ahLst/>
            <a:cxnLst/>
            <a:rect l="l" t="t" r="r" b="b"/>
            <a:pathLst>
              <a:path w="11748906" h="8800999">
                <a:moveTo>
                  <a:pt x="0" y="0"/>
                </a:moveTo>
                <a:lnTo>
                  <a:pt x="11748906" y="0"/>
                </a:lnTo>
                <a:lnTo>
                  <a:pt x="11748906" y="8800999"/>
                </a:lnTo>
                <a:lnTo>
                  <a:pt x="0" y="88009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3" name="TextBox 3"/>
          <p:cNvSpPr txBox="1"/>
          <p:nvPr/>
        </p:nvSpPr>
        <p:spPr>
          <a:xfrm>
            <a:off x="3842093" y="355944"/>
            <a:ext cx="7858149" cy="1236345"/>
          </a:xfrm>
          <a:prstGeom prst="rect">
            <a:avLst/>
          </a:prstGeom>
        </p:spPr>
        <p:txBody>
          <a:bodyPr lIns="0" tIns="0" rIns="0" bIns="0" rtlCol="0" anchor="t">
            <a:spAutoFit/>
          </a:bodyPr>
          <a:lstStyle/>
          <a:p>
            <a:pPr algn="ctr">
              <a:lnSpc>
                <a:spcPts val="10080"/>
              </a:lnSpc>
            </a:pPr>
            <a:r>
              <a:rPr lang="en-US" sz="7200">
                <a:solidFill>
                  <a:srgbClr val="000000"/>
                </a:solidFill>
                <a:latin typeface="Roboto Bold"/>
              </a:rPr>
              <a:t>Das Team</a:t>
            </a:r>
          </a:p>
        </p:txBody>
      </p:sp>
      <p:sp>
        <p:nvSpPr>
          <p:cNvPr id="12" name="Freeform 12"/>
          <p:cNvSpPr/>
          <p:nvPr/>
        </p:nvSpPr>
        <p:spPr>
          <a:xfrm rot="1291934">
            <a:off x="14165978" y="6371875"/>
            <a:ext cx="9330612" cy="6989476"/>
          </a:xfrm>
          <a:custGeom>
            <a:avLst/>
            <a:gdLst/>
            <a:ahLst/>
            <a:cxnLst/>
            <a:rect l="l" t="t" r="r" b="b"/>
            <a:pathLst>
              <a:path w="9330612" h="6989476">
                <a:moveTo>
                  <a:pt x="0" y="0"/>
                </a:moveTo>
                <a:lnTo>
                  <a:pt x="9330612" y="0"/>
                </a:lnTo>
                <a:lnTo>
                  <a:pt x="9330612" y="6989476"/>
                </a:lnTo>
                <a:lnTo>
                  <a:pt x="0" y="69894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pic>
        <p:nvPicPr>
          <p:cNvPr id="28" name="Grafik 27">
            <a:extLst>
              <a:ext uri="{FF2B5EF4-FFF2-40B4-BE49-F238E27FC236}">
                <a16:creationId xmlns:a16="http://schemas.microsoft.com/office/drawing/2014/main" id="{FA8B3CFB-FC37-51A5-DB26-B28464FAB320}"/>
              </a:ext>
            </a:extLst>
          </p:cNvPr>
          <p:cNvPicPr>
            <a:picLocks noChangeAspect="1"/>
          </p:cNvPicPr>
          <p:nvPr/>
        </p:nvPicPr>
        <p:blipFill>
          <a:blip r:embed="rId7"/>
          <a:stretch>
            <a:fillRect/>
          </a:stretch>
        </p:blipFill>
        <p:spPr>
          <a:xfrm>
            <a:off x="12239759" y="2109920"/>
            <a:ext cx="2857500" cy="12287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E6ECDDF-8B2B-73E0-9DAF-BD1A4B18B81C}"/>
              </a:ext>
            </a:extLst>
          </p:cNvPr>
          <p:cNvPicPr>
            <a:picLocks noChangeAspect="1"/>
          </p:cNvPicPr>
          <p:nvPr/>
        </p:nvPicPr>
        <p:blipFill>
          <a:blip r:embed="rId2"/>
          <a:stretch>
            <a:fillRect/>
          </a:stretch>
        </p:blipFill>
        <p:spPr>
          <a:xfrm>
            <a:off x="1295400" y="1781373"/>
            <a:ext cx="6188709" cy="3536405"/>
          </a:xfrm>
          <a:prstGeom prst="rect">
            <a:avLst/>
          </a:prstGeom>
        </p:spPr>
      </p:pic>
      <p:sp>
        <p:nvSpPr>
          <p:cNvPr id="2" name="TextBox 2"/>
          <p:cNvSpPr txBox="1"/>
          <p:nvPr/>
        </p:nvSpPr>
        <p:spPr>
          <a:xfrm>
            <a:off x="8145808" y="1104900"/>
            <a:ext cx="8327204" cy="1832681"/>
          </a:xfrm>
          <a:prstGeom prst="rect">
            <a:avLst/>
          </a:prstGeom>
        </p:spPr>
        <p:txBody>
          <a:bodyPr wrap="square" lIns="0" tIns="0" rIns="0" bIns="0" rtlCol="0" anchor="t">
            <a:spAutoFit/>
          </a:bodyPr>
          <a:lstStyle/>
          <a:p>
            <a:pPr algn="l">
              <a:lnSpc>
                <a:spcPts val="7277"/>
              </a:lnSpc>
            </a:pPr>
            <a:r>
              <a:rPr lang="en-US" sz="6064" dirty="0">
                <a:solidFill>
                  <a:srgbClr val="191919"/>
                </a:solidFill>
                <a:latin typeface="Roboto Bold"/>
              </a:rPr>
              <a:t>WELCHES PROBLEM WIR LÖSEN </a:t>
            </a:r>
          </a:p>
        </p:txBody>
      </p:sp>
      <p:sp>
        <p:nvSpPr>
          <p:cNvPr id="3" name="Freeform 3"/>
          <p:cNvSpPr/>
          <p:nvPr/>
        </p:nvSpPr>
        <p:spPr>
          <a:xfrm rot="1291934">
            <a:off x="-7019642" y="-5746477"/>
            <a:ext cx="11748906" cy="8800999"/>
          </a:xfrm>
          <a:custGeom>
            <a:avLst/>
            <a:gdLst/>
            <a:ahLst/>
            <a:cxnLst/>
            <a:rect l="l" t="t" r="r" b="b"/>
            <a:pathLst>
              <a:path w="11748906" h="8800999">
                <a:moveTo>
                  <a:pt x="0" y="0"/>
                </a:moveTo>
                <a:lnTo>
                  <a:pt x="11748906" y="0"/>
                </a:lnTo>
                <a:lnTo>
                  <a:pt x="11748906" y="8800999"/>
                </a:lnTo>
                <a:lnTo>
                  <a:pt x="0" y="88009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1277600" y="2324100"/>
            <a:ext cx="5904743" cy="6939335"/>
          </a:xfrm>
          <a:custGeom>
            <a:avLst/>
            <a:gdLst/>
            <a:ahLst/>
            <a:cxnLst/>
            <a:rect l="l" t="t" r="r" b="b"/>
            <a:pathLst>
              <a:path w="5904743" h="6939335">
                <a:moveTo>
                  <a:pt x="0" y="0"/>
                </a:moveTo>
                <a:lnTo>
                  <a:pt x="5904743" y="0"/>
                </a:lnTo>
                <a:lnTo>
                  <a:pt x="5904743" y="6939336"/>
                </a:lnTo>
                <a:lnTo>
                  <a:pt x="0" y="69393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1388275" y="5446000"/>
            <a:ext cx="9227626" cy="4324132"/>
          </a:xfrm>
          <a:prstGeom prst="rect">
            <a:avLst/>
          </a:prstGeom>
        </p:spPr>
        <p:txBody>
          <a:bodyPr wrap="square" lIns="0" tIns="0" rIns="0" bIns="0" rtlCol="0" anchor="t">
            <a:spAutoFit/>
          </a:bodyPr>
          <a:lstStyle/>
          <a:p>
            <a:pPr algn="l">
              <a:lnSpc>
                <a:spcPts val="3412"/>
              </a:lnSpc>
            </a:pPr>
            <a:r>
              <a:rPr lang="de-DE" sz="2275" dirty="0">
                <a:solidFill>
                  <a:srgbClr val="191919"/>
                </a:solidFill>
                <a:latin typeface="Roboto"/>
              </a:rPr>
              <a:t>In vielen Schulen wird durch eine manuelle Steuerung von veralteten Beleuchtungs- und Heizsystemen unnötig Energie verbraucht. Dieser ineffiziente Energieeinsatz führt nicht nur zu höheren Betriebskosten, sondern auch zu vermeidbaren CO₂-Emissionen. Gerade im schulischen Bereich gibt es großes Potenzial, durch smarte, KI-gestützte Steuerungssysteme sowohl Kosten zu senken als auch einen positiven Beitrag zum Klimaschutz zu leisten.</a:t>
            </a:r>
          </a:p>
          <a:p>
            <a:pPr algn="l">
              <a:lnSpc>
                <a:spcPts val="3412"/>
              </a:lnSpc>
            </a:pPr>
            <a:r>
              <a:rPr lang="de-DE" sz="2275" dirty="0">
                <a:solidFill>
                  <a:srgbClr val="191919"/>
                </a:solidFill>
                <a:latin typeface="Roboto"/>
              </a:rPr>
              <a:t>Mit unserer Lösung profitieren Schulen und die Umwelt gleichermaßen: Schulen sparen Energie und Kosten, während gleichzeitig die CO₂-Bilanz verbessert wird.</a:t>
            </a:r>
            <a:endParaRPr lang="en-US" sz="2275" dirty="0">
              <a:solidFill>
                <a:srgbClr val="191919"/>
              </a:solidFill>
              <a:latin typeface="Roboto"/>
            </a:endParaRPr>
          </a:p>
        </p:txBody>
      </p:sp>
      <p:sp>
        <p:nvSpPr>
          <p:cNvPr id="6" name="Freeform 6"/>
          <p:cNvSpPr/>
          <p:nvPr/>
        </p:nvSpPr>
        <p:spPr>
          <a:xfrm>
            <a:off x="16388997" y="330829"/>
            <a:ext cx="1383456" cy="920863"/>
          </a:xfrm>
          <a:custGeom>
            <a:avLst/>
            <a:gdLst/>
            <a:ahLst/>
            <a:cxnLst/>
            <a:rect l="l" t="t" r="r" b="b"/>
            <a:pathLst>
              <a:path w="1383456" h="920863">
                <a:moveTo>
                  <a:pt x="0" y="0"/>
                </a:moveTo>
                <a:lnTo>
                  <a:pt x="1383456" y="0"/>
                </a:lnTo>
                <a:lnTo>
                  <a:pt x="1383456" y="920863"/>
                </a:lnTo>
                <a:lnTo>
                  <a:pt x="0" y="920863"/>
                </a:lnTo>
                <a:lnTo>
                  <a:pt x="0" y="0"/>
                </a:lnTo>
                <a:close/>
              </a:path>
            </a:pathLst>
          </a:custGeom>
          <a:blipFill>
            <a:blip r:embed="rId7"/>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684136" y="7692812"/>
            <a:ext cx="14319993" cy="6166547"/>
          </a:xfrm>
          <a:custGeom>
            <a:avLst/>
            <a:gdLst/>
            <a:ahLst/>
            <a:cxnLst/>
            <a:rect l="l" t="t" r="r" b="b"/>
            <a:pathLst>
              <a:path w="14319993" h="6166547">
                <a:moveTo>
                  <a:pt x="0" y="0"/>
                </a:moveTo>
                <a:lnTo>
                  <a:pt x="14319993" y="0"/>
                </a:lnTo>
                <a:lnTo>
                  <a:pt x="14319993" y="6166548"/>
                </a:lnTo>
                <a:lnTo>
                  <a:pt x="0" y="6166548"/>
                </a:lnTo>
                <a:lnTo>
                  <a:pt x="0" y="0"/>
                </a:lnTo>
                <a:close/>
              </a:path>
            </a:pathLst>
          </a:custGeom>
          <a:blipFill>
            <a:blip r:embed="rId2"/>
            <a:stretch>
              <a:fillRect/>
            </a:stretch>
          </a:blipFill>
        </p:spPr>
      </p:sp>
      <p:sp>
        <p:nvSpPr>
          <p:cNvPr id="3" name="TextBox 3"/>
          <p:cNvSpPr txBox="1"/>
          <p:nvPr/>
        </p:nvSpPr>
        <p:spPr>
          <a:xfrm>
            <a:off x="5214925" y="1328884"/>
            <a:ext cx="7858149" cy="1236345"/>
          </a:xfrm>
          <a:prstGeom prst="rect">
            <a:avLst/>
          </a:prstGeom>
        </p:spPr>
        <p:txBody>
          <a:bodyPr lIns="0" tIns="0" rIns="0" bIns="0" rtlCol="0" anchor="t">
            <a:spAutoFit/>
          </a:bodyPr>
          <a:lstStyle/>
          <a:p>
            <a:pPr algn="ctr">
              <a:lnSpc>
                <a:spcPts val="10080"/>
              </a:lnSpc>
            </a:pPr>
            <a:r>
              <a:rPr lang="en-US" sz="7200">
                <a:solidFill>
                  <a:srgbClr val="000000"/>
                </a:solidFill>
                <a:latin typeface="Roboto Bold"/>
              </a:rPr>
              <a:t>Wie wir es lösen</a:t>
            </a:r>
          </a:p>
        </p:txBody>
      </p:sp>
      <p:sp>
        <p:nvSpPr>
          <p:cNvPr id="5" name="TextBox 5"/>
          <p:cNvSpPr txBox="1"/>
          <p:nvPr/>
        </p:nvSpPr>
        <p:spPr>
          <a:xfrm>
            <a:off x="1219200" y="2931712"/>
            <a:ext cx="16078200" cy="6733895"/>
          </a:xfrm>
          <a:prstGeom prst="rect">
            <a:avLst/>
          </a:prstGeom>
        </p:spPr>
        <p:txBody>
          <a:bodyPr wrap="square" lIns="0" tIns="0" rIns="0" bIns="0" rtlCol="0" anchor="t">
            <a:spAutoFit/>
          </a:bodyPr>
          <a:lstStyle/>
          <a:p>
            <a:r>
              <a:rPr lang="de-DE" sz="2400" b="1" dirty="0"/>
              <a:t>Das langfristige Ziel:</a:t>
            </a:r>
          </a:p>
          <a:p>
            <a:r>
              <a:rPr lang="de-DE" sz="2400" dirty="0"/>
              <a:t>Unser Ansatz kombiniert Künstliche Intelligenz mit Sensor-Technologie, um den Energieverbrauch in Schulen effizient zu steuern:</a:t>
            </a:r>
          </a:p>
          <a:p>
            <a:endParaRPr lang="de-DE" sz="2400" dirty="0"/>
          </a:p>
          <a:p>
            <a:pPr>
              <a:buFont typeface="+mj-lt"/>
              <a:buAutoNum type="arabicPeriod"/>
            </a:pPr>
            <a:r>
              <a:rPr lang="de-DE" sz="2400" b="1" dirty="0"/>
              <a:t> Intelligente Beleuchtungs- &amp; Heizungssteuerung:</a:t>
            </a:r>
            <a:r>
              <a:rPr lang="de-DE" sz="2400" dirty="0"/>
              <a:t> </a:t>
            </a:r>
          </a:p>
          <a:p>
            <a:pPr lvl="1"/>
            <a:r>
              <a:rPr lang="de-DE" sz="2400" dirty="0"/>
              <a:t>Ein Netzwerk von Sensoren erfasst das Tageslicht, Temperaturen und die Raumnutzung, sodass die Beleuchtung und Heizung automatisch an die aktuellen Bedürfnisse angepasst wird. Dadurch wird nur dann Licht und Heizungsenergie genutzt, wenn sie wirklich benötigt wird.</a:t>
            </a:r>
          </a:p>
          <a:p>
            <a:pPr>
              <a:buFont typeface="+mj-lt"/>
              <a:buAutoNum type="arabicPeriod"/>
            </a:pPr>
            <a:endParaRPr lang="de-DE" sz="2400" dirty="0"/>
          </a:p>
          <a:p>
            <a:pPr>
              <a:buFont typeface="+mj-lt"/>
              <a:buAutoNum type="arabicPeriod"/>
            </a:pPr>
            <a:r>
              <a:rPr lang="de-DE" sz="2400" b="1" dirty="0"/>
              <a:t> Zentrale KI-Steuerung:</a:t>
            </a:r>
            <a:r>
              <a:rPr lang="de-DE" sz="2400" dirty="0"/>
              <a:t> </a:t>
            </a:r>
          </a:p>
          <a:p>
            <a:pPr lvl="1"/>
            <a:r>
              <a:rPr lang="de-DE" sz="2400" dirty="0"/>
              <a:t>Eine KI-Plattform analysiert kontinuierlich Daten zu Licht- und Energiebedarf und passt die Einstellungen dynamisch an. Dies gewährleistet eine effiziente Nutzung von Ressourcen und reduziert den Energieverbrauch.</a:t>
            </a:r>
          </a:p>
          <a:p>
            <a:pPr>
              <a:buFont typeface="+mj-lt"/>
              <a:buAutoNum type="arabicPeriod"/>
            </a:pPr>
            <a:endParaRPr lang="de-DE" sz="2400" dirty="0"/>
          </a:p>
          <a:p>
            <a:pPr>
              <a:buFont typeface="+mj-lt"/>
              <a:buAutoNum type="arabicPeriod"/>
            </a:pPr>
            <a:r>
              <a:rPr lang="de-DE" sz="2400" b="1" dirty="0"/>
              <a:t> Energieüberwachung in Echtzeit:</a:t>
            </a:r>
            <a:r>
              <a:rPr lang="de-DE" sz="2400" dirty="0"/>
              <a:t> </a:t>
            </a:r>
          </a:p>
          <a:p>
            <a:pPr lvl="1"/>
            <a:r>
              <a:rPr lang="de-DE" sz="2400" dirty="0"/>
              <a:t>Durch die kontinuierliche Überwachung können Energieeinsparungen direkt sichtbar gemacht werden, was die Schulen dabei unterstützt, ihren CO₂-Ausstoß langfristig zu senken. </a:t>
            </a:r>
          </a:p>
          <a:p>
            <a:pPr lvl="1"/>
            <a:r>
              <a:rPr lang="de-DE" sz="2400" dirty="0"/>
              <a:t>Diese smarte Lösung trägt zur Nachhaltigkeit und Kostenreduktion bei und fördert gleichzeitig ein umweltbewusstes Verhalten in Bildungseinrichtungen.</a:t>
            </a:r>
          </a:p>
          <a:p>
            <a:pPr marL="0" lvl="0" indent="0" algn="just">
              <a:lnSpc>
                <a:spcPts val="3959"/>
              </a:lnSpc>
              <a:spcBef>
                <a:spcPct val="0"/>
              </a:spcBef>
            </a:pPr>
            <a:endParaRPr lang="en-US" sz="2199" u="none" dirty="0">
              <a:solidFill>
                <a:srgbClr val="000000"/>
              </a:solidFill>
              <a:latin typeface="Roboto"/>
            </a:endParaRPr>
          </a:p>
        </p:txBody>
      </p:sp>
      <p:sp>
        <p:nvSpPr>
          <p:cNvPr id="6" name="Freeform 6"/>
          <p:cNvSpPr/>
          <p:nvPr/>
        </p:nvSpPr>
        <p:spPr>
          <a:xfrm rot="1291934">
            <a:off x="-7019642" y="-5746477"/>
            <a:ext cx="11748906" cy="8800999"/>
          </a:xfrm>
          <a:custGeom>
            <a:avLst/>
            <a:gdLst/>
            <a:ahLst/>
            <a:cxnLst/>
            <a:rect l="l" t="t" r="r" b="b"/>
            <a:pathLst>
              <a:path w="11748906" h="8800999">
                <a:moveTo>
                  <a:pt x="0" y="0"/>
                </a:moveTo>
                <a:lnTo>
                  <a:pt x="11748906" y="0"/>
                </a:lnTo>
                <a:lnTo>
                  <a:pt x="11748906" y="8800999"/>
                </a:lnTo>
                <a:lnTo>
                  <a:pt x="0" y="88009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16388997" y="330829"/>
            <a:ext cx="1383456" cy="920863"/>
          </a:xfrm>
          <a:custGeom>
            <a:avLst/>
            <a:gdLst/>
            <a:ahLst/>
            <a:cxnLst/>
            <a:rect l="l" t="t" r="r" b="b"/>
            <a:pathLst>
              <a:path w="1383456" h="920863">
                <a:moveTo>
                  <a:pt x="0" y="0"/>
                </a:moveTo>
                <a:lnTo>
                  <a:pt x="1383456" y="0"/>
                </a:lnTo>
                <a:lnTo>
                  <a:pt x="1383456" y="920863"/>
                </a:lnTo>
                <a:lnTo>
                  <a:pt x="0" y="920863"/>
                </a:lnTo>
                <a:lnTo>
                  <a:pt x="0" y="0"/>
                </a:lnTo>
                <a:close/>
              </a:path>
            </a:pathLst>
          </a:custGeom>
          <a:blipFill>
            <a:blip r:embed="rId5"/>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7378512" y="5105400"/>
            <a:ext cx="10287000" cy="0"/>
          </a:xfrm>
          <a:prstGeom prst="line">
            <a:avLst/>
          </a:prstGeom>
          <a:ln w="76200" cap="flat">
            <a:solidFill>
              <a:srgbClr val="E10000"/>
            </a:solidFill>
            <a:prstDash val="solid"/>
            <a:headEnd type="none" w="sm" len="sm"/>
            <a:tailEnd type="none" w="sm" len="sm"/>
          </a:ln>
        </p:spPr>
      </p:sp>
      <p:grpSp>
        <p:nvGrpSpPr>
          <p:cNvPr id="3" name="Group 3"/>
          <p:cNvGrpSpPr/>
          <p:nvPr/>
        </p:nvGrpSpPr>
        <p:grpSpPr>
          <a:xfrm>
            <a:off x="12320732" y="1206568"/>
            <a:ext cx="402560" cy="40256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10000"/>
            </a:solidFill>
          </p:spPr>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2715376" y="3856335"/>
            <a:ext cx="5267824" cy="5203815"/>
            <a:chOff x="-653801" y="-38100"/>
            <a:chExt cx="8929554" cy="6938420"/>
          </a:xfrm>
        </p:grpSpPr>
        <p:sp>
          <p:nvSpPr>
            <p:cNvPr id="7" name="TextBox 7"/>
            <p:cNvSpPr txBox="1"/>
            <p:nvPr/>
          </p:nvSpPr>
          <p:spPr>
            <a:xfrm>
              <a:off x="-653801" y="2322144"/>
              <a:ext cx="8929554" cy="4578176"/>
            </a:xfrm>
            <a:prstGeom prst="rect">
              <a:avLst/>
            </a:prstGeom>
          </p:spPr>
          <p:txBody>
            <a:bodyPr wrap="square" lIns="0" tIns="0" rIns="0" bIns="0" rtlCol="0" anchor="t">
              <a:spAutoFit/>
            </a:bodyPr>
            <a:lstStyle/>
            <a:p>
              <a:pPr marL="342900" indent="-342900" algn="l">
                <a:lnSpc>
                  <a:spcPts val="2659"/>
                </a:lnSpc>
                <a:buFont typeface="Arial" panose="020B0604020202020204" pitchFamily="34" charset="0"/>
                <a:buChar char="•"/>
              </a:pPr>
              <a:r>
                <a:rPr lang="de-DE" b="1" spc="94" dirty="0">
                  <a:solidFill>
                    <a:srgbClr val="191919"/>
                  </a:solidFill>
                  <a:latin typeface="Roboto"/>
                </a:rPr>
                <a:t>Kosten-Nutzen-Potenzial: </a:t>
              </a:r>
            </a:p>
            <a:p>
              <a:pPr lvl="1">
                <a:lnSpc>
                  <a:spcPts val="2659"/>
                </a:lnSpc>
              </a:pPr>
              <a:r>
                <a:rPr lang="de-DE" sz="1400" spc="94" dirty="0">
                  <a:solidFill>
                    <a:srgbClr val="191919"/>
                  </a:solidFill>
                  <a:latin typeface="Roboto"/>
                </a:rPr>
                <a:t>Erste Erkenntnisse deuten darauf hin, dass zahlreiche Schulen erhebliche Einsparmöglichkeiten haben, besonders solche mit veralteter Technik.</a:t>
              </a:r>
            </a:p>
            <a:p>
              <a:pPr lvl="1">
                <a:lnSpc>
                  <a:spcPts val="2659"/>
                </a:lnSpc>
              </a:pPr>
              <a:endParaRPr lang="de-DE" spc="94" dirty="0">
                <a:solidFill>
                  <a:srgbClr val="191919"/>
                </a:solidFill>
                <a:latin typeface="Roboto"/>
              </a:endParaRPr>
            </a:p>
            <a:p>
              <a:pPr marL="342900" indent="-342900" algn="l">
                <a:lnSpc>
                  <a:spcPts val="2659"/>
                </a:lnSpc>
                <a:buFont typeface="Arial" panose="020B0604020202020204" pitchFamily="34" charset="0"/>
                <a:buChar char="•"/>
              </a:pPr>
              <a:r>
                <a:rPr lang="de-DE" b="1" spc="94" dirty="0">
                  <a:solidFill>
                    <a:srgbClr val="191919"/>
                  </a:solidFill>
                  <a:latin typeface="Roboto"/>
                </a:rPr>
                <a:t>Offenheit für das Projekt: </a:t>
              </a:r>
            </a:p>
            <a:p>
              <a:pPr lvl="1">
                <a:lnSpc>
                  <a:spcPts val="2659"/>
                </a:lnSpc>
              </a:pPr>
              <a:r>
                <a:rPr lang="de-DE" sz="1400" spc="94" dirty="0">
                  <a:solidFill>
                    <a:srgbClr val="191919"/>
                  </a:solidFill>
                  <a:latin typeface="Roboto"/>
                </a:rPr>
                <a:t>Die Bereitschaft zur Nutzung smarter Lösungen ist sowohl bei Schulleitungen als auch bei </a:t>
              </a:r>
              <a:r>
                <a:rPr lang="de-DE" sz="1400" spc="94" dirty="0" err="1">
                  <a:solidFill>
                    <a:srgbClr val="191919"/>
                  </a:solidFill>
                  <a:latin typeface="Roboto"/>
                </a:rPr>
                <a:t>Lehrer:innen</a:t>
              </a:r>
              <a:r>
                <a:rPr lang="de-DE" sz="1400" spc="94" dirty="0">
                  <a:solidFill>
                    <a:srgbClr val="191919"/>
                  </a:solidFill>
                  <a:latin typeface="Roboto"/>
                </a:rPr>
                <a:t> und </a:t>
              </a:r>
              <a:r>
                <a:rPr lang="de-DE" sz="1400" spc="94" dirty="0" err="1">
                  <a:solidFill>
                    <a:srgbClr val="191919"/>
                  </a:solidFill>
                  <a:latin typeface="Roboto"/>
                </a:rPr>
                <a:t>Schüler:innen</a:t>
              </a:r>
              <a:r>
                <a:rPr lang="de-DE" sz="1400" spc="94" dirty="0">
                  <a:solidFill>
                    <a:srgbClr val="191919"/>
                  </a:solidFill>
                  <a:latin typeface="Roboto"/>
                </a:rPr>
                <a:t> gegeben, wenn diese den Alltag erleichtern und zu langfristigen Einsparungen führen.</a:t>
              </a:r>
              <a:endParaRPr lang="en-US" sz="1400" spc="94" dirty="0">
                <a:solidFill>
                  <a:srgbClr val="191919"/>
                </a:solidFill>
                <a:latin typeface="Roboto"/>
              </a:endParaRPr>
            </a:p>
          </p:txBody>
        </p:sp>
        <p:sp>
          <p:nvSpPr>
            <p:cNvPr id="8" name="TextBox 8"/>
            <p:cNvSpPr txBox="1"/>
            <p:nvPr/>
          </p:nvSpPr>
          <p:spPr>
            <a:xfrm>
              <a:off x="0" y="455025"/>
              <a:ext cx="7107354" cy="1433195"/>
            </a:xfrm>
            <a:prstGeom prst="rect">
              <a:avLst/>
            </a:prstGeom>
          </p:spPr>
          <p:txBody>
            <a:bodyPr lIns="0" tIns="0" rIns="0" bIns="0" rtlCol="0" anchor="t">
              <a:spAutoFit/>
            </a:bodyPr>
            <a:lstStyle/>
            <a:p>
              <a:pPr algn="l">
                <a:lnSpc>
                  <a:spcPts val="4320"/>
                </a:lnSpc>
              </a:pPr>
              <a:r>
                <a:rPr lang="en-US" sz="3200" spc="240" dirty="0">
                  <a:solidFill>
                    <a:srgbClr val="191919"/>
                  </a:solidFill>
                  <a:latin typeface="Roboto Bold"/>
                </a:rPr>
                <a:t>WICHTIGE ERKENNTNISSE</a:t>
              </a:r>
            </a:p>
          </p:txBody>
        </p:sp>
        <p:sp>
          <p:nvSpPr>
            <p:cNvPr id="9" name="TextBox 9"/>
            <p:cNvSpPr txBox="1"/>
            <p:nvPr/>
          </p:nvSpPr>
          <p:spPr>
            <a:xfrm>
              <a:off x="0" y="-38100"/>
              <a:ext cx="7107354" cy="396241"/>
            </a:xfrm>
            <a:prstGeom prst="rect">
              <a:avLst/>
            </a:prstGeom>
          </p:spPr>
          <p:txBody>
            <a:bodyPr lIns="0" tIns="0" rIns="0" bIns="0" rtlCol="0" anchor="t">
              <a:spAutoFit/>
            </a:bodyPr>
            <a:lstStyle/>
            <a:p>
              <a:pPr algn="l">
                <a:lnSpc>
                  <a:spcPts val="2519"/>
                </a:lnSpc>
              </a:pPr>
              <a:endParaRPr/>
            </a:p>
          </p:txBody>
        </p:sp>
      </p:grpSp>
      <p:grpSp>
        <p:nvGrpSpPr>
          <p:cNvPr id="10" name="Group 10"/>
          <p:cNvGrpSpPr/>
          <p:nvPr/>
        </p:nvGrpSpPr>
        <p:grpSpPr>
          <a:xfrm>
            <a:off x="304799" y="1866900"/>
            <a:ext cx="11822966" cy="3442109"/>
            <a:chOff x="-16329" y="-666644"/>
            <a:chExt cx="7123683" cy="4589475"/>
          </a:xfrm>
        </p:grpSpPr>
        <p:sp>
          <p:nvSpPr>
            <p:cNvPr id="11" name="TextBox 11"/>
            <p:cNvSpPr txBox="1"/>
            <p:nvPr/>
          </p:nvSpPr>
          <p:spPr>
            <a:xfrm>
              <a:off x="0" y="182494"/>
              <a:ext cx="7107354" cy="3740337"/>
            </a:xfrm>
            <a:prstGeom prst="rect">
              <a:avLst/>
            </a:prstGeom>
          </p:spPr>
          <p:txBody>
            <a:bodyPr lIns="0" tIns="0" rIns="0" bIns="0" rtlCol="0" anchor="t">
              <a:spAutoFit/>
            </a:bodyPr>
            <a:lstStyle/>
            <a:p>
              <a:pPr marL="342900" indent="-342900">
                <a:lnSpc>
                  <a:spcPts val="2659"/>
                </a:lnSpc>
                <a:buFont typeface="Arial" panose="020B0604020202020204" pitchFamily="34" charset="0"/>
                <a:buChar char="•"/>
              </a:pPr>
              <a:r>
                <a:rPr lang="de-DE" b="1" spc="94" dirty="0">
                  <a:solidFill>
                    <a:srgbClr val="191919"/>
                  </a:solidFill>
                  <a:latin typeface="Roboto"/>
                </a:rPr>
                <a:t>Potenzialanalyse zum Energieverbrauch an Kölner Schulen</a:t>
              </a:r>
              <a:r>
                <a:rPr lang="de-DE" spc="94" dirty="0">
                  <a:solidFill>
                    <a:srgbClr val="191919"/>
                  </a:solidFill>
                  <a:latin typeface="Roboto"/>
                </a:rPr>
                <a:t>: </a:t>
              </a:r>
            </a:p>
            <a:p>
              <a:pPr lvl="1">
                <a:lnSpc>
                  <a:spcPts val="2659"/>
                </a:lnSpc>
              </a:pPr>
              <a:r>
                <a:rPr lang="de-DE" sz="1400" spc="94" dirty="0">
                  <a:solidFill>
                    <a:srgbClr val="191919"/>
                  </a:solidFill>
                  <a:latin typeface="Roboto"/>
                </a:rPr>
                <a:t>Ermittlung des Energieverbrauchs, des technischen Standes und des Potenzials für Energieeinsparungen in Kölner Schulen. Durch Zusammenarbeit mit der Stadt Köln, als Schulträger der öffentlichen Schulen, wird eine genaue Analyse ermöglicht.</a:t>
              </a:r>
            </a:p>
            <a:p>
              <a:pPr marL="342900" indent="-342900">
                <a:lnSpc>
                  <a:spcPts val="2659"/>
                </a:lnSpc>
                <a:spcBef>
                  <a:spcPts val="600"/>
                </a:spcBef>
                <a:buFont typeface="Arial" panose="020B0604020202020204" pitchFamily="34" charset="0"/>
                <a:buChar char="•"/>
              </a:pPr>
              <a:r>
                <a:rPr lang="de-DE" b="1" spc="94" dirty="0">
                  <a:solidFill>
                    <a:srgbClr val="191919"/>
                  </a:solidFill>
                  <a:latin typeface="Roboto"/>
                </a:rPr>
                <a:t>Bedarfsanalyse und Potenzialprüfung: </a:t>
              </a:r>
            </a:p>
            <a:p>
              <a:pPr lvl="1">
                <a:lnSpc>
                  <a:spcPts val="2659"/>
                </a:lnSpc>
              </a:pPr>
              <a:r>
                <a:rPr lang="de-DE" sz="1400" spc="94" dirty="0">
                  <a:solidFill>
                    <a:srgbClr val="191919"/>
                  </a:solidFill>
                  <a:latin typeface="Roboto"/>
                </a:rPr>
                <a:t>Untersuchung, wie viele Schulen moderne, energieeffiziente Beleuchtungssysteme besitzen und wo noch veraltete Technik zum Einsatz kommt. Dies liefert die Basis, um die wirtschaftliche und ökologische Sinnhaftigkeit des Vorhabens zu bewerten</a:t>
              </a:r>
              <a:r>
                <a:rPr lang="en-US" sz="1400" spc="94" dirty="0">
                  <a:solidFill>
                    <a:srgbClr val="191919"/>
                  </a:solidFill>
                  <a:latin typeface="Roboto"/>
                </a:rPr>
                <a:t>.</a:t>
              </a:r>
            </a:p>
          </p:txBody>
        </p:sp>
        <p:sp>
          <p:nvSpPr>
            <p:cNvPr id="12" name="TextBox 12"/>
            <p:cNvSpPr txBox="1"/>
            <p:nvPr/>
          </p:nvSpPr>
          <p:spPr>
            <a:xfrm>
              <a:off x="-16329" y="-666644"/>
              <a:ext cx="7107354" cy="709295"/>
            </a:xfrm>
            <a:prstGeom prst="rect">
              <a:avLst/>
            </a:prstGeom>
          </p:spPr>
          <p:txBody>
            <a:bodyPr lIns="0" tIns="0" rIns="0" bIns="0" rtlCol="0" anchor="t">
              <a:spAutoFit/>
            </a:bodyPr>
            <a:lstStyle/>
            <a:p>
              <a:pPr algn="r">
                <a:lnSpc>
                  <a:spcPts val="4320"/>
                </a:lnSpc>
              </a:pPr>
              <a:r>
                <a:rPr lang="en-US" sz="3200" spc="35" dirty="0">
                  <a:solidFill>
                    <a:srgbClr val="191919"/>
                  </a:solidFill>
                  <a:latin typeface="Roboto Bold"/>
                </a:rPr>
                <a:t>USER RESEARCH</a:t>
              </a:r>
            </a:p>
          </p:txBody>
        </p:sp>
        <p:sp>
          <p:nvSpPr>
            <p:cNvPr id="13" name="TextBox 13"/>
            <p:cNvSpPr txBox="1"/>
            <p:nvPr/>
          </p:nvSpPr>
          <p:spPr>
            <a:xfrm>
              <a:off x="0" y="-38100"/>
              <a:ext cx="7107354" cy="396241"/>
            </a:xfrm>
            <a:prstGeom prst="rect">
              <a:avLst/>
            </a:prstGeom>
          </p:spPr>
          <p:txBody>
            <a:bodyPr lIns="0" tIns="0" rIns="0" bIns="0" rtlCol="0" anchor="t">
              <a:spAutoFit/>
            </a:bodyPr>
            <a:lstStyle/>
            <a:p>
              <a:pPr algn="r">
                <a:lnSpc>
                  <a:spcPts val="2519"/>
                </a:lnSpc>
              </a:pPr>
              <a:endParaRPr/>
            </a:p>
          </p:txBody>
        </p:sp>
      </p:grpSp>
      <p:grpSp>
        <p:nvGrpSpPr>
          <p:cNvPr id="14" name="Group 14"/>
          <p:cNvGrpSpPr/>
          <p:nvPr/>
        </p:nvGrpSpPr>
        <p:grpSpPr>
          <a:xfrm>
            <a:off x="561034" y="5067300"/>
            <a:ext cx="11728159" cy="4759151"/>
            <a:chOff x="-6350317" y="-2516742"/>
            <a:chExt cx="13614394" cy="6345534"/>
          </a:xfrm>
        </p:grpSpPr>
        <p:sp>
          <p:nvSpPr>
            <p:cNvPr id="15" name="TextBox 15"/>
            <p:cNvSpPr txBox="1"/>
            <p:nvPr/>
          </p:nvSpPr>
          <p:spPr>
            <a:xfrm>
              <a:off x="-6350317" y="-1501726"/>
              <a:ext cx="13614394" cy="5330518"/>
            </a:xfrm>
            <a:prstGeom prst="rect">
              <a:avLst/>
            </a:prstGeom>
          </p:spPr>
          <p:txBody>
            <a:bodyPr wrap="square" lIns="0" tIns="0" rIns="0" bIns="0" rtlCol="0" anchor="t">
              <a:spAutoFit/>
            </a:bodyPr>
            <a:lstStyle/>
            <a:p>
              <a:pPr marL="457200" indent="-457200">
                <a:lnSpc>
                  <a:spcPts val="2659"/>
                </a:lnSpc>
                <a:spcBef>
                  <a:spcPts val="600"/>
                </a:spcBef>
                <a:buFont typeface="+mj-lt"/>
                <a:buAutoNum type="arabicPeriod"/>
              </a:pPr>
              <a:r>
                <a:rPr lang="de-DE" b="1" spc="94" dirty="0">
                  <a:solidFill>
                    <a:srgbClr val="191919"/>
                  </a:solidFill>
                  <a:latin typeface="Roboto"/>
                </a:rPr>
                <a:t>User Research, Planung und Vorbereitung (Monat 1-2): </a:t>
              </a:r>
              <a:r>
                <a:rPr lang="de-DE" sz="1400" spc="94" dirty="0">
                  <a:solidFill>
                    <a:srgbClr val="191919"/>
                  </a:solidFill>
                  <a:latin typeface="Roboto"/>
                </a:rPr>
                <a:t>Entwicklung des Konzepts für das Lernprogramm, Festlegung der Anforderungen an die mobile App und Webseite sowie Auswahl geeigneter Energiemessgeräte und Sensoren.</a:t>
              </a:r>
            </a:p>
            <a:p>
              <a:pPr marL="457200" indent="-457200">
                <a:lnSpc>
                  <a:spcPts val="2659"/>
                </a:lnSpc>
                <a:spcBef>
                  <a:spcPts val="600"/>
                </a:spcBef>
                <a:buFont typeface="+mj-lt"/>
                <a:buAutoNum type="arabicPeriod"/>
              </a:pPr>
              <a:r>
                <a:rPr lang="de-DE" b="1" spc="94" dirty="0">
                  <a:solidFill>
                    <a:srgbClr val="191919"/>
                  </a:solidFill>
                  <a:latin typeface="Roboto"/>
                </a:rPr>
                <a:t>Erstellung der digitalen Plattform und Materialien (Monat 3-4): </a:t>
              </a:r>
              <a:r>
                <a:rPr lang="de-DE" sz="1400" spc="94" dirty="0">
                  <a:solidFill>
                    <a:srgbClr val="191919"/>
                  </a:solidFill>
                  <a:latin typeface="Roboto"/>
                </a:rPr>
                <a:t>Entwicklung der mobilen App und Webseite zur Datenerfassung und Bereitstellung für </a:t>
              </a:r>
              <a:r>
                <a:rPr lang="de-DE" sz="1400" spc="94" dirty="0" err="1">
                  <a:solidFill>
                    <a:srgbClr val="191919"/>
                  </a:solidFill>
                  <a:latin typeface="Roboto"/>
                </a:rPr>
                <a:t>Schüler:innen</a:t>
              </a:r>
              <a:r>
                <a:rPr lang="de-DE" sz="1400" spc="94" dirty="0">
                  <a:solidFill>
                    <a:srgbClr val="191919"/>
                  </a:solidFill>
                  <a:latin typeface="Roboto"/>
                </a:rPr>
                <a:t> und </a:t>
              </a:r>
              <a:r>
                <a:rPr lang="de-DE" sz="1400" spc="94" dirty="0" err="1">
                  <a:solidFill>
                    <a:srgbClr val="191919"/>
                  </a:solidFill>
                  <a:latin typeface="Roboto"/>
                </a:rPr>
                <a:t>Lehrer:innen</a:t>
              </a:r>
              <a:r>
                <a:rPr lang="de-DE" sz="1400" spc="94" dirty="0">
                  <a:solidFill>
                    <a:srgbClr val="191919"/>
                  </a:solidFill>
                  <a:latin typeface="Roboto"/>
                </a:rPr>
                <a:t>. Erstellung didaktischer Materialien zur Anleitung und Sensibilisierung.</a:t>
              </a:r>
            </a:p>
            <a:p>
              <a:pPr marL="457200" indent="-457200">
                <a:lnSpc>
                  <a:spcPts val="2659"/>
                </a:lnSpc>
                <a:spcBef>
                  <a:spcPts val="600"/>
                </a:spcBef>
                <a:buFont typeface="+mj-lt"/>
                <a:buAutoNum type="arabicPeriod"/>
              </a:pPr>
              <a:r>
                <a:rPr lang="de-DE" b="1" spc="94" dirty="0">
                  <a:solidFill>
                    <a:srgbClr val="191919"/>
                  </a:solidFill>
                  <a:latin typeface="Roboto"/>
                </a:rPr>
                <a:t>Pilotphase des Lernprogramms (Monat 5-7): </a:t>
              </a:r>
              <a:r>
                <a:rPr lang="de-DE" sz="1400" spc="94" dirty="0">
                  <a:solidFill>
                    <a:srgbClr val="191919"/>
                  </a:solidFill>
                  <a:latin typeface="Roboto"/>
                </a:rPr>
                <a:t>Einführung des Lernprogramms an einer ausgewählten Schule. </a:t>
              </a:r>
              <a:r>
                <a:rPr lang="de-DE" sz="1400" spc="94" dirty="0" err="1">
                  <a:solidFill>
                    <a:srgbClr val="191919"/>
                  </a:solidFill>
                  <a:latin typeface="Roboto"/>
                </a:rPr>
                <a:t>Schüler:innen</a:t>
              </a:r>
              <a:r>
                <a:rPr lang="de-DE" sz="1400" spc="94" dirty="0">
                  <a:solidFill>
                    <a:srgbClr val="191919"/>
                  </a:solidFill>
                  <a:latin typeface="Roboto"/>
                </a:rPr>
                <a:t> sammeln Energieverbrauchsdaten und analysieren Einsparpotenziale mithilfe der App und KI-Unterstützung.</a:t>
              </a:r>
            </a:p>
            <a:p>
              <a:pPr marL="457200" indent="-457200">
                <a:lnSpc>
                  <a:spcPts val="2659"/>
                </a:lnSpc>
                <a:spcBef>
                  <a:spcPts val="600"/>
                </a:spcBef>
                <a:buFont typeface="+mj-lt"/>
                <a:buAutoNum type="arabicPeriod"/>
              </a:pPr>
              <a:r>
                <a:rPr lang="de-DE" b="1" spc="94" dirty="0">
                  <a:solidFill>
                    <a:srgbClr val="191919"/>
                  </a:solidFill>
                  <a:latin typeface="Roboto"/>
                </a:rPr>
                <a:t>Auswertung und Weiterentwicklung (ab Monat 8): </a:t>
              </a:r>
              <a:r>
                <a:rPr lang="de-DE" sz="1400" spc="94" dirty="0">
                  <a:solidFill>
                    <a:srgbClr val="191919"/>
                  </a:solidFill>
                  <a:latin typeface="Roboto"/>
                </a:rPr>
                <a:t>Analyse der gesammelten Daten, Bewertung der Einsparpotenziale und Optimierung des Programms. Bereitstellung der zentral gesammelten Daten als Entscheidungsgrundlage („Business Case“) für die Stadt Köln zur potenziellen Anwendung „KI-gestützter Energiesparlösungen“ in weiteren Verwaltungsgebäuden.</a:t>
              </a:r>
              <a:endParaRPr lang="de-DE" spc="94" dirty="0">
                <a:solidFill>
                  <a:srgbClr val="191919"/>
                </a:solidFill>
                <a:latin typeface="Roboto"/>
              </a:endParaRPr>
            </a:p>
          </p:txBody>
        </p:sp>
        <p:sp>
          <p:nvSpPr>
            <p:cNvPr id="16" name="TextBox 16"/>
            <p:cNvSpPr txBox="1"/>
            <p:nvPr/>
          </p:nvSpPr>
          <p:spPr>
            <a:xfrm>
              <a:off x="-721262" y="-2516742"/>
              <a:ext cx="7869681" cy="688223"/>
            </a:xfrm>
            <a:prstGeom prst="rect">
              <a:avLst/>
            </a:prstGeom>
          </p:spPr>
          <p:txBody>
            <a:bodyPr wrap="square" lIns="0" tIns="0" rIns="0" bIns="0" rtlCol="0" anchor="t">
              <a:spAutoFit/>
            </a:bodyPr>
            <a:lstStyle/>
            <a:p>
              <a:pPr algn="r">
                <a:lnSpc>
                  <a:spcPts val="4320"/>
                </a:lnSpc>
              </a:pPr>
              <a:r>
                <a:rPr lang="en-US" sz="3200" spc="147" dirty="0">
                  <a:solidFill>
                    <a:srgbClr val="191919"/>
                  </a:solidFill>
                  <a:latin typeface="Roboto Bold"/>
                </a:rPr>
                <a:t>GEPLANTE  MEILENSTEINE</a:t>
              </a:r>
            </a:p>
          </p:txBody>
        </p:sp>
        <p:sp>
          <p:nvSpPr>
            <p:cNvPr id="17" name="TextBox 17"/>
            <p:cNvSpPr txBox="1"/>
            <p:nvPr/>
          </p:nvSpPr>
          <p:spPr>
            <a:xfrm>
              <a:off x="-2083125" y="-38100"/>
              <a:ext cx="9190480" cy="396241"/>
            </a:xfrm>
            <a:prstGeom prst="rect">
              <a:avLst/>
            </a:prstGeom>
          </p:spPr>
          <p:txBody>
            <a:bodyPr wrap="square" lIns="0" tIns="0" rIns="0" bIns="0" rtlCol="0" anchor="t">
              <a:spAutoFit/>
            </a:bodyPr>
            <a:lstStyle/>
            <a:p>
              <a:pPr algn="r">
                <a:lnSpc>
                  <a:spcPts val="2519"/>
                </a:lnSpc>
              </a:pPr>
              <a:endParaRPr/>
            </a:p>
          </p:txBody>
        </p:sp>
      </p:grpSp>
      <p:grpSp>
        <p:nvGrpSpPr>
          <p:cNvPr id="18" name="Group 18"/>
          <p:cNvGrpSpPr/>
          <p:nvPr/>
        </p:nvGrpSpPr>
        <p:grpSpPr>
          <a:xfrm>
            <a:off x="12322840" y="2694368"/>
            <a:ext cx="402560" cy="40256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10000"/>
            </a:solidFill>
          </p:spPr>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2320732" y="4924261"/>
            <a:ext cx="402560" cy="40256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10000"/>
            </a:solidFill>
          </p:spPr>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12320732" y="6458243"/>
            <a:ext cx="402560" cy="402560"/>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10000"/>
            </a:solidFill>
          </p:spPr>
        </p:sp>
        <p:sp>
          <p:nvSpPr>
            <p:cNvPr id="26" name="TextBox 26"/>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7" name="TextBox 27"/>
          <p:cNvSpPr txBox="1"/>
          <p:nvPr/>
        </p:nvSpPr>
        <p:spPr>
          <a:xfrm>
            <a:off x="16529432" y="9305925"/>
            <a:ext cx="1307336" cy="696278"/>
          </a:xfrm>
          <a:prstGeom prst="rect">
            <a:avLst/>
          </a:prstGeom>
        </p:spPr>
        <p:txBody>
          <a:bodyPr lIns="0" tIns="0" rIns="0" bIns="0" rtlCol="0" anchor="t">
            <a:spAutoFit/>
          </a:bodyPr>
          <a:lstStyle/>
          <a:p>
            <a:pPr algn="r">
              <a:lnSpc>
                <a:spcPts val="5670"/>
              </a:lnSpc>
            </a:pPr>
            <a:r>
              <a:rPr lang="en-US" sz="4200" spc="1470">
                <a:solidFill>
                  <a:srgbClr val="FFFFFF"/>
                </a:solidFill>
                <a:latin typeface="Now Medium"/>
              </a:rPr>
              <a:t>2</a:t>
            </a:r>
          </a:p>
        </p:txBody>
      </p:sp>
      <p:sp>
        <p:nvSpPr>
          <p:cNvPr id="28" name="TextBox 28"/>
          <p:cNvSpPr txBox="1"/>
          <p:nvPr/>
        </p:nvSpPr>
        <p:spPr>
          <a:xfrm>
            <a:off x="3139985" y="516958"/>
            <a:ext cx="7858149" cy="1236345"/>
          </a:xfrm>
          <a:prstGeom prst="rect">
            <a:avLst/>
          </a:prstGeom>
        </p:spPr>
        <p:txBody>
          <a:bodyPr lIns="0" tIns="0" rIns="0" bIns="0" rtlCol="0" anchor="t">
            <a:spAutoFit/>
          </a:bodyPr>
          <a:lstStyle/>
          <a:p>
            <a:pPr algn="ctr">
              <a:lnSpc>
                <a:spcPts val="10080"/>
              </a:lnSpc>
            </a:pPr>
            <a:r>
              <a:rPr lang="en-US" sz="7200">
                <a:solidFill>
                  <a:srgbClr val="000000"/>
                </a:solidFill>
                <a:latin typeface="Roboto Bold"/>
              </a:rPr>
              <a:t>Status Quo</a:t>
            </a:r>
          </a:p>
        </p:txBody>
      </p:sp>
      <p:sp>
        <p:nvSpPr>
          <p:cNvPr id="29" name="Freeform 29"/>
          <p:cNvSpPr/>
          <p:nvPr/>
        </p:nvSpPr>
        <p:spPr>
          <a:xfrm rot="1291934">
            <a:off x="-7019642" y="-5746477"/>
            <a:ext cx="11748906" cy="8800999"/>
          </a:xfrm>
          <a:custGeom>
            <a:avLst/>
            <a:gdLst/>
            <a:ahLst/>
            <a:cxnLst/>
            <a:rect l="l" t="t" r="r" b="b"/>
            <a:pathLst>
              <a:path w="11748906" h="8800999">
                <a:moveTo>
                  <a:pt x="0" y="0"/>
                </a:moveTo>
                <a:lnTo>
                  <a:pt x="11748906" y="0"/>
                </a:lnTo>
                <a:lnTo>
                  <a:pt x="11748906" y="8800999"/>
                </a:lnTo>
                <a:lnTo>
                  <a:pt x="0" y="88009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dirty="0"/>
          </a:p>
        </p:txBody>
      </p:sp>
      <p:sp>
        <p:nvSpPr>
          <p:cNvPr id="30" name="Freeform 30"/>
          <p:cNvSpPr/>
          <p:nvPr/>
        </p:nvSpPr>
        <p:spPr>
          <a:xfrm>
            <a:off x="16388997" y="330829"/>
            <a:ext cx="1383456" cy="920863"/>
          </a:xfrm>
          <a:custGeom>
            <a:avLst/>
            <a:gdLst/>
            <a:ahLst/>
            <a:cxnLst/>
            <a:rect l="l" t="t" r="r" b="b"/>
            <a:pathLst>
              <a:path w="1383456" h="920863">
                <a:moveTo>
                  <a:pt x="0" y="0"/>
                </a:moveTo>
                <a:lnTo>
                  <a:pt x="1383456" y="0"/>
                </a:lnTo>
                <a:lnTo>
                  <a:pt x="1383456" y="920863"/>
                </a:lnTo>
                <a:lnTo>
                  <a:pt x="0" y="920863"/>
                </a:lnTo>
                <a:lnTo>
                  <a:pt x="0" y="0"/>
                </a:lnTo>
                <a:close/>
              </a:path>
            </a:pathLst>
          </a:custGeom>
          <a:blipFill>
            <a:blip r:embed="rId4"/>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57988" y="930115"/>
            <a:ext cx="10990653" cy="2500494"/>
            <a:chOff x="0" y="-9525"/>
            <a:chExt cx="9253977" cy="3333993"/>
          </a:xfrm>
        </p:grpSpPr>
        <p:sp>
          <p:nvSpPr>
            <p:cNvPr id="3" name="TextBox 3"/>
            <p:cNvSpPr txBox="1"/>
            <p:nvPr/>
          </p:nvSpPr>
          <p:spPr>
            <a:xfrm>
              <a:off x="0" y="-9525"/>
              <a:ext cx="9253977" cy="598455"/>
            </a:xfrm>
            <a:prstGeom prst="rect">
              <a:avLst/>
            </a:prstGeom>
          </p:spPr>
          <p:txBody>
            <a:bodyPr lIns="0" tIns="0" rIns="0" bIns="0" rtlCol="0" anchor="t">
              <a:spAutoFit/>
            </a:bodyPr>
            <a:lstStyle/>
            <a:p>
              <a:pPr>
                <a:lnSpc>
                  <a:spcPts val="3479"/>
                </a:lnSpc>
                <a:spcBef>
                  <a:spcPct val="0"/>
                </a:spcBef>
              </a:pPr>
              <a:r>
                <a:rPr lang="de-DE" sz="3200" b="1" dirty="0"/>
                <a:t>User Research, Potenzial- &amp; Bedarfsanalyse</a:t>
              </a:r>
              <a:endParaRPr lang="de-DE" sz="3200" dirty="0"/>
            </a:p>
          </p:txBody>
        </p:sp>
        <p:sp>
          <p:nvSpPr>
            <p:cNvPr id="4" name="TextBox 4"/>
            <p:cNvSpPr txBox="1"/>
            <p:nvPr/>
          </p:nvSpPr>
          <p:spPr>
            <a:xfrm>
              <a:off x="0" y="759662"/>
              <a:ext cx="9253977" cy="2564806"/>
            </a:xfrm>
            <a:prstGeom prst="rect">
              <a:avLst/>
            </a:prstGeom>
          </p:spPr>
          <p:txBody>
            <a:bodyPr lIns="0" tIns="0" rIns="0" bIns="0" rtlCol="0" anchor="t">
              <a:spAutoFit/>
            </a:bodyPr>
            <a:lstStyle/>
            <a:p>
              <a:pPr marL="342900" indent="-342900">
                <a:spcBef>
                  <a:spcPts val="600"/>
                </a:spcBef>
                <a:buFont typeface="Arial" panose="020B0604020202020204" pitchFamily="34" charset="0"/>
                <a:buChar char="•"/>
              </a:pPr>
              <a:r>
                <a:rPr lang="de-DE" sz="2400" b="1" dirty="0"/>
                <a:t>Maßnahmen</a:t>
              </a:r>
              <a:r>
                <a:rPr lang="de-DE" sz="2400" dirty="0"/>
                <a:t>: Durchführung einer umfassenden Analyse des Energieverbrauchs und des technischen Standes an Kölner Schulen in Zusammenarbeit mit der Stadt Köln. Identifikation von Einsparpotenzialen und Bewertung der Rentabilität.</a:t>
              </a:r>
            </a:p>
            <a:p>
              <a:pPr marL="342900" indent="-342900">
                <a:spcBef>
                  <a:spcPts val="600"/>
                </a:spcBef>
                <a:buFont typeface="Arial" panose="020B0604020202020204" pitchFamily="34" charset="0"/>
                <a:buChar char="•"/>
              </a:pPr>
              <a:r>
                <a:rPr lang="de-DE" sz="2400" b="1" dirty="0"/>
                <a:t>Ziel</a:t>
              </a:r>
              <a:r>
                <a:rPr lang="de-DE" sz="2400" dirty="0"/>
                <a:t>: Erhebung des Potenzials für die Umsetzung von Smart </a:t>
              </a:r>
              <a:r>
                <a:rPr lang="de-DE" sz="2400" dirty="0" err="1"/>
                <a:t>Lighting</a:t>
              </a:r>
              <a:r>
                <a:rPr lang="de-DE" sz="2400" dirty="0"/>
                <a:t>/ </a:t>
              </a:r>
              <a:r>
                <a:rPr lang="de-DE" sz="2400" dirty="0" err="1"/>
                <a:t>Heating</a:t>
              </a:r>
              <a:r>
                <a:rPr lang="de-DE" sz="2400" dirty="0"/>
                <a:t> Lösungen und die Wirksamkeit des Projekts.</a:t>
              </a:r>
            </a:p>
          </p:txBody>
        </p:sp>
      </p:grpSp>
      <p:sp>
        <p:nvSpPr>
          <p:cNvPr id="5" name="Freeform 5"/>
          <p:cNvSpPr/>
          <p:nvPr/>
        </p:nvSpPr>
        <p:spPr>
          <a:xfrm rot="1291934">
            <a:off x="13397978" y="6290378"/>
            <a:ext cx="11748906" cy="8800999"/>
          </a:xfrm>
          <a:custGeom>
            <a:avLst/>
            <a:gdLst/>
            <a:ahLst/>
            <a:cxnLst/>
            <a:rect l="l" t="t" r="r" b="b"/>
            <a:pathLst>
              <a:path w="11748906" h="8800999">
                <a:moveTo>
                  <a:pt x="0" y="0"/>
                </a:moveTo>
                <a:lnTo>
                  <a:pt x="11748906" y="0"/>
                </a:lnTo>
                <a:lnTo>
                  <a:pt x="11748906" y="8800999"/>
                </a:lnTo>
                <a:lnTo>
                  <a:pt x="0" y="88009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173762" y="4394831"/>
            <a:ext cx="4584435" cy="5297141"/>
          </a:xfrm>
          <a:custGeom>
            <a:avLst/>
            <a:gdLst/>
            <a:ahLst/>
            <a:cxnLst/>
            <a:rect l="l" t="t" r="r" b="b"/>
            <a:pathLst>
              <a:path w="4584435" h="5297141">
                <a:moveTo>
                  <a:pt x="0" y="0"/>
                </a:moveTo>
                <a:lnTo>
                  <a:pt x="4584435" y="0"/>
                </a:lnTo>
                <a:lnTo>
                  <a:pt x="4584435" y="5297141"/>
                </a:lnTo>
                <a:lnTo>
                  <a:pt x="0" y="52971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1028700" y="1393414"/>
            <a:ext cx="6224299" cy="2124075"/>
          </a:xfrm>
          <a:prstGeom prst="rect">
            <a:avLst/>
          </a:prstGeom>
        </p:spPr>
        <p:txBody>
          <a:bodyPr lIns="0" tIns="0" rIns="0" bIns="0" rtlCol="0" anchor="t">
            <a:spAutoFit/>
          </a:bodyPr>
          <a:lstStyle/>
          <a:p>
            <a:pPr algn="l">
              <a:lnSpc>
                <a:spcPts val="8250"/>
              </a:lnSpc>
            </a:pPr>
            <a:r>
              <a:rPr lang="en-US" sz="7500">
                <a:solidFill>
                  <a:srgbClr val="191919"/>
                </a:solidFill>
                <a:latin typeface="Roboto Bold"/>
              </a:rPr>
              <a:t>NÄCHSTE SCHRITTE</a:t>
            </a:r>
          </a:p>
        </p:txBody>
      </p:sp>
      <p:sp>
        <p:nvSpPr>
          <p:cNvPr id="8" name="TextBox 8"/>
          <p:cNvSpPr txBox="1"/>
          <p:nvPr/>
        </p:nvSpPr>
        <p:spPr>
          <a:xfrm>
            <a:off x="7010400" y="3666484"/>
            <a:ext cx="10762053" cy="448841"/>
          </a:xfrm>
          <a:prstGeom prst="rect">
            <a:avLst/>
          </a:prstGeom>
        </p:spPr>
        <p:txBody>
          <a:bodyPr wrap="square" lIns="0" tIns="0" rIns="0" bIns="0" rtlCol="0" anchor="t">
            <a:spAutoFit/>
          </a:bodyPr>
          <a:lstStyle/>
          <a:p>
            <a:pPr>
              <a:lnSpc>
                <a:spcPts val="3479"/>
              </a:lnSpc>
              <a:spcBef>
                <a:spcPct val="0"/>
              </a:spcBef>
            </a:pPr>
            <a:r>
              <a:rPr lang="de-DE" sz="3200" b="1" dirty="0"/>
              <a:t>Entwicklung der digitalen Plattform und Lernmaterialien</a:t>
            </a:r>
            <a:endParaRPr lang="de-DE" sz="3200" dirty="0"/>
          </a:p>
        </p:txBody>
      </p:sp>
      <p:sp>
        <p:nvSpPr>
          <p:cNvPr id="9" name="TextBox 9"/>
          <p:cNvSpPr txBox="1"/>
          <p:nvPr/>
        </p:nvSpPr>
        <p:spPr>
          <a:xfrm>
            <a:off x="7010400" y="4165709"/>
            <a:ext cx="11201400" cy="2215991"/>
          </a:xfrm>
          <a:prstGeom prst="rect">
            <a:avLst/>
          </a:prstGeom>
        </p:spPr>
        <p:txBody>
          <a:bodyPr wrap="square" lIns="0" tIns="0" rIns="0" bIns="0" rtlCol="0" anchor="t">
            <a:spAutoFit/>
          </a:bodyPr>
          <a:lstStyle/>
          <a:p>
            <a:pPr marL="342900" indent="-342900">
              <a:spcBef>
                <a:spcPts val="600"/>
              </a:spcBef>
              <a:buFont typeface="Arial" panose="020B0604020202020204" pitchFamily="34" charset="0"/>
              <a:buChar char="•"/>
            </a:pPr>
            <a:r>
              <a:rPr lang="de-DE" sz="2400" b="1" dirty="0"/>
              <a:t>Maßnahmen</a:t>
            </a:r>
            <a:r>
              <a:rPr lang="de-DE" sz="2400" dirty="0"/>
              <a:t>: Erstellung einer benutzerfreundlichen App und Webseite zur Datenerfassung und Visualisierung, sowie didaktischer Materialien, um das Lernprogramm „ECO-DETECT*“ aktiv in den Unterricht zu integrieren.</a:t>
            </a:r>
          </a:p>
          <a:p>
            <a:pPr marL="342900" indent="-342900">
              <a:buFont typeface="Arial" panose="020B0604020202020204" pitchFamily="34" charset="0"/>
              <a:buChar char="•"/>
            </a:pPr>
            <a:r>
              <a:rPr lang="de-DE" sz="2400" b="1" dirty="0"/>
              <a:t>Ziel</a:t>
            </a:r>
            <a:r>
              <a:rPr lang="de-DE" sz="2400" dirty="0"/>
              <a:t>: Förderung des digitalen und ökologischen Bewusstseins durch praxisnahe Lernmodule, die die </a:t>
            </a:r>
            <a:r>
              <a:rPr lang="de-DE" sz="2400" dirty="0" err="1"/>
              <a:t>Schüler:innenan</a:t>
            </a:r>
            <a:r>
              <a:rPr lang="de-DE" sz="2400" dirty="0"/>
              <a:t> die Themen Energieeffizienz und Nachhaltigkeit heranführen.</a:t>
            </a:r>
          </a:p>
        </p:txBody>
      </p:sp>
      <p:grpSp>
        <p:nvGrpSpPr>
          <p:cNvPr id="10" name="Group 10"/>
          <p:cNvGrpSpPr/>
          <p:nvPr/>
        </p:nvGrpSpPr>
        <p:grpSpPr>
          <a:xfrm>
            <a:off x="6259449" y="6680172"/>
            <a:ext cx="11513004" cy="2806728"/>
            <a:chOff x="-3346165" y="390132"/>
            <a:chExt cx="12700000" cy="3742302"/>
          </a:xfrm>
        </p:grpSpPr>
        <p:sp>
          <p:nvSpPr>
            <p:cNvPr id="11" name="TextBox 11"/>
            <p:cNvSpPr txBox="1"/>
            <p:nvPr/>
          </p:nvSpPr>
          <p:spPr>
            <a:xfrm>
              <a:off x="-3346165" y="390132"/>
              <a:ext cx="9253977" cy="598454"/>
            </a:xfrm>
            <a:prstGeom prst="rect">
              <a:avLst/>
            </a:prstGeom>
          </p:spPr>
          <p:txBody>
            <a:bodyPr lIns="0" tIns="0" rIns="0" bIns="0" rtlCol="0" anchor="t">
              <a:spAutoFit/>
            </a:bodyPr>
            <a:lstStyle/>
            <a:p>
              <a:pPr>
                <a:lnSpc>
                  <a:spcPts val="3479"/>
                </a:lnSpc>
                <a:spcBef>
                  <a:spcPct val="0"/>
                </a:spcBef>
              </a:pPr>
              <a:r>
                <a:rPr lang="de-DE" sz="3200" b="1" dirty="0"/>
                <a:t>Pilotprojekt und Bewusstseinsbildung</a:t>
              </a:r>
              <a:endParaRPr lang="de-DE" sz="3200" dirty="0"/>
            </a:p>
          </p:txBody>
        </p:sp>
        <p:sp>
          <p:nvSpPr>
            <p:cNvPr id="12" name="TextBox 12"/>
            <p:cNvSpPr txBox="1"/>
            <p:nvPr/>
          </p:nvSpPr>
          <p:spPr>
            <a:xfrm>
              <a:off x="-3346165" y="1075189"/>
              <a:ext cx="12700000" cy="3057245"/>
            </a:xfrm>
            <a:prstGeom prst="rect">
              <a:avLst/>
            </a:prstGeom>
          </p:spPr>
          <p:txBody>
            <a:bodyPr wrap="square" lIns="0" tIns="0" rIns="0" bIns="0" rtlCol="0" anchor="t">
              <a:spAutoFit/>
            </a:bodyPr>
            <a:lstStyle/>
            <a:p>
              <a:pPr marL="342900" indent="-342900">
                <a:spcBef>
                  <a:spcPts val="600"/>
                </a:spcBef>
                <a:buFont typeface="Arial" panose="020B0604020202020204" pitchFamily="34" charset="0"/>
                <a:buChar char="•"/>
              </a:pPr>
              <a:r>
                <a:rPr lang="de-DE" sz="2400" b="1" dirty="0"/>
                <a:t>Maßnahmen</a:t>
              </a:r>
              <a:r>
                <a:rPr lang="de-DE" sz="2400" dirty="0"/>
                <a:t>: Einführung des „ECO-DETECT“-Programms an einer ausgewählten Schule als Prototyp. Sammlung von Energiedaten zur Analyse von Einsparpotenzialen. Aktive Einbindung der </a:t>
              </a:r>
              <a:r>
                <a:rPr lang="de-DE" sz="2400" dirty="0" err="1"/>
                <a:t>Schüler:innen</a:t>
              </a:r>
              <a:r>
                <a:rPr lang="de-DE" sz="2400" dirty="0"/>
                <a:t>, um praxisnahe Erkenntnisse zu gewinnen.</a:t>
              </a:r>
            </a:p>
            <a:p>
              <a:pPr marL="342900" indent="-342900">
                <a:spcBef>
                  <a:spcPts val="600"/>
                </a:spcBef>
                <a:buFont typeface="Arial" panose="020B0604020202020204" pitchFamily="34" charset="0"/>
                <a:buChar char="•"/>
              </a:pPr>
              <a:r>
                <a:rPr lang="de-DE" sz="2400" b="1" dirty="0"/>
                <a:t>Ziel</a:t>
              </a:r>
              <a:r>
                <a:rPr lang="de-DE" sz="2400" dirty="0"/>
                <a:t>: Testen der Wirksamkeit des Programms, Sammlung von Erfahrungen und Identifizierung von Optimierungspotenzialen für eine mögliche Skalierung auf          weitere Schulen und städtische Gebäude.</a:t>
              </a:r>
            </a:p>
          </p:txBody>
        </p:sp>
      </p:grpSp>
      <p:sp>
        <p:nvSpPr>
          <p:cNvPr id="13" name="Freeform 13"/>
          <p:cNvSpPr/>
          <p:nvPr/>
        </p:nvSpPr>
        <p:spPr>
          <a:xfrm>
            <a:off x="16388997" y="330829"/>
            <a:ext cx="1383456" cy="920863"/>
          </a:xfrm>
          <a:custGeom>
            <a:avLst/>
            <a:gdLst/>
            <a:ahLst/>
            <a:cxnLst/>
            <a:rect l="l" t="t" r="r" b="b"/>
            <a:pathLst>
              <a:path w="1383456" h="920863">
                <a:moveTo>
                  <a:pt x="0" y="0"/>
                </a:moveTo>
                <a:lnTo>
                  <a:pt x="1383456" y="0"/>
                </a:lnTo>
                <a:lnTo>
                  <a:pt x="1383456" y="920863"/>
                </a:lnTo>
                <a:lnTo>
                  <a:pt x="0" y="920863"/>
                </a:lnTo>
                <a:lnTo>
                  <a:pt x="0" y="0"/>
                </a:lnTo>
                <a:close/>
              </a:path>
            </a:pathLst>
          </a:custGeom>
          <a:blipFill>
            <a:blip r:embed="rId6"/>
            <a:stretch>
              <a:fillRect/>
            </a:stretch>
          </a:blipFill>
        </p:spPr>
      </p:sp>
      <p:sp>
        <p:nvSpPr>
          <p:cNvPr id="15" name="Textfeld 14">
            <a:extLst>
              <a:ext uri="{FF2B5EF4-FFF2-40B4-BE49-F238E27FC236}">
                <a16:creationId xmlns:a16="http://schemas.microsoft.com/office/drawing/2014/main" id="{95D1EE8F-CC12-E531-271C-B45700A6957E}"/>
              </a:ext>
            </a:extLst>
          </p:cNvPr>
          <p:cNvSpPr txBox="1"/>
          <p:nvPr/>
        </p:nvSpPr>
        <p:spPr>
          <a:xfrm>
            <a:off x="2514600" y="9563817"/>
            <a:ext cx="12320167" cy="646331"/>
          </a:xfrm>
          <a:prstGeom prst="rect">
            <a:avLst/>
          </a:prstGeom>
          <a:noFill/>
        </p:spPr>
        <p:txBody>
          <a:bodyPr wrap="square">
            <a:spAutoFit/>
          </a:bodyPr>
          <a:lstStyle/>
          <a:p>
            <a:r>
              <a:rPr lang="en-US" sz="1800" i="1" dirty="0">
                <a:effectLst/>
                <a:latin typeface="Calibri" panose="020F0502020204030204" pitchFamily="34" charset="0"/>
                <a:ea typeface="Calibri" panose="020F0502020204030204" pitchFamily="34" charset="0"/>
              </a:rPr>
              <a:t>*ECO-DETECT</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steht</a:t>
            </a:r>
            <a:r>
              <a:rPr lang="en-US" sz="1800" dirty="0">
                <a:effectLst/>
                <a:latin typeface="Calibri" panose="020F0502020204030204" pitchFamily="34" charset="0"/>
                <a:ea typeface="Calibri" panose="020F0502020204030204" pitchFamily="34" charset="0"/>
              </a:rPr>
              <a:t> für „</a:t>
            </a:r>
            <a:r>
              <a:rPr lang="en-US" sz="1800" dirty="0" err="1">
                <a:effectLst/>
                <a:latin typeface="Calibri" panose="020F0502020204030204" pitchFamily="34" charset="0"/>
                <a:ea typeface="Calibri" panose="020F0502020204030204" pitchFamily="34" charset="0"/>
              </a:rPr>
              <a:t>Energie</a:t>
            </a:r>
            <a:r>
              <a:rPr lang="en-US" sz="1800" dirty="0">
                <a:effectLst/>
                <a:latin typeface="Calibri" panose="020F0502020204030204" pitchFamily="34" charset="0"/>
                <a:ea typeface="Calibri" panose="020F0502020204030204" pitchFamily="34" charset="0"/>
              </a:rPr>
              <a:t> Consumption Optimization - Data Engagement Through Education, Collaboration &amp; Technology“. </a:t>
            </a:r>
            <a:r>
              <a:rPr lang="de-DE" sz="1800" dirty="0">
                <a:effectLst/>
                <a:latin typeface="Calibri" panose="020F0502020204030204" pitchFamily="34" charset="0"/>
                <a:ea typeface="Calibri" panose="020F0502020204030204" pitchFamily="34" charset="0"/>
              </a:rPr>
              <a:t>Es verbindet ökologische Optimierung mit Bildung und Beteiligung und lässt sich leicht merken.</a:t>
            </a:r>
            <a:endParaRPr lang="de-DE"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19200" y="2229241"/>
            <a:ext cx="8411133" cy="2053654"/>
          </a:xfrm>
          <a:prstGeom prst="rect">
            <a:avLst/>
          </a:prstGeom>
        </p:spPr>
        <p:txBody>
          <a:bodyPr lIns="0" tIns="0" rIns="0" bIns="0" rtlCol="0" anchor="t">
            <a:spAutoFit/>
          </a:bodyPr>
          <a:lstStyle/>
          <a:p>
            <a:pPr marL="0" lvl="0" indent="0" algn="l">
              <a:lnSpc>
                <a:spcPts val="7861"/>
              </a:lnSpc>
            </a:pPr>
            <a:r>
              <a:rPr lang="en-US" sz="7861" spc="-78" dirty="0">
                <a:solidFill>
                  <a:srgbClr val="000000"/>
                </a:solidFill>
                <a:latin typeface="Roboto Bold"/>
              </a:rPr>
              <a:t>Wie </a:t>
            </a:r>
            <a:r>
              <a:rPr lang="en-US" sz="7861" spc="-78" dirty="0" err="1">
                <a:solidFill>
                  <a:srgbClr val="000000"/>
                </a:solidFill>
                <a:latin typeface="Roboto Bold"/>
              </a:rPr>
              <a:t>ihr</a:t>
            </a:r>
            <a:r>
              <a:rPr lang="en-US" sz="7861" spc="-78" dirty="0">
                <a:solidFill>
                  <a:srgbClr val="000000"/>
                </a:solidFill>
                <a:latin typeface="Roboto Bold"/>
              </a:rPr>
              <a:t> </a:t>
            </a:r>
            <a:r>
              <a:rPr lang="en-US" sz="7861" spc="-78" dirty="0" err="1">
                <a:solidFill>
                  <a:srgbClr val="000000"/>
                </a:solidFill>
                <a:latin typeface="Roboto Bold"/>
              </a:rPr>
              <a:t>uns</a:t>
            </a:r>
            <a:r>
              <a:rPr lang="en-US" sz="7861" spc="-78" dirty="0">
                <a:solidFill>
                  <a:srgbClr val="000000"/>
                </a:solidFill>
                <a:latin typeface="Roboto Bold"/>
              </a:rPr>
              <a:t> </a:t>
            </a:r>
            <a:r>
              <a:rPr lang="en-US" sz="7861" spc="-78" dirty="0" err="1">
                <a:solidFill>
                  <a:srgbClr val="000000"/>
                </a:solidFill>
                <a:latin typeface="Roboto Bold"/>
              </a:rPr>
              <a:t>unterstützen</a:t>
            </a:r>
            <a:r>
              <a:rPr lang="en-US" sz="7861" spc="-78" dirty="0">
                <a:solidFill>
                  <a:srgbClr val="000000"/>
                </a:solidFill>
                <a:latin typeface="Roboto Bold"/>
              </a:rPr>
              <a:t> </a:t>
            </a:r>
            <a:r>
              <a:rPr lang="en-US" sz="7861" spc="-78" dirty="0" err="1">
                <a:solidFill>
                  <a:srgbClr val="000000"/>
                </a:solidFill>
                <a:latin typeface="Roboto Bold"/>
              </a:rPr>
              <a:t>könnt</a:t>
            </a:r>
            <a:endParaRPr lang="en-US" sz="7861" spc="-78" dirty="0">
              <a:solidFill>
                <a:srgbClr val="000000"/>
              </a:solidFill>
              <a:latin typeface="Roboto Bold"/>
            </a:endParaRPr>
          </a:p>
        </p:txBody>
      </p:sp>
      <p:sp>
        <p:nvSpPr>
          <p:cNvPr id="4" name="TextBox 4"/>
          <p:cNvSpPr txBox="1"/>
          <p:nvPr/>
        </p:nvSpPr>
        <p:spPr>
          <a:xfrm>
            <a:off x="2689687" y="4643282"/>
            <a:ext cx="15082766" cy="1107996"/>
          </a:xfrm>
          <a:prstGeom prst="rect">
            <a:avLst/>
          </a:prstGeom>
        </p:spPr>
        <p:txBody>
          <a:bodyPr wrap="square" lIns="0" tIns="0" rIns="0" bIns="0" rtlCol="0" anchor="t">
            <a:spAutoFit/>
          </a:bodyPr>
          <a:lstStyle/>
          <a:p>
            <a:r>
              <a:rPr lang="de-DE" sz="2400" b="1" dirty="0"/>
              <a:t>Datenzugang und Kooperation mit Schulen</a:t>
            </a:r>
          </a:p>
          <a:p>
            <a:pPr marL="342900" indent="-342900">
              <a:buFont typeface="Arial" panose="020B0604020202020204" pitchFamily="34" charset="0"/>
              <a:buChar char="•"/>
            </a:pPr>
            <a:r>
              <a:rPr lang="de-DE" sz="2400" dirty="0"/>
              <a:t>Zugang zu Energieverbrauchsdaten und eine enge Zusammenarbeit mit ausgewählten Schulen, um das Programm erfolgreich zu implementieren und eine solide Datengrundlage für die Analyse von Einsparpotenzialen zu schaffen.</a:t>
            </a:r>
          </a:p>
        </p:txBody>
      </p:sp>
      <p:sp>
        <p:nvSpPr>
          <p:cNvPr id="5" name="TextBox 5"/>
          <p:cNvSpPr txBox="1"/>
          <p:nvPr/>
        </p:nvSpPr>
        <p:spPr>
          <a:xfrm>
            <a:off x="2689688" y="6134100"/>
            <a:ext cx="14314358" cy="1477328"/>
          </a:xfrm>
          <a:prstGeom prst="rect">
            <a:avLst/>
          </a:prstGeom>
        </p:spPr>
        <p:txBody>
          <a:bodyPr wrap="square" lIns="0" tIns="0" rIns="0" bIns="0" rtlCol="0" anchor="t">
            <a:spAutoFit/>
          </a:bodyPr>
          <a:lstStyle/>
          <a:p>
            <a:r>
              <a:rPr lang="de-DE" sz="2400" b="1" dirty="0"/>
              <a:t>Finanzierung für technische Ausstattung und Plattformentwicklung</a:t>
            </a:r>
            <a:endParaRPr lang="de-DE" sz="2400" dirty="0"/>
          </a:p>
          <a:p>
            <a:pPr marL="342900" indent="-342900">
              <a:buFont typeface="Arial" panose="020B0604020202020204" pitchFamily="34" charset="0"/>
              <a:buChar char="•"/>
            </a:pPr>
            <a:r>
              <a:rPr lang="de-DE" sz="2400" dirty="0"/>
              <a:t>Unterstützung für die Beschaffung von Energiemessgeräten, Sensoren und die Entwicklung der „ECO-DETECT“-App und Webseite. Diese Finanzierung ermöglicht es, das Programm technisch umzusetzen und </a:t>
            </a:r>
            <a:r>
              <a:rPr lang="de-DE" sz="2400" dirty="0" err="1"/>
              <a:t>Schüler:innen</a:t>
            </a:r>
            <a:r>
              <a:rPr lang="de-DE" sz="2400" dirty="0"/>
              <a:t> eine interaktive und praxisnahe Erfahrung zu bieten.</a:t>
            </a:r>
          </a:p>
        </p:txBody>
      </p:sp>
      <p:sp>
        <p:nvSpPr>
          <p:cNvPr id="6" name="TextBox 6"/>
          <p:cNvSpPr txBox="1"/>
          <p:nvPr/>
        </p:nvSpPr>
        <p:spPr>
          <a:xfrm>
            <a:off x="2689688" y="7886700"/>
            <a:ext cx="14683912" cy="1477328"/>
          </a:xfrm>
          <a:prstGeom prst="rect">
            <a:avLst/>
          </a:prstGeom>
        </p:spPr>
        <p:txBody>
          <a:bodyPr wrap="square" lIns="0" tIns="0" rIns="0" bIns="0" rtlCol="0" anchor="t">
            <a:spAutoFit/>
          </a:bodyPr>
          <a:lstStyle/>
          <a:p>
            <a:r>
              <a:rPr lang="de-DE" sz="2400" b="1" dirty="0"/>
              <a:t>Partnerschaften für Lernmaterialien und pädagogische Unterstützung</a:t>
            </a:r>
            <a:endParaRPr lang="de-DE" sz="2400" dirty="0"/>
          </a:p>
          <a:p>
            <a:pPr marL="342900" indent="-342900">
              <a:buFont typeface="Arial" panose="020B0604020202020204" pitchFamily="34" charset="0"/>
              <a:buChar char="•"/>
            </a:pPr>
            <a:r>
              <a:rPr lang="de-DE" sz="2400" dirty="0"/>
              <a:t>Unterstützung durch Bildungseinrichtungen und Fachexperten zur Entwicklung und Bereitstellung von Lernmaterialien und Workshops für </a:t>
            </a:r>
            <a:r>
              <a:rPr lang="de-DE" sz="2400" dirty="0" err="1"/>
              <a:t>Schüler:innen</a:t>
            </a:r>
            <a:r>
              <a:rPr lang="de-DE" sz="2400" dirty="0"/>
              <a:t> und Lehrkräfte, um das Bewusstsein für Energieeinsparung zu stärken.</a:t>
            </a:r>
          </a:p>
        </p:txBody>
      </p:sp>
      <p:grpSp>
        <p:nvGrpSpPr>
          <p:cNvPr id="7" name="Group 7"/>
          <p:cNvGrpSpPr/>
          <p:nvPr/>
        </p:nvGrpSpPr>
        <p:grpSpPr>
          <a:xfrm>
            <a:off x="1447800" y="4646438"/>
            <a:ext cx="885228" cy="888823"/>
            <a:chOff x="0" y="0"/>
            <a:chExt cx="1180304" cy="1185097"/>
          </a:xfrm>
        </p:grpSpPr>
        <p:grpSp>
          <p:nvGrpSpPr>
            <p:cNvPr id="8" name="Group 8"/>
            <p:cNvGrpSpPr/>
            <p:nvPr/>
          </p:nvGrpSpPr>
          <p:grpSpPr>
            <a:xfrm>
              <a:off x="0" y="0"/>
              <a:ext cx="1180304" cy="1185097"/>
              <a:chOff x="0" y="0"/>
              <a:chExt cx="6350000" cy="6375785"/>
            </a:xfrm>
          </p:grpSpPr>
          <p:sp>
            <p:nvSpPr>
              <p:cNvPr id="9" name="Freeform 9"/>
              <p:cNvSpPr/>
              <p:nvPr/>
            </p:nvSpPr>
            <p:spPr>
              <a:xfrm>
                <a:off x="0" y="0"/>
                <a:ext cx="6350000" cy="6375786"/>
              </a:xfrm>
              <a:custGeom>
                <a:avLst/>
                <a:gdLst/>
                <a:ahLst/>
                <a:cxnLst/>
                <a:rect l="l" t="t" r="r" b="b"/>
                <a:pathLst>
                  <a:path w="6350000" h="6375786">
                    <a:moveTo>
                      <a:pt x="3175000" y="0"/>
                    </a:moveTo>
                    <a:cubicBezTo>
                      <a:pt x="1421496" y="0"/>
                      <a:pt x="0" y="1427268"/>
                      <a:pt x="0" y="3187893"/>
                    </a:cubicBezTo>
                    <a:cubicBezTo>
                      <a:pt x="0" y="4948517"/>
                      <a:pt x="1421496" y="6375786"/>
                      <a:pt x="3175000" y="6375786"/>
                    </a:cubicBezTo>
                    <a:cubicBezTo>
                      <a:pt x="4928504" y="6375786"/>
                      <a:pt x="6350000" y="4948517"/>
                      <a:pt x="6350000" y="3187893"/>
                    </a:cubicBezTo>
                    <a:cubicBezTo>
                      <a:pt x="6350000" y="1427268"/>
                      <a:pt x="4928504" y="0"/>
                      <a:pt x="3175000" y="0"/>
                    </a:cubicBezTo>
                    <a:close/>
                  </a:path>
                </a:pathLst>
              </a:custGeom>
              <a:solidFill>
                <a:srgbClr val="E10000"/>
              </a:solidFill>
            </p:spPr>
          </p:sp>
        </p:grpSp>
        <p:sp>
          <p:nvSpPr>
            <p:cNvPr id="10" name="TextBox 10"/>
            <p:cNvSpPr txBox="1"/>
            <p:nvPr/>
          </p:nvSpPr>
          <p:spPr>
            <a:xfrm>
              <a:off x="313975" y="273143"/>
              <a:ext cx="577755" cy="692785"/>
            </a:xfrm>
            <a:prstGeom prst="rect">
              <a:avLst/>
            </a:prstGeom>
          </p:spPr>
          <p:txBody>
            <a:bodyPr lIns="0" tIns="0" rIns="0" bIns="0" rtlCol="0" anchor="t">
              <a:spAutoFit/>
            </a:bodyPr>
            <a:lstStyle/>
            <a:p>
              <a:pPr algn="ctr">
                <a:lnSpc>
                  <a:spcPts val="3960"/>
                </a:lnSpc>
              </a:pPr>
              <a:r>
                <a:rPr lang="en-US" sz="3600">
                  <a:solidFill>
                    <a:srgbClr val="FFFFFF"/>
                  </a:solidFill>
                  <a:latin typeface="Roboto Bold"/>
                </a:rPr>
                <a:t>1</a:t>
              </a:r>
            </a:p>
          </p:txBody>
        </p:sp>
      </p:grpSp>
      <p:grpSp>
        <p:nvGrpSpPr>
          <p:cNvPr id="11" name="Group 11"/>
          <p:cNvGrpSpPr/>
          <p:nvPr/>
        </p:nvGrpSpPr>
        <p:grpSpPr>
          <a:xfrm>
            <a:off x="1447800" y="6137256"/>
            <a:ext cx="885228" cy="885228"/>
            <a:chOff x="0" y="0"/>
            <a:chExt cx="1180304" cy="1180304"/>
          </a:xfrm>
        </p:grpSpPr>
        <p:grpSp>
          <p:nvGrpSpPr>
            <p:cNvPr id="12" name="Group 12"/>
            <p:cNvGrpSpPr/>
            <p:nvPr/>
          </p:nvGrpSpPr>
          <p:grpSpPr>
            <a:xfrm>
              <a:off x="0" y="0"/>
              <a:ext cx="1180304" cy="1180304"/>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10000"/>
              </a:solidFill>
            </p:spPr>
          </p:sp>
        </p:grpSp>
        <p:sp>
          <p:nvSpPr>
            <p:cNvPr id="14" name="TextBox 14"/>
            <p:cNvSpPr txBox="1"/>
            <p:nvPr/>
          </p:nvSpPr>
          <p:spPr>
            <a:xfrm>
              <a:off x="313975" y="290531"/>
              <a:ext cx="577755" cy="678467"/>
            </a:xfrm>
            <a:prstGeom prst="rect">
              <a:avLst/>
            </a:prstGeom>
          </p:spPr>
          <p:txBody>
            <a:bodyPr lIns="0" tIns="0" rIns="0" bIns="0" rtlCol="0" anchor="t">
              <a:spAutoFit/>
            </a:bodyPr>
            <a:lstStyle/>
            <a:p>
              <a:pPr algn="ctr">
                <a:lnSpc>
                  <a:spcPts val="3960"/>
                </a:lnSpc>
              </a:pPr>
              <a:r>
                <a:rPr lang="en-US" sz="3600">
                  <a:solidFill>
                    <a:srgbClr val="FFFFFF"/>
                  </a:solidFill>
                  <a:latin typeface="DM Sans Bold"/>
                </a:rPr>
                <a:t>2</a:t>
              </a:r>
            </a:p>
          </p:txBody>
        </p:sp>
      </p:grpSp>
      <p:grpSp>
        <p:nvGrpSpPr>
          <p:cNvPr id="15" name="Group 15"/>
          <p:cNvGrpSpPr/>
          <p:nvPr/>
        </p:nvGrpSpPr>
        <p:grpSpPr>
          <a:xfrm>
            <a:off x="1447800" y="7889856"/>
            <a:ext cx="885228" cy="888823"/>
            <a:chOff x="0" y="0"/>
            <a:chExt cx="1180304" cy="1185097"/>
          </a:xfrm>
        </p:grpSpPr>
        <p:grpSp>
          <p:nvGrpSpPr>
            <p:cNvPr id="16" name="Group 16"/>
            <p:cNvGrpSpPr/>
            <p:nvPr/>
          </p:nvGrpSpPr>
          <p:grpSpPr>
            <a:xfrm>
              <a:off x="0" y="0"/>
              <a:ext cx="1180304" cy="1185097"/>
              <a:chOff x="0" y="0"/>
              <a:chExt cx="6350000" cy="6375785"/>
            </a:xfrm>
          </p:grpSpPr>
          <p:sp>
            <p:nvSpPr>
              <p:cNvPr id="17" name="Freeform 17"/>
              <p:cNvSpPr/>
              <p:nvPr/>
            </p:nvSpPr>
            <p:spPr>
              <a:xfrm>
                <a:off x="0" y="0"/>
                <a:ext cx="6350000" cy="6375786"/>
              </a:xfrm>
              <a:custGeom>
                <a:avLst/>
                <a:gdLst/>
                <a:ahLst/>
                <a:cxnLst/>
                <a:rect l="l" t="t" r="r" b="b"/>
                <a:pathLst>
                  <a:path w="6350000" h="6375786">
                    <a:moveTo>
                      <a:pt x="3175000" y="0"/>
                    </a:moveTo>
                    <a:cubicBezTo>
                      <a:pt x="1421496" y="0"/>
                      <a:pt x="0" y="1427268"/>
                      <a:pt x="0" y="3187893"/>
                    </a:cubicBezTo>
                    <a:cubicBezTo>
                      <a:pt x="0" y="4948517"/>
                      <a:pt x="1421496" y="6375786"/>
                      <a:pt x="3175000" y="6375786"/>
                    </a:cubicBezTo>
                    <a:cubicBezTo>
                      <a:pt x="4928504" y="6375786"/>
                      <a:pt x="6350000" y="4948517"/>
                      <a:pt x="6350000" y="3187893"/>
                    </a:cubicBezTo>
                    <a:cubicBezTo>
                      <a:pt x="6350000" y="1427268"/>
                      <a:pt x="4928504" y="0"/>
                      <a:pt x="3175000" y="0"/>
                    </a:cubicBezTo>
                    <a:close/>
                  </a:path>
                </a:pathLst>
              </a:custGeom>
              <a:solidFill>
                <a:srgbClr val="E10000"/>
              </a:solidFill>
            </p:spPr>
          </p:sp>
        </p:grpSp>
        <p:sp>
          <p:nvSpPr>
            <p:cNvPr id="18" name="TextBox 18"/>
            <p:cNvSpPr txBox="1"/>
            <p:nvPr/>
          </p:nvSpPr>
          <p:spPr>
            <a:xfrm>
              <a:off x="313975" y="281006"/>
              <a:ext cx="577755" cy="692785"/>
            </a:xfrm>
            <a:prstGeom prst="rect">
              <a:avLst/>
            </a:prstGeom>
          </p:spPr>
          <p:txBody>
            <a:bodyPr lIns="0" tIns="0" rIns="0" bIns="0" rtlCol="0" anchor="t">
              <a:spAutoFit/>
            </a:bodyPr>
            <a:lstStyle/>
            <a:p>
              <a:pPr algn="ctr">
                <a:lnSpc>
                  <a:spcPts val="3960"/>
                </a:lnSpc>
              </a:pPr>
              <a:r>
                <a:rPr lang="en-US" sz="3600">
                  <a:solidFill>
                    <a:srgbClr val="FFFFFF"/>
                  </a:solidFill>
                  <a:latin typeface="Roboto Bold"/>
                </a:rPr>
                <a:t>3</a:t>
              </a:r>
            </a:p>
          </p:txBody>
        </p:sp>
      </p:grpSp>
      <p:sp>
        <p:nvSpPr>
          <p:cNvPr id="19" name="Freeform 19"/>
          <p:cNvSpPr/>
          <p:nvPr/>
        </p:nvSpPr>
        <p:spPr>
          <a:xfrm rot="1291934">
            <a:off x="-7019642" y="-5746477"/>
            <a:ext cx="11748906" cy="8800999"/>
          </a:xfrm>
          <a:custGeom>
            <a:avLst/>
            <a:gdLst/>
            <a:ahLst/>
            <a:cxnLst/>
            <a:rect l="l" t="t" r="r" b="b"/>
            <a:pathLst>
              <a:path w="11748906" h="8800999">
                <a:moveTo>
                  <a:pt x="0" y="0"/>
                </a:moveTo>
                <a:lnTo>
                  <a:pt x="11748906" y="0"/>
                </a:lnTo>
                <a:lnTo>
                  <a:pt x="11748906" y="8800999"/>
                </a:lnTo>
                <a:lnTo>
                  <a:pt x="0" y="88009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Freeform 20"/>
          <p:cNvSpPr/>
          <p:nvPr/>
        </p:nvSpPr>
        <p:spPr>
          <a:xfrm>
            <a:off x="16388997" y="330829"/>
            <a:ext cx="1383456" cy="920863"/>
          </a:xfrm>
          <a:custGeom>
            <a:avLst/>
            <a:gdLst/>
            <a:ahLst/>
            <a:cxnLst/>
            <a:rect l="l" t="t" r="r" b="b"/>
            <a:pathLst>
              <a:path w="1383456" h="920863">
                <a:moveTo>
                  <a:pt x="0" y="0"/>
                </a:moveTo>
                <a:lnTo>
                  <a:pt x="1383456" y="0"/>
                </a:lnTo>
                <a:lnTo>
                  <a:pt x="1383456" y="920863"/>
                </a:lnTo>
                <a:lnTo>
                  <a:pt x="0" y="920863"/>
                </a:lnTo>
                <a:lnTo>
                  <a:pt x="0" y="0"/>
                </a:lnTo>
                <a:close/>
              </a:path>
            </a:pathLst>
          </a:custGeom>
          <a:blipFill>
            <a:blip r:embed="rId4"/>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19199" y="2229241"/>
            <a:ext cx="14379113" cy="2026196"/>
          </a:xfrm>
          <a:prstGeom prst="rect">
            <a:avLst/>
          </a:prstGeom>
        </p:spPr>
        <p:txBody>
          <a:bodyPr wrap="square" lIns="0" tIns="0" rIns="0" bIns="0" rtlCol="0" anchor="t">
            <a:spAutoFit/>
          </a:bodyPr>
          <a:lstStyle/>
          <a:p>
            <a:pPr marL="0" lvl="0" indent="0" algn="l">
              <a:lnSpc>
                <a:spcPts val="7861"/>
              </a:lnSpc>
            </a:pPr>
            <a:r>
              <a:rPr lang="en-US" sz="7861" spc="-78" dirty="0" err="1">
                <a:solidFill>
                  <a:srgbClr val="000000"/>
                </a:solidFill>
                <a:latin typeface="Roboto Bold"/>
              </a:rPr>
              <a:t>Projektideen</a:t>
            </a:r>
            <a:r>
              <a:rPr lang="en-US" sz="7861" spc="-78" dirty="0">
                <a:solidFill>
                  <a:srgbClr val="000000"/>
                </a:solidFill>
                <a:latin typeface="Roboto Bold"/>
              </a:rPr>
              <a:t> </a:t>
            </a:r>
            <a:r>
              <a:rPr lang="en-US" sz="7861" spc="-78" dirty="0" err="1">
                <a:solidFill>
                  <a:srgbClr val="000000"/>
                </a:solidFill>
                <a:latin typeface="Roboto Bold"/>
              </a:rPr>
              <a:t>mit</a:t>
            </a:r>
            <a:r>
              <a:rPr lang="en-US" sz="7861" spc="-78" dirty="0">
                <a:solidFill>
                  <a:srgbClr val="000000"/>
                </a:solidFill>
                <a:latin typeface="Roboto Bold"/>
              </a:rPr>
              <a:t> </a:t>
            </a:r>
            <a:r>
              <a:rPr lang="en-US" sz="7861" spc="-78" dirty="0" err="1">
                <a:solidFill>
                  <a:srgbClr val="000000"/>
                </a:solidFill>
                <a:latin typeface="Roboto Bold"/>
              </a:rPr>
              <a:t>Synergien</a:t>
            </a:r>
            <a:r>
              <a:rPr lang="en-US" sz="7861" spc="-78" dirty="0">
                <a:solidFill>
                  <a:srgbClr val="000000"/>
                </a:solidFill>
                <a:latin typeface="Roboto Bold"/>
              </a:rPr>
              <a:t> für </a:t>
            </a:r>
            <a:r>
              <a:rPr lang="en-US" sz="7861" spc="-78" dirty="0" err="1">
                <a:solidFill>
                  <a:srgbClr val="000000"/>
                </a:solidFill>
                <a:latin typeface="Roboto Bold"/>
              </a:rPr>
              <a:t>eine</a:t>
            </a:r>
            <a:r>
              <a:rPr lang="en-US" sz="7861" spc="-78" dirty="0">
                <a:solidFill>
                  <a:srgbClr val="000000"/>
                </a:solidFill>
                <a:latin typeface="Roboto Bold"/>
              </a:rPr>
              <a:t> </a:t>
            </a:r>
            <a:r>
              <a:rPr lang="en-US" sz="7861" spc="-78" dirty="0" err="1">
                <a:solidFill>
                  <a:srgbClr val="000000"/>
                </a:solidFill>
                <a:latin typeface="Roboto Bold"/>
              </a:rPr>
              <a:t>gemeinsame</a:t>
            </a:r>
            <a:r>
              <a:rPr lang="en-US" sz="7861" spc="-78" dirty="0">
                <a:solidFill>
                  <a:srgbClr val="000000"/>
                </a:solidFill>
                <a:latin typeface="Roboto Bold"/>
              </a:rPr>
              <a:t> </a:t>
            </a:r>
            <a:r>
              <a:rPr lang="en-US" sz="7861" spc="-78" dirty="0" err="1">
                <a:solidFill>
                  <a:srgbClr val="000000"/>
                </a:solidFill>
                <a:latin typeface="Roboto Bold"/>
              </a:rPr>
              <a:t>Maßnahme</a:t>
            </a:r>
            <a:r>
              <a:rPr lang="en-US" sz="7861" spc="-78" dirty="0">
                <a:solidFill>
                  <a:srgbClr val="000000"/>
                </a:solidFill>
                <a:latin typeface="Roboto Bold"/>
              </a:rPr>
              <a:t> </a:t>
            </a:r>
          </a:p>
        </p:txBody>
      </p:sp>
      <p:sp>
        <p:nvSpPr>
          <p:cNvPr id="4" name="TextBox 4"/>
          <p:cNvSpPr txBox="1"/>
          <p:nvPr/>
        </p:nvSpPr>
        <p:spPr>
          <a:xfrm>
            <a:off x="2689687" y="4643282"/>
            <a:ext cx="15082766" cy="738664"/>
          </a:xfrm>
          <a:prstGeom prst="rect">
            <a:avLst/>
          </a:prstGeom>
        </p:spPr>
        <p:txBody>
          <a:bodyPr wrap="square" lIns="0" tIns="0" rIns="0" bIns="0" rtlCol="0" anchor="t">
            <a:spAutoFit/>
          </a:bodyPr>
          <a:lstStyle/>
          <a:p>
            <a:r>
              <a:rPr lang="de-DE" sz="2400" b="1" dirty="0"/>
              <a:t>Gleicher Lösungsansatz:</a:t>
            </a:r>
          </a:p>
          <a:p>
            <a:pPr marL="342900" indent="-342900">
              <a:buFont typeface="Arial" panose="020B0604020202020204" pitchFamily="34" charset="0"/>
              <a:buChar char="•"/>
            </a:pPr>
            <a:r>
              <a:rPr lang="de-DE" sz="2400" dirty="0"/>
              <a:t>U2-0018 </a:t>
            </a:r>
            <a:r>
              <a:rPr lang="de-DE" sz="2400" dirty="0" err="1"/>
              <a:t>nrgy:hub</a:t>
            </a:r>
            <a:r>
              <a:rPr lang="de-DE" sz="2400" dirty="0"/>
              <a:t> - kommunales Energiemanagement</a:t>
            </a:r>
          </a:p>
        </p:txBody>
      </p:sp>
      <p:sp>
        <p:nvSpPr>
          <p:cNvPr id="5" name="TextBox 5"/>
          <p:cNvSpPr txBox="1"/>
          <p:nvPr/>
        </p:nvSpPr>
        <p:spPr>
          <a:xfrm>
            <a:off x="2689688" y="5875972"/>
            <a:ext cx="14314358" cy="1477328"/>
          </a:xfrm>
          <a:prstGeom prst="rect">
            <a:avLst/>
          </a:prstGeom>
        </p:spPr>
        <p:txBody>
          <a:bodyPr wrap="square" lIns="0" tIns="0" rIns="0" bIns="0" rtlCol="0" anchor="t">
            <a:spAutoFit/>
          </a:bodyPr>
          <a:lstStyle/>
          <a:p>
            <a:r>
              <a:rPr lang="de-DE" sz="2400" b="1" dirty="0"/>
              <a:t>Synergien bzgl. Daten/App-Lösung:</a:t>
            </a:r>
          </a:p>
          <a:p>
            <a:pPr marL="342900" indent="-342900">
              <a:buFont typeface="Arial" panose="020B0604020202020204" pitchFamily="34" charset="0"/>
              <a:buChar char="•"/>
            </a:pPr>
            <a:r>
              <a:rPr lang="de-DE" sz="2400" dirty="0"/>
              <a:t>U2-0014 Open-Citizen-Data-Portal-Cologne</a:t>
            </a:r>
          </a:p>
          <a:p>
            <a:pPr marL="342900" indent="-342900">
              <a:buFont typeface="Arial" panose="020B0604020202020204" pitchFamily="34" charset="0"/>
              <a:buChar char="•"/>
            </a:pPr>
            <a:r>
              <a:rPr lang="de-DE" sz="2400" dirty="0"/>
              <a:t>U2-0053 Sensorpaten</a:t>
            </a:r>
          </a:p>
          <a:p>
            <a:pPr marL="342900" indent="-342900">
              <a:buFont typeface="Arial" panose="020B0604020202020204" pitchFamily="34" charset="0"/>
              <a:buChar char="•"/>
            </a:pPr>
            <a:r>
              <a:rPr lang="de-DE" sz="2400" dirty="0"/>
              <a:t>U2-0030 Saubere Luft - App &amp; </a:t>
            </a:r>
            <a:r>
              <a:rPr lang="de-DE" sz="2400" dirty="0" err="1"/>
              <a:t>Map</a:t>
            </a:r>
            <a:r>
              <a:rPr lang="de-DE" sz="2400" dirty="0"/>
              <a:t> für Luftqualität</a:t>
            </a:r>
          </a:p>
        </p:txBody>
      </p:sp>
      <p:sp>
        <p:nvSpPr>
          <p:cNvPr id="6" name="TextBox 6"/>
          <p:cNvSpPr txBox="1"/>
          <p:nvPr/>
        </p:nvSpPr>
        <p:spPr>
          <a:xfrm>
            <a:off x="2689688" y="7704772"/>
            <a:ext cx="14683912" cy="1477328"/>
          </a:xfrm>
          <a:prstGeom prst="rect">
            <a:avLst/>
          </a:prstGeom>
        </p:spPr>
        <p:txBody>
          <a:bodyPr wrap="square" lIns="0" tIns="0" rIns="0" bIns="0" rtlCol="0" anchor="t">
            <a:spAutoFit/>
          </a:bodyPr>
          <a:lstStyle/>
          <a:p>
            <a:r>
              <a:rPr lang="de-DE" sz="2400" b="1" dirty="0"/>
              <a:t>Gleiche Zielgruppe (Kinder &amp; Jugendliche):</a:t>
            </a:r>
          </a:p>
          <a:p>
            <a:pPr marL="342900" indent="-342900">
              <a:buFont typeface="Arial" panose="020B0604020202020204" pitchFamily="34" charset="0"/>
              <a:buChar char="•"/>
            </a:pPr>
            <a:r>
              <a:rPr lang="de-DE" sz="2400" dirty="0"/>
              <a:t>U2-0003 Digitale Erlebnispädagogik zur Klimabildung an Schulen</a:t>
            </a:r>
          </a:p>
          <a:p>
            <a:pPr marL="342900" indent="-342900">
              <a:buFont typeface="Arial" panose="020B0604020202020204" pitchFamily="34" charset="0"/>
              <a:buChar char="•"/>
            </a:pPr>
            <a:r>
              <a:rPr lang="de-DE" sz="2400" dirty="0"/>
              <a:t>U2-0040 Jugend hackt - </a:t>
            </a:r>
            <a:r>
              <a:rPr lang="de-DE" sz="2400" dirty="0" err="1"/>
              <a:t>Vertical</a:t>
            </a:r>
            <a:r>
              <a:rPr lang="de-DE" sz="2400" dirty="0"/>
              <a:t> </a:t>
            </a:r>
            <a:r>
              <a:rPr lang="de-DE" sz="2400" dirty="0" err="1"/>
              <a:t>Gardening</a:t>
            </a:r>
            <a:endParaRPr lang="de-DE" sz="2400" dirty="0"/>
          </a:p>
          <a:p>
            <a:pPr marL="342900" indent="-342900">
              <a:buFont typeface="Arial" panose="020B0604020202020204" pitchFamily="34" charset="0"/>
              <a:buChar char="•"/>
            </a:pPr>
            <a:r>
              <a:rPr lang="de-DE" sz="2400" dirty="0"/>
              <a:t>U2-0050 Zukunft macht Schule - Schulhöfe als grüne Oasen umgestalten</a:t>
            </a:r>
          </a:p>
        </p:txBody>
      </p:sp>
      <p:grpSp>
        <p:nvGrpSpPr>
          <p:cNvPr id="7" name="Group 7"/>
          <p:cNvGrpSpPr/>
          <p:nvPr/>
        </p:nvGrpSpPr>
        <p:grpSpPr>
          <a:xfrm>
            <a:off x="1447800" y="4646438"/>
            <a:ext cx="885228" cy="888823"/>
            <a:chOff x="0" y="0"/>
            <a:chExt cx="1180304" cy="1185097"/>
          </a:xfrm>
        </p:grpSpPr>
        <p:grpSp>
          <p:nvGrpSpPr>
            <p:cNvPr id="8" name="Group 8"/>
            <p:cNvGrpSpPr/>
            <p:nvPr/>
          </p:nvGrpSpPr>
          <p:grpSpPr>
            <a:xfrm>
              <a:off x="0" y="0"/>
              <a:ext cx="1180304" cy="1185097"/>
              <a:chOff x="0" y="0"/>
              <a:chExt cx="6350000" cy="6375785"/>
            </a:xfrm>
          </p:grpSpPr>
          <p:sp>
            <p:nvSpPr>
              <p:cNvPr id="9" name="Freeform 9"/>
              <p:cNvSpPr/>
              <p:nvPr/>
            </p:nvSpPr>
            <p:spPr>
              <a:xfrm>
                <a:off x="0" y="0"/>
                <a:ext cx="6350000" cy="6375786"/>
              </a:xfrm>
              <a:custGeom>
                <a:avLst/>
                <a:gdLst/>
                <a:ahLst/>
                <a:cxnLst/>
                <a:rect l="l" t="t" r="r" b="b"/>
                <a:pathLst>
                  <a:path w="6350000" h="6375786">
                    <a:moveTo>
                      <a:pt x="3175000" y="0"/>
                    </a:moveTo>
                    <a:cubicBezTo>
                      <a:pt x="1421496" y="0"/>
                      <a:pt x="0" y="1427268"/>
                      <a:pt x="0" y="3187893"/>
                    </a:cubicBezTo>
                    <a:cubicBezTo>
                      <a:pt x="0" y="4948517"/>
                      <a:pt x="1421496" y="6375786"/>
                      <a:pt x="3175000" y="6375786"/>
                    </a:cubicBezTo>
                    <a:cubicBezTo>
                      <a:pt x="4928504" y="6375786"/>
                      <a:pt x="6350000" y="4948517"/>
                      <a:pt x="6350000" y="3187893"/>
                    </a:cubicBezTo>
                    <a:cubicBezTo>
                      <a:pt x="6350000" y="1427268"/>
                      <a:pt x="4928504" y="0"/>
                      <a:pt x="3175000" y="0"/>
                    </a:cubicBezTo>
                    <a:close/>
                  </a:path>
                </a:pathLst>
              </a:custGeom>
              <a:solidFill>
                <a:srgbClr val="E10000"/>
              </a:solidFill>
            </p:spPr>
          </p:sp>
        </p:grpSp>
        <p:sp>
          <p:nvSpPr>
            <p:cNvPr id="10" name="TextBox 10"/>
            <p:cNvSpPr txBox="1"/>
            <p:nvPr/>
          </p:nvSpPr>
          <p:spPr>
            <a:xfrm>
              <a:off x="313975" y="273143"/>
              <a:ext cx="577755" cy="692785"/>
            </a:xfrm>
            <a:prstGeom prst="rect">
              <a:avLst/>
            </a:prstGeom>
          </p:spPr>
          <p:txBody>
            <a:bodyPr lIns="0" tIns="0" rIns="0" bIns="0" rtlCol="0" anchor="t">
              <a:spAutoFit/>
            </a:bodyPr>
            <a:lstStyle/>
            <a:p>
              <a:pPr algn="ctr">
                <a:lnSpc>
                  <a:spcPts val="3960"/>
                </a:lnSpc>
              </a:pPr>
              <a:r>
                <a:rPr lang="en-US" sz="3600">
                  <a:solidFill>
                    <a:srgbClr val="FFFFFF"/>
                  </a:solidFill>
                  <a:latin typeface="Roboto Bold"/>
                </a:rPr>
                <a:t>1</a:t>
              </a:r>
            </a:p>
          </p:txBody>
        </p:sp>
      </p:grpSp>
      <p:grpSp>
        <p:nvGrpSpPr>
          <p:cNvPr id="11" name="Group 11"/>
          <p:cNvGrpSpPr/>
          <p:nvPr/>
        </p:nvGrpSpPr>
        <p:grpSpPr>
          <a:xfrm>
            <a:off x="1447800" y="6137256"/>
            <a:ext cx="885228" cy="885228"/>
            <a:chOff x="0" y="0"/>
            <a:chExt cx="1180304" cy="1180304"/>
          </a:xfrm>
        </p:grpSpPr>
        <p:grpSp>
          <p:nvGrpSpPr>
            <p:cNvPr id="12" name="Group 12"/>
            <p:cNvGrpSpPr/>
            <p:nvPr/>
          </p:nvGrpSpPr>
          <p:grpSpPr>
            <a:xfrm>
              <a:off x="0" y="0"/>
              <a:ext cx="1180304" cy="1180304"/>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10000"/>
              </a:solidFill>
            </p:spPr>
          </p:sp>
        </p:grpSp>
        <p:sp>
          <p:nvSpPr>
            <p:cNvPr id="14" name="TextBox 14"/>
            <p:cNvSpPr txBox="1"/>
            <p:nvPr/>
          </p:nvSpPr>
          <p:spPr>
            <a:xfrm>
              <a:off x="313975" y="290531"/>
              <a:ext cx="577755" cy="678467"/>
            </a:xfrm>
            <a:prstGeom prst="rect">
              <a:avLst/>
            </a:prstGeom>
          </p:spPr>
          <p:txBody>
            <a:bodyPr lIns="0" tIns="0" rIns="0" bIns="0" rtlCol="0" anchor="t">
              <a:spAutoFit/>
            </a:bodyPr>
            <a:lstStyle/>
            <a:p>
              <a:pPr algn="ctr">
                <a:lnSpc>
                  <a:spcPts val="3960"/>
                </a:lnSpc>
              </a:pPr>
              <a:r>
                <a:rPr lang="en-US" sz="3600">
                  <a:solidFill>
                    <a:srgbClr val="FFFFFF"/>
                  </a:solidFill>
                  <a:latin typeface="DM Sans Bold"/>
                </a:rPr>
                <a:t>2</a:t>
              </a:r>
            </a:p>
          </p:txBody>
        </p:sp>
      </p:grpSp>
      <p:grpSp>
        <p:nvGrpSpPr>
          <p:cNvPr id="15" name="Group 15"/>
          <p:cNvGrpSpPr/>
          <p:nvPr/>
        </p:nvGrpSpPr>
        <p:grpSpPr>
          <a:xfrm>
            <a:off x="1447800" y="7889856"/>
            <a:ext cx="885228" cy="888823"/>
            <a:chOff x="0" y="0"/>
            <a:chExt cx="1180304" cy="1185097"/>
          </a:xfrm>
        </p:grpSpPr>
        <p:grpSp>
          <p:nvGrpSpPr>
            <p:cNvPr id="16" name="Group 16"/>
            <p:cNvGrpSpPr/>
            <p:nvPr/>
          </p:nvGrpSpPr>
          <p:grpSpPr>
            <a:xfrm>
              <a:off x="0" y="0"/>
              <a:ext cx="1180304" cy="1185097"/>
              <a:chOff x="0" y="0"/>
              <a:chExt cx="6350000" cy="6375785"/>
            </a:xfrm>
          </p:grpSpPr>
          <p:sp>
            <p:nvSpPr>
              <p:cNvPr id="17" name="Freeform 17"/>
              <p:cNvSpPr/>
              <p:nvPr/>
            </p:nvSpPr>
            <p:spPr>
              <a:xfrm>
                <a:off x="0" y="0"/>
                <a:ext cx="6350000" cy="6375786"/>
              </a:xfrm>
              <a:custGeom>
                <a:avLst/>
                <a:gdLst/>
                <a:ahLst/>
                <a:cxnLst/>
                <a:rect l="l" t="t" r="r" b="b"/>
                <a:pathLst>
                  <a:path w="6350000" h="6375786">
                    <a:moveTo>
                      <a:pt x="3175000" y="0"/>
                    </a:moveTo>
                    <a:cubicBezTo>
                      <a:pt x="1421496" y="0"/>
                      <a:pt x="0" y="1427268"/>
                      <a:pt x="0" y="3187893"/>
                    </a:cubicBezTo>
                    <a:cubicBezTo>
                      <a:pt x="0" y="4948517"/>
                      <a:pt x="1421496" y="6375786"/>
                      <a:pt x="3175000" y="6375786"/>
                    </a:cubicBezTo>
                    <a:cubicBezTo>
                      <a:pt x="4928504" y="6375786"/>
                      <a:pt x="6350000" y="4948517"/>
                      <a:pt x="6350000" y="3187893"/>
                    </a:cubicBezTo>
                    <a:cubicBezTo>
                      <a:pt x="6350000" y="1427268"/>
                      <a:pt x="4928504" y="0"/>
                      <a:pt x="3175000" y="0"/>
                    </a:cubicBezTo>
                    <a:close/>
                  </a:path>
                </a:pathLst>
              </a:custGeom>
              <a:solidFill>
                <a:srgbClr val="E10000"/>
              </a:solidFill>
            </p:spPr>
          </p:sp>
        </p:grpSp>
        <p:sp>
          <p:nvSpPr>
            <p:cNvPr id="18" name="TextBox 18"/>
            <p:cNvSpPr txBox="1"/>
            <p:nvPr/>
          </p:nvSpPr>
          <p:spPr>
            <a:xfrm>
              <a:off x="313975" y="281006"/>
              <a:ext cx="577755" cy="692785"/>
            </a:xfrm>
            <a:prstGeom prst="rect">
              <a:avLst/>
            </a:prstGeom>
          </p:spPr>
          <p:txBody>
            <a:bodyPr lIns="0" tIns="0" rIns="0" bIns="0" rtlCol="0" anchor="t">
              <a:spAutoFit/>
            </a:bodyPr>
            <a:lstStyle/>
            <a:p>
              <a:pPr algn="ctr">
                <a:lnSpc>
                  <a:spcPts val="3960"/>
                </a:lnSpc>
              </a:pPr>
              <a:r>
                <a:rPr lang="en-US" sz="3600">
                  <a:solidFill>
                    <a:srgbClr val="FFFFFF"/>
                  </a:solidFill>
                  <a:latin typeface="Roboto Bold"/>
                </a:rPr>
                <a:t>3</a:t>
              </a:r>
            </a:p>
          </p:txBody>
        </p:sp>
      </p:grpSp>
      <p:sp>
        <p:nvSpPr>
          <p:cNvPr id="19" name="Freeform 19"/>
          <p:cNvSpPr/>
          <p:nvPr/>
        </p:nvSpPr>
        <p:spPr>
          <a:xfrm rot="1291934">
            <a:off x="-7019642" y="-5746477"/>
            <a:ext cx="11748906" cy="8800999"/>
          </a:xfrm>
          <a:custGeom>
            <a:avLst/>
            <a:gdLst/>
            <a:ahLst/>
            <a:cxnLst/>
            <a:rect l="l" t="t" r="r" b="b"/>
            <a:pathLst>
              <a:path w="11748906" h="8800999">
                <a:moveTo>
                  <a:pt x="0" y="0"/>
                </a:moveTo>
                <a:lnTo>
                  <a:pt x="11748906" y="0"/>
                </a:lnTo>
                <a:lnTo>
                  <a:pt x="11748906" y="8800999"/>
                </a:lnTo>
                <a:lnTo>
                  <a:pt x="0" y="88009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Freeform 20"/>
          <p:cNvSpPr/>
          <p:nvPr/>
        </p:nvSpPr>
        <p:spPr>
          <a:xfrm>
            <a:off x="16388997" y="330829"/>
            <a:ext cx="1383456" cy="920863"/>
          </a:xfrm>
          <a:custGeom>
            <a:avLst/>
            <a:gdLst/>
            <a:ahLst/>
            <a:cxnLst/>
            <a:rect l="l" t="t" r="r" b="b"/>
            <a:pathLst>
              <a:path w="1383456" h="920863">
                <a:moveTo>
                  <a:pt x="0" y="0"/>
                </a:moveTo>
                <a:lnTo>
                  <a:pt x="1383456" y="0"/>
                </a:lnTo>
                <a:lnTo>
                  <a:pt x="1383456" y="920863"/>
                </a:lnTo>
                <a:lnTo>
                  <a:pt x="0" y="920863"/>
                </a:lnTo>
                <a:lnTo>
                  <a:pt x="0" y="0"/>
                </a:lnTo>
                <a:close/>
              </a:path>
            </a:pathLst>
          </a:custGeom>
          <a:blipFill>
            <a:blip r:embed="rId4"/>
            <a:stretch>
              <a:fillRect/>
            </a:stretch>
          </a:blipFill>
        </p:spPr>
      </p:sp>
    </p:spTree>
    <p:extLst>
      <p:ext uri="{BB962C8B-B14F-4D97-AF65-F5344CB8AC3E}">
        <p14:creationId xmlns:p14="http://schemas.microsoft.com/office/powerpoint/2010/main" val="28555951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MIO_EKGUID" val="CAC5F922-E8F0-489E-AE29-8FA4DDC095C1\5e843849-c98f-469e-876c-f583a6572b462551320230807090012"/>
  <p:tag name="MIO_GUID" val="48130c04-72e9-4316-b4fd-bc777a6926ba"/>
  <p:tag name="MIO_UPDATE" val="True"/>
  <p:tag name="MIO_VERSION" val="01.01.0001 00:00:00"/>
  <p:tag name="MIO_DBID" val="0F45B44C-9BC7-4D85-81C4-7155EE70A7B9"/>
  <p:tag name="MIO_LASTDOWNLOADED" val="07.08.2023 11:00:29.641"/>
  <p:tag name="MIO_OBJECTNAME" val="Effort"/>
  <p:tag name="MIO_LASTEDITORNAME" val="https://search.icons8.com/api/ "/>
</p:tagLst>
</file>

<file path=ppt/tags/tag1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MAAAAAAAAAAwAAAAMAAAAA/////wUACgwAAAAAAAAAAAAAIAD///////////////8AAAD///////////////8DAAAAAgD///////8DAAAABAD///////////////////////////////////////////////////////////////////////////////////////////////////////////////////////////////////////////////////////////////////////////////////////////////////////////////////////////////////////////////////////////////////////////////////////////////////////////////////////////////////////////////////////////////////////////////////////////////////////////////////////////////////////////////////////////////////////////////////////////////8BACAA////////////////AAAO////////AwAAAAQA////////////////////////////////////////////////////////////////////////////////////////////////////////////////////////////////////////////////////////////////////////////////////////////////////////////////////////////////////////////////////////////////////////////////////////////////////////////////////////////////////////////////////////////////////////////////////////////////////////////////////////////////////////////////////////////////////////////////////////////////////////////////////////AgABAP///////wUAAAACABAACzLpGwap/PlPr0TIjePhbzkEAAAAAAADAAAAAAADAAAAAwADAAEA////////BQAAAAMAEAALJ3B3DaIGX0K9mMko9hsuUwQAAAABAAMAAAACAAMAAAAEAAQAAgD///////8FAAAABAAQAAtctYXag5enQJ+3F59vdB6CBAAAAAIAAwAAAAMAAwAAAAE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MukbBqn8+U+vRMiN4+FvOQREYXRhAAUAAAAAAk5hbWUADQAAAExpbmtEYXRhTGlzdAAQVmVyc2lvbgAAAAAACUxhc3RXcml0ZQCYBla9kgEAAAABAP////9hAGEAAAAFX2lkABAAAAAEJ3B3DaIGX0K9mMko9hsuUwREYXRhAAUAAAAAAk5hbWUADQAAAExpbmtEYXRhTGlzdAAQVmVyc2lvbgABAAAACUxhc3RXcml0ZQCZBla9kgEAAAACAP////9wAHAAAAAFX2lkABAAAAAEXLWF2oOXp0Cftxefb3QeggNEYXRhABYAAAACUGVyc29uYWxJZAABAAAAAAACTmFtZQALAAAAUGVyc29uYWxJZAAQVmVyc2lvbgAAAAAACUxhc3RXcml0ZQDHBla9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eDAAAAAAAAAAAAAAgAf///////////////wAAAP///////////////wUAAAACAP///////////////////////////////////////////////////////////////////////////////////////////////////////////////////////////////////////////////////////////////////////////////////////////////////////////////////////////////////////////////////////////////////////////////////////////////////////////////////////////////////////////////////////////////////////////////////////////////////////////////////////////////////////////////////////////////////////////////////////////////////////////////wEAIAH///////////////8AAA7///////8FAAAABAD///////////////////////////////////////////////////////////////////////////////////////////////////////////////////////////////////////////////////////////////////////////////////////////////////////////////////////////////////////////////////////////////////////////////////////////////////////////////////////////////////////////////////////////////////////////////////////////////////////////////////////////////////////////////////////////////////////////////////////////////////////////////////////8CAAEBAwAAAAIA////////DgAGTGlua0RhdGFMaXN0XzAEAAAAAAAFAAAAAAAFAAAAAwADAAEBAwAAAAMA////////DgAGTGlua0RhdGFMaXN0XzEEAAAAAQAFAAAAAgAFAAAABAA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53501846868216"/>
  <p:tag name="EMPOWERCHARTSPROPERTIES_B_LENGTH" val="24576"/>
  <p:tag name="DOWN_MIGRATION_INITIAL_LAYOUT_REQUIRED" val="9.2.99"/>
  <p:tag name="RUNTIME_ID" val="79b2f732-9ea2-4256-97c2-fc054b9d7123"/>
</p:tagLst>
</file>

<file path=ppt/tags/tag12.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IBAQEBAQEBAQEBAQEBAQMAAAAAAAAAAwAAAAMAAAAA/////wUA2gsAAAAAAAAAAAAAIAD///////////////8AAAD///////////////8DAAAAAgD///////8DAAAAAgD///////8DAAAABAD///////8DAAAABAD///////8DAAAABAD///////////////////////////////////////////////////////////////////////////////////////////////////////////////////////////////////////////////////////////////////////////////////////////////////////////////////////////////////////////////////////////////////////////////////////////////////////////////////////////////////////////////////////////////////////////////////////////////////////////////////////////////////////////////8BACAA////////////////AAAO////////AwAAAAQA////////////////////////////////////////////////////////////////////////////////////////////////////////////////////////////////////////////////////////////////////////////////////////////////////////////////////////////////////////////////////////////////////////////////////////////////////////////////////////////////////////////////////////////////////////////////////////////////////////////////////////////////////////////////////////////////////////////////////////////////////////////////////////AgACAP///////wUAAAACABAAC8Ix9D8BMblPmtzMxs+OQwEEAAAAAAADAAAAAAADAAAAAwADAAAAAAADAAAABAADAAEA////////BQAAAAMAEAALRmJisJc9QkKJx1sbtGERPwQAAAABAAMAAAACAAMAAAAEAAQABQD///////8FAAAABAAQAAt/IHOx0z9RQKt/fx/wouw+BAAAAAIAAwAAAAMAAwAAAAEAAwAAAAI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wjH0PwExuU+a3MzGz45DAQREYXRhAAUAAAAAAk5hbWUADQAAAExpbmtEYXRhTGlzdAAQVmVyc2lvbgAAAAAACUxhc3RXcml0ZQAWBla9kgEAAAABAP////9hAGEAAAAFX2lkABAAAAAERmJisJc9QkKJx1sbtGERPwREYXRhAAUAAAAAAk5hbWUADQAAAExpbmtEYXRhTGlzdAAQVmVyc2lvbgABAAAACUxhc3RXcml0ZQAXBla9kgEAAAACAP////9wAHAAAAAFX2lkABAAAAAEfyBzsdM/UUCrf38f8KLsPgNEYXRhABYAAAACUGVyc29uYWxJZAABAAAAAAACTmFtZQALAAAAUGVyc29uYWxJZAAQVmVyc2lvbgAAAAAACUxhc3RXcml0ZQBWBla9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CAP///////////////////////////////////////////////////////////////////////////////////////////////////////////////////////////////////////////////////////////////////////////////////////////////////////////////////////////////////////////////////////////////////////////////////////////////////////////////////////////////////////////////////////////////////////////////////////////////////////////////////////////////////////////////////////////////////////////////////////////////wEAIAH///////////////8AAA7///////8FAAAABAD///////////////////////////////////////////////////////////////////////////////////////////////////////////////////////////////////////////////////////////////////////////////////////////////////////////////////////////////////////////////////////////////////////////////////////////////////////////////////////////////////////////////////////////////////////////////////////////////////////////////////////////////////////////////////////////////////////////////////////////////////////////////////////8CAAIBAwAAAAIA////////DgAGTGlua0RhdGFMaXN0XzAEAAAAAAAFAAAAAAAFAAAAAwAFAAAAAAAFAAAABAADAAEBAwAAAAMA////////DgAGTGlua0RhdGFMaXN0XzEEAAAAAQAFAAAAAgAFAAAABAAEAAIBAwAAAAQA////////DAAGUGVyc29uYWxJZF8wBAAAAAIABQAAAAMABQAAAAEABQ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53501845667313"/>
  <p:tag name="EMPOWERCHARTSPROPERTIES_B_LENGTH" val="24576"/>
  <p:tag name="DOWN_MIGRATION_INITIAL_LAYOUT_REQUIRED" val="9.2.99"/>
  <p:tag name="RUNTIME_ID" val="62516342-9d37-4239-a5b3-121858fd045b"/>
</p:tagLst>
</file>

<file path=ppt/tags/tag13.xml><?xml version="1.0" encoding="utf-8"?>
<p:tagLst xmlns:a="http://schemas.openxmlformats.org/drawingml/2006/main" xmlns:r="http://schemas.openxmlformats.org/officeDocument/2006/relationships" xmlns:p="http://schemas.openxmlformats.org/presentationml/2006/main">
  <p:tag name="MIO_EKGUID" val="CAC5F922-E8F0-489E-AE29-8FA4DDC095C1\5e843849-c98f-469e-876c-f583a6572b462088420230807090034"/>
  <p:tag name="MIO_GUID" val="571b8d5d-91b3-4ac5-a86c-535ef10b63d7"/>
  <p:tag name="MIO_UPDATE" val="True"/>
  <p:tag name="MIO_VERSION" val="01.01.0001 00:00:00"/>
  <p:tag name="MIO_DBID" val="0F45B44C-9BC7-4D85-81C4-7155EE70A7B9"/>
  <p:tag name="MIO_LASTDOWNLOADED" val="07.08.2023 11:00:45.526"/>
  <p:tag name="MIO_OBJECTNAME" val="Goal"/>
  <p:tag name="MIO_LASTEDITORNAME" val="https://search.icons8.com/api/ "/>
</p:tagLst>
</file>

<file path=ppt/tags/tag14.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MAAAAAAAAAAwAAAAMAAAAA/////wUACgwAAAAAAAAAAAAAIAD///////////////8AAAD///////////////8DAAAAAgD///////8DAAAABAD///////////////////////////////////////////////////////////////////////////////////////////////////////////////////////////////////////////////////////////////////////////////////////////////////////////////////////////////////////////////////////////////////////////////////////////////////////////////////////////////////////////////////////////////////////////////////////////////////////////////////////////////////////////////////////////////////////////////////////////////8BACAA////////////////AAAO////////AwAAAAQA////////////////////////////////////////////////////////////////////////////////////////////////////////////////////////////////////////////////////////////////////////////////////////////////////////////////////////////////////////////////////////////////////////////////////////////////////////////////////////////////////////////////////////////////////////////////////////////////////////////////////////////////////////////////////////////////////////////////////////////////////////////////////////AgABAP///////wUAAAACABAACzLpGwap/PlPr0TIjePhbzkEAAAAAAADAAAAAAADAAAAAwADAAEA////////BQAAAAMAEAALJ3B3DaIGX0K9mMko9hsuUwQAAAABAAMAAAACAAMAAAAEAAQAAgD///////8FAAAABAAQAAtctYXag5enQJ+3F59vdB6CBAAAAAIAAwAAAAMAAwAAAAE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MukbBqn8+U+vRMiN4+FvOQREYXRhAAUAAAAAAk5hbWUADQAAAExpbmtEYXRhTGlzdAAQVmVyc2lvbgAAAAAACUxhc3RXcml0ZQCYBla9kgEAAAABAP////9hAGEAAAAFX2lkABAAAAAEJ3B3DaIGX0K9mMko9hsuUwREYXRhAAUAAAAAAk5hbWUADQAAAExpbmtEYXRhTGlzdAAQVmVyc2lvbgABAAAACUxhc3RXcml0ZQCZBla9kgEAAAACAP////9wAHAAAAAFX2lkABAAAAAEXLWF2oOXp0Cftxefb3QeggNEYXRhABYAAAACUGVyc29uYWxJZAABAAAAAAACTmFtZQALAAAAUGVyc29uYWxJZAAQVmVyc2lvbgAAAAAACUxhc3RXcml0ZQDHBla9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eDAAAAAAAAAAAAAAgAf///////////////wAAAP///////////////wUAAAACAP///////////////////////////////////////////////////////////////////////////////////////////////////////////////////////////////////////////////////////////////////////////////////////////////////////////////////////////////////////////////////////////////////////////////////////////////////////////////////////////////////////////////////////////////////////////////////////////////////////////////////////////////////////////////////////////////////////////////////////////////////////////////wEAIAH///////////////8AAA7///////8FAAAABAD///////////////////////////////////////////////////////////////////////////////////////////////////////////////////////////////////////////////////////////////////////////////////////////////////////////////////////////////////////////////////////////////////////////////////////////////////////////////////////////////////////////////////////////////////////////////////////////////////////////////////////////////////////////////////////////////////////////////////////////////////////////////////////8CAAEBAwAAAAIA////////DgAGTGlua0RhdGFMaXN0XzAEAAAAAAAFAAAAAAAFAAAAAwADAAEBAwAAAAMA////////DgAGTGlua0RhdGFMaXN0XzEEAAAAAQAFAAAAAgAFAAAABAA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53501846868216"/>
  <p:tag name="EMPOWERCHARTSPROPERTIES_B_LENGTH" val="24576"/>
  <p:tag name="DOWN_MIGRATION_INITIAL_LAYOUT_REQUIRED" val="9.2.99"/>
  <p:tag name="RUNTIME_ID" val="a9e168d1-e726-4bd7-a066-eda93a2f3d8c"/>
</p:tagLst>
</file>

<file path=ppt/tags/tag15.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IBAQEBAQEBAQEBAQEBAQMAAAAAAAAAAwAAAAMAAAAA/////wUA2gsAAAAAAAAAAAAAIAD///////////////8AAAD///////////////8DAAAAAgD///////8DAAAAAgD///////8DAAAABAD///////8DAAAABAD///////8DAAAABAD///////////////////////////////////////////////////////////////////////////////////////////////////////////////////////////////////////////////////////////////////////////////////////////////////////////////////////////////////////////////////////////////////////////////////////////////////////////////////////////////////////////////////////////////////////////////////////////////////////////////////////////////////////////////8BACAA////////////////AAAO////////AwAAAAQA////////////////////////////////////////////////////////////////////////////////////////////////////////////////////////////////////////////////////////////////////////////////////////////////////////////////////////////////////////////////////////////////////////////////////////////////////////////////////////////////////////////////////////////////////////////////////////////////////////////////////////////////////////////////////////////////////////////////////////////////////////////////////////AgACAP///////wUAAAACABAAC8Ix9D8BMblPmtzMxs+OQwEEAAAAAAADAAAAAAADAAAAAwADAAAAAAADAAAABAADAAEA////////BQAAAAMAEAALRmJisJc9QkKJx1sbtGERPwQAAAABAAMAAAACAAMAAAAEAAQABQD///////8FAAAABAAQAAt/IHOx0z9RQKt/fx/wouw+BAAAAAIAAwAAAAMAAwAAAAEAAwAAAAI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wjH0PwExuU+a3MzGz45DAQREYXRhAAUAAAAAAk5hbWUADQAAAExpbmtEYXRhTGlzdAAQVmVyc2lvbgAAAAAACUxhc3RXcml0ZQAWBla9kgEAAAABAP////9hAGEAAAAFX2lkABAAAAAERmJisJc9QkKJx1sbtGERPwREYXRhAAUAAAAAAk5hbWUADQAAAExpbmtEYXRhTGlzdAAQVmVyc2lvbgABAAAACUxhc3RXcml0ZQAXBla9kgEAAAACAP////9wAHAAAAAFX2lkABAAAAAEfyBzsdM/UUCrf38f8KLsPgNEYXRhABYAAAACUGVyc29uYWxJZAABAAAAAAACTmFtZQALAAAAUGVyc29uYWxJZAAQVmVyc2lvbgAAAAAACUxhc3RXcml0ZQBWBla9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CAP///////////////////////////////////////////////////////////////////////////////////////////////////////////////////////////////////////////////////////////////////////////////////////////////////////////////////////////////////////////////////////////////////////////////////////////////////////////////////////////////////////////////////////////////////////////////////////////////////////////////////////////////////////////////////////////////////////////////////////////////wEAIAH///////////////8AAA7///////8FAAAABAD///////////////////////////////////////////////////////////////////////////////////////////////////////////////////////////////////////////////////////////////////////////////////////////////////////////////////////////////////////////////////////////////////////////////////////////////////////////////////////////////////////////////////////////////////////////////////////////////////////////////////////////////////////////////////////////////////////////////////////////////////////////////////////8CAAIBAwAAAAIA////////DgAGTGlua0RhdGFMaXN0XzAEAAAAAAAFAAAAAAAFAAAAAwAFAAAAAAAFAAAABAADAAEBAwAAAAMA////////DgAGTGlua0RhdGFMaXN0XzEEAAAAAQAFAAAAAgAFAAAABAAEAAIBAwAAAAQA////////DAAGUGVyc29uYWxJZF8wBAAAAAIABQAAAAMABQAAAAEABQ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53501845667313"/>
  <p:tag name="EMPOWERCHARTSPROPERTIES_B_LENGTH" val="24576"/>
  <p:tag name="DOWN_MIGRATION_INITIAL_LAYOUT_REQUIRED" val="9.2.99"/>
  <p:tag name="RUNTIME_ID" val="fea18502-2646-4d10-99e9-3a6c3a031e42"/>
</p:tagLst>
</file>

<file path=ppt/tags/tag16.xml><?xml version="1.0" encoding="utf-8"?>
<p:tagLst xmlns:a="http://schemas.openxmlformats.org/drawingml/2006/main" xmlns:r="http://schemas.openxmlformats.org/officeDocument/2006/relationships" xmlns:p="http://schemas.openxmlformats.org/presentationml/2006/main">
  <p:tag name="MIO_EKGUID" val="CAC5F922-E8F0-489E-AE29-8FA4DDC095C1\ini07lxqSksnt8njrDL3aNBso3A11678"/>
  <p:tag name="MIO_GUID" val="f4151892-66ba-4c80-91ff-045195c9decf"/>
  <p:tag name="MIO_UPDATE" val="True"/>
  <p:tag name="MIO_VERSION" val="01.01.0001 00:00:00"/>
  <p:tag name="MIO_DBID" val="0F45B44C-9BC7-4D85-81C4-7155EE70A7B9"/>
  <p:tag name="MIO_LASTDOWNLOADED" val="24.10.2024 09:14:36.535"/>
  <p:tag name="MIO_OBJECTNAME" val="Services"/>
</p:tagLst>
</file>

<file path=ppt/tags/tag17.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zgsAAAAAAAAAAAAAIAD///////////////8AAAD///////////////8DAAAABAD///////8DAAAABAD///////8DAAAABAD///////8DAAAABAD///////////////////////////////////////////////////////////////////////////////////////////////////////////////////////////////////////////////////////////////////////////////////////////////////////////////////////////////////////////////////////////////////////////////////////////////////////////////////////////////////////////////////////////////////////////////////////////////////////////////////////////////////////////////////////////////8BACAA////////////////AAAO////////AwAAAAMA////////////////////////////////////////////////////////////////////////////////////////////////////////////////////////////////////////////////////////////////////////////////////////////////////////////////////////////////////////////////////////////////////////////////////////////////////////////////////////////////////////////////////////////////////////////////////////////////////////////////////////////////////////////////////////////////////////////////////////////////////////////////////////AgABAP///////wUAAAACABAACxZWMvCFExVGnSYfTXPOwCgEAAAAAAADAAAABAADAAAAAwADAAQA////////BQAAAAMAEAALtg87+uqnA0qMtd5aqTTumAQAAAABAAMAAAACAAMAAAABAAMAAAAEAP///////wMAAAAEAP///////wMAAAAEAP///////wQABAD///////8FAAAABAAQAAtAAoORxxi/TKnRJcYovDeRBAAAAAIAAwAAAAAAAwAAAAIAAwAAAAAAAwAAAAMAAwAAAAA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FlYy8IUTFUadJh9Nc87AKAREYXRhAAUAAAAAAk5hbWUADQAAAExpbmtEYXRhTGlzdAAQVmVyc2lvbgAAAAAACUxhc3RXcml0ZQA2S8u/kAEAAAABAP////9hAGEAAAAFX2lkABAAAAAEtg87+uqnA0qMtd5aqTTumAREYXRhAAUAAAAAAk5hbWUADQAAAExpbmtEYXRhTGlzdAAQVmVyc2lvbgABAAAACUxhc3RXcml0ZQCDS8u/kAEAAAACAP////9wAHAAAAAFX2lkABAAAAAEQAKDkccYv0yp0SXGKLw3kQNEYXRhABYAAAACUGVyc29uYWxJZAABAAAAAAACTmFtZQALAAAAUGVyc29uYWxJZAAQVmVyc2lvbgAAAAAACUxhc3RXcml0ZQAjTMu/k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CAP///////wUAAAADAP///////wUAAAADAP///////wUAAAADAP///////////////////////////////////////////////////////////////////////////////////////////////////////////////////////////////////////////////////////////////////////////////////////////////////////////////////////////////////////////////////////////////////////////////////////////////////////////////////////////////////////////////////////////////////////////////////////////////////////////////////////////////////////////////////////////////wEAIAH///////////////8AAA7///////8FAAAABAD///////////////////////////////////////////////////////////////////////////////////////////////////////////////////////////////////////////////////////////////////////////////////////////////////////////////////////////////////////////////////////////////////////////////////////////////////////////////////////////////////////////////////////////////////////////////////////////////////////////////////////////////////////////////////////////////////////////////////////////////////////////////////////8CAAEBAwAAAAIA////////DgAGTGlua0RhdGFMaXN0XzAEAAAAAAAFAAAAAAAFAAAAAwADAAQBAwAAAAMA////////DgAGTGlua0RhdGFMaXN0XzEEAAAAAQAFAAAAAgAFAAAABAAFAAAAAAD///////8FAAAAAAD///////8FAAAAAAD///////8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68014900038803"/>
  <p:tag name="EMPOWERCHARTSPROPERTIES_B_LENGTH" val="24576"/>
  <p:tag name="DOWN_MIGRATION_INITIAL_LAYOUT_REQUIRED" val="9.2.99"/>
  <p:tag name="RUNTIME_ID" val="01e93cc1-4f07-4618-b96e-86fac8a862d2"/>
</p:tagLst>
</file>

<file path=ppt/tags/tag18.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MAAAAAAAAAAwAAAAMAAAAA/////wUACgwAAAAAAAAAAAAAIAD///////////////8AAAD///////////////8DAAAAAgD///////8DAAAABAD///////////////////////////////////////////////////////////////////////////////////////////////////////////////////////////////////////////////////////////////////////////////////////////////////////////////////////////////////////////////////////////////////////////////////////////////////////////////////////////////////////////////////////////////////////////////////////////////////////////////////////////////////////////////////////////////////////////////////////////////8BACAA////////////////AAAO////////AwAAAAQA////////////////////////////////////////////////////////////////////////////////////////////////////////////////////////////////////////////////////////////////////////////////////////////////////////////////////////////////////////////////////////////////////////////////////////////////////////////////////////////////////////////////////////////////////////////////////////////////////////////////////////////////////////////////////////////////////////////////////////////////////////////////////////AgABAP///////wUAAAACABAACzLpGwap/PlPr0TIjePhbzkEAAAAAAADAAAAAAADAAAAAwADAAEA////////BQAAAAMAEAALJ3B3DaIGX0K9mMko9hsuUwQAAAABAAMAAAACAAMAAAAEAAQAAgD///////8FAAAABAAQAAtctYXag5enQJ+3F59vdB6CBAAAAAIAAwAAAAMAAwAAAAE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MukbBqn8+U+vRMiN4+FvOQREYXRhAAUAAAAAAk5hbWUADQAAAExpbmtEYXRhTGlzdAAQVmVyc2lvbgAAAAAACUxhc3RXcml0ZQCYBla9kgEAAAABAP////9hAGEAAAAFX2lkABAAAAAEJ3B3DaIGX0K9mMko9hsuUwREYXRhAAUAAAAAAk5hbWUADQAAAExpbmtEYXRhTGlzdAAQVmVyc2lvbgABAAAACUxhc3RXcml0ZQCZBla9kgEAAAACAP////9wAHAAAAAFX2lkABAAAAAEXLWF2oOXp0Cftxefb3QeggNEYXRhABYAAAACUGVyc29uYWxJZAABAAAAAAACTmFtZQALAAAAUGVyc29uYWxJZAAQVmVyc2lvbgAAAAAACUxhc3RXcml0ZQDHBla9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eDAAAAAAAAAAAAAAgAf///////////////wAAAP///////////////wUAAAACAP///////////////////////////////////////////////////////////////////////////////////////////////////////////////////////////////////////////////////////////////////////////////////////////////////////////////////////////////////////////////////////////////////////////////////////////////////////////////////////////////////////////////////////////////////////////////////////////////////////////////////////////////////////////////////////////////////////////////////////////////////////////////wEAIAH///////////////8AAA7///////8FAAAABAD///////////////////////////////////////////////////////////////////////////////////////////////////////////////////////////////////////////////////////////////////////////////////////////////////////////////////////////////////////////////////////////////////////////////////////////////////////////////////////////////////////////////////////////////////////////////////////////////////////////////////////////////////////////////////////////////////////////////////////////////////////////////////////8CAAEBAwAAAAIA////////DgAGTGlua0RhdGFMaXN0XzAEAAAAAAAFAAAAAAAFAAAAAwADAAEBAwAAAAMA////////DgAGTGlua0RhdGFMaXN0XzEEAAAAAQAFAAAAAgAFAAAABAA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53501846868216"/>
  <p:tag name="EMPOWERCHARTSPROPERTIES_B_LENGTH" val="24576"/>
  <p:tag name="DOWN_MIGRATION_INITIAL_LAYOUT_REQUIRED" val="9.2.99"/>
  <p:tag name="RUNTIME_ID" val="c5f58343-1c74-4461-aea9-835d64c316fa"/>
</p:tagLst>
</file>

<file path=ppt/tags/tag19.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IBAQEBAQEBAQEBAQEBAQMAAAAAAAAAAwAAAAMAAAAA/////wUA2gsAAAAAAAAAAAAAIAD///////////////8AAAD///////////////8DAAAAAgD///////8DAAAAAgD///////8DAAAABAD///////8DAAAABAD///////8DAAAABAD///////////////////////////////////////////////////////////////////////////////////////////////////////////////////////////////////////////////////////////////////////////////////////////////////////////////////////////////////////////////////////////////////////////////////////////////////////////////////////////////////////////////////////////////////////////////////////////////////////////////////////////////////////////////8BACAA////////////////AAAO////////AwAAAAQA////////////////////////////////////////////////////////////////////////////////////////////////////////////////////////////////////////////////////////////////////////////////////////////////////////////////////////////////////////////////////////////////////////////////////////////////////////////////////////////////////////////////////////////////////////////////////////////////////////////////////////////////////////////////////////////////////////////////////////////////////////////////////////AgACAP///////wUAAAACABAAC8Ix9D8BMblPmtzMxs+OQwEEAAAAAAADAAAAAAADAAAAAwADAAAAAAADAAAABAADAAEA////////BQAAAAMAEAALRmJisJc9QkKJx1sbtGERPwQAAAABAAMAAAACAAMAAAAEAAQABQD///////8FAAAABAAQAAt/IHOx0z9RQKt/fx/wouw+BAAAAAIAAwAAAAMAAwAAAAEAAwAAAAI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wjH0PwExuU+a3MzGz45DAQREYXRhAAUAAAAAAk5hbWUADQAAAExpbmtEYXRhTGlzdAAQVmVyc2lvbgAAAAAACUxhc3RXcml0ZQAWBla9kgEAAAABAP////9hAGEAAAAFX2lkABAAAAAERmJisJc9QkKJx1sbtGERPwREYXRhAAUAAAAAAk5hbWUADQAAAExpbmtEYXRhTGlzdAAQVmVyc2lvbgABAAAACUxhc3RXcml0ZQAXBla9kgEAAAACAP////9wAHAAAAAFX2lkABAAAAAEfyBzsdM/UUCrf38f8KLsPgNEYXRhABYAAAACUGVyc29uYWxJZAABAAAAAAACTmFtZQALAAAAUGVyc29uYWxJZAAQVmVyc2lvbgAAAAAACUxhc3RXcml0ZQBWBla9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CAP///////////////////////////////////////////////////////////////////////////////////////////////////////////////////////////////////////////////////////////////////////////////////////////////////////////////////////////////////////////////////////////////////////////////////////////////////////////////////////////////////////////////////////////////////////////////////////////////////////////////////////////////////////////////////////////////////////////////////////////////wEAIAH///////////////8AAA7///////8FAAAABAD///////////////////////////////////////////////////////////////////////////////////////////////////////////////////////////////////////////////////////////////////////////////////////////////////////////////////////////////////////////////////////////////////////////////////////////////////////////////////////////////////////////////////////////////////////////////////////////////////////////////////////////////////////////////////////////////////////////////////////////////////////////////////////8CAAIBAwAAAAIA////////DgAGTGlua0RhdGFMaXN0XzAEAAAAAAAFAAAAAAAFAAAAAwAFAAAAAAAFAAAABAADAAEBAwAAAAMA////////DgAGTGlua0RhdGFMaXN0XzEEAAAAAQAFAAAAAgAFAAAABAAEAAIBAwAAAAQA////////DAAGUGVyc29uYWxJZF8wBAAAAAIABQAAAAMABQAAAAEABQ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53501845667313"/>
  <p:tag name="EMPOWERCHARTSPROPERTIES_B_LENGTH" val="24576"/>
  <p:tag name="DOWN_MIGRATION_INITIAL_LAYOUT_REQUIRED" val="9.2.99"/>
  <p:tag name="RUNTIME_ID" val="2537ff7e-708a-4b9e-8bed-0e479dbe4d58"/>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MIO_EKGUID" val="CAC5F922-E8F0-489E-AE29-8FA4DDC095C1\ini07lxqSksnt8njrDL3aNBso3A123950"/>
  <p:tag name="MIO_GUID" val="f469c2b9-7b76-40f7-a956-1413ce99654f"/>
  <p:tag name="MIO_UPDATE" val="True"/>
  <p:tag name="MIO_VERSION" val="01.01.0001 00:00:00"/>
  <p:tag name="MIO_DBID" val="0F45B44C-9BC7-4D85-81C4-7155EE70A7B9"/>
  <p:tag name="MIO_LASTDOWNLOADED" val="24.10.2024 09:15:10.065"/>
  <p:tag name="MIO_OBJECTNAME" val="Square Border"/>
</p:tagLst>
</file>

<file path=ppt/tags/tag21.xml><?xml version="1.0" encoding="utf-8"?>
<p:tagLst xmlns:a="http://schemas.openxmlformats.org/drawingml/2006/main" xmlns:r="http://schemas.openxmlformats.org/officeDocument/2006/relationships" xmlns:p="http://schemas.openxmlformats.org/presentationml/2006/main">
  <p:tag name="MIO_EKGUID" val="CAC5F922-E8F0-489E-AE29-8FA4DDC095C1\ini07lxqSksnt8njrDL3aNBso3Ao7N3nVNi8Ayy"/>
  <p:tag name="MIO_GUID" val="48cca56b-8493-43f3-b3fd-d27f46cec93c"/>
  <p:tag name="MIO_UPDATE" val="True"/>
  <p:tag name="MIO_VERSION" val="01.01.0001 00:00:00"/>
  <p:tag name="MIO_DBID" val="0F45B44C-9BC7-4D85-81C4-7155EE70A7B9"/>
  <p:tag name="MIO_LASTDOWNLOADED" val="24.07.2024 18:40:03.617"/>
  <p:tag name="MIO_OBJECTNAME" val="Call male"/>
</p:tagLst>
</file>

<file path=ppt/tags/tag3.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MAAAAAAAAAAwAAAAMAAAAA/////wUAFgwAAAAAAAAAAAAAIAD///////////////8AAAD///////////////8DAAAAAgD///////////////////////////////////////////////////////////////////////////////////////////////////////////////////////////////////////////////////////////////////////////////////////////////////////////////////////////////////////////////////////////////////////////////////////////////////////////////////////////////////////////////////////////////////////////////////////////////////////////////////////////////////////////////////////////////////////////////////////////////////////////////8BACAA////////////////AAAO////////AwAAAAQA////////////////////////////////////////////////////////////////////////////////////////////////////////////////////////////////////////////////////////////////////////////////////////////////////////////////////////////////////////////////////////////////////////////////////////////////////////////////////////////////////////////////////////////////////////////////////////////////////////////////////////////////////////////////////////////////////////////////////////////////////////////////////////AgABAP///////wUAAAACABAAC/vALiCWbMBAjsbzXSMkFxcEAAAAAAADAAAAAAADAAAAAwADAAEA////////BQAAAAMAEAALncFZRzMuX0ibyD8xqaEapQQAAAABAAMAAAACAAMAAAAEAAQAAQD///////8FAAAABAAQAAvd0qfQ60zKQqvzU+BNXR03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8AuIJZswECOxvNdIyQXFwREYXRhAAUAAAAAAk5hbWUADQAAAExpbmtEYXRhTGlzdAAQVmVyc2lvbgABAAAACUxhc3RXcml0ZQB0Tsu/kAEAAAABAP////9hAGEAAAAFX2lkABAAAAAEncFZRzMuX0ibyD8xqaEapQREYXRhAAUAAAAAAk5hbWUADQAAAExpbmtEYXRhTGlzdAAQVmVyc2lvbgAAAAAACUxhc3RXcml0ZQBxTsu/kAEAAAACAP////9wAHAAAAAFX2lkABAAAAAE3dKn0OtMykKr81PgTV0dNwNEYXRhABYAAAACUGVyc29uYWxJZAABAAAAAAACTmFtZQALAAAAUGVyc29uYWxJZAAQVmVyc2lvbgAAAAAACUxhc3RXcml0ZQC7Tsu/k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EAP///////////////////////////////////////////////////////////////////////////////////////////////////////////////////////////////////////////////////////////////////////////////////////////////////////////////////////////////////////////////////////////////////////////////////////////////////////////////////////////////////////////////////////////////////////////////////////////////////////////////////////////////////////////////////////////////////////////////////////////////wEAIAH///////////////8AAA7///////8FAAAABAD///////////////////////////////////////////////////////////////////////////////////////////////////////////////////////////////////////////////////////////////////////////////////////////////////////////////////////////////////////////////////////////////////////////////////////////////////////////////////////////////////////////////////////////////////////////////////////////////////////////////////////////////////////////////////////////////////////////////////////////////////////////////////////8CAAEBAwAAAAIA////////DgAGTGlua0RhdGFMaXN0XzEEAAAAAAAFAAAAAwAFAAAABAADAAEBAwAAAAMA////////DgAGTGlua0RhdGFMaXN0XzAEAAAAAQAFAAAAAAAFAAAAAgAEAAIBAwAAAAQA////////DAAGUGVyc29uYWxJZF8wBAAAAAIABQAAAAIABQAAAAE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68014906718894"/>
  <p:tag name="EMPOWERCHARTSPROPERTIES_B_LENGTH" val="24576"/>
  <p:tag name="DOWN_MIGRATION_INITIAL_LAYOUT_REQUIRED" val="9.2.99"/>
  <p:tag name="RUNTIME_ID" val="4f69c77e-cd27-4179-af4b-332adecad136"/>
</p:tagLst>
</file>

<file path=ppt/tags/tag4.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wUA/gsAAAAAAAAAAAAAIAD///////////////8AAAD///////////////8DAAAAAgD///////8DAAAAAwD///////8DAAAAAwD///////////////////////////////////////////////////////////////////////////////////////////////////////////////////////////////////////////////////////////////////////////////////////////////////////////////////////////////////////////////////////////////////////////////////////////////////////////////////////////////////////////////////////////////////////////////////////////////////////////////////////////////////////////////////////////////////////////////8BACAA////////////////AAAO////////AwAAAAQA////////////////////////////////////////////////////////////////////////////////////////////////////////////////////////////////////////////////////////////////////////////////////////////////////////////////////////////////////////////////////////////////////////////////////////////////////////////////////////////////////////////////////////////////////////////////////////////////////////////////////////////////////////////////////////////////////////////////////////////////////////////////////////AgABAP///////wUAAAACABAAC0S9cDzfCDBOllaO+JXTONEEAAAAAAADAAAAAAADAAAAAwADAAMA////////BQAAAAMAEAALXVSOPeoAFEekMYUNKtR+LgQAAAABAAMAAAACAAMAAAAEAAMAAAAAAP///////wMAAAAAAP///////wQAAQD///////8FAAAABAAQAAuV5lDexSgcSLo5k90440mL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RL1wPN8IME6WVo74ldM40QREYXRhAAUAAAAAAk5hbWUADQAAAExpbmtEYXRhTGlzdAAQVmVyc2lvbgAAAAAACUxhc3RXcml0ZQASNUjBkAEAAAABAP////9hAGEAAAAFX2lkABAAAAAEXVSOPeoAFEekMYUNKtR+LgREYXRhAAUAAAAAAk5hbWUADQAAAExpbmtEYXRhTGlzdAAQVmVyc2lvbgABAAAACUxhc3RXcml0ZQATNUjBkAEAAAACAP////9wAHAAAAAFX2lkABAAAAAEleZQ3sUoHEi6OZPdOONJiwNEYXRhABYAAAACUGVyc29uYWxJZAABAAAAAAACTmFtZQALAAAAUGVyc29uYWxJZAAQVmVyc2lvbgAAAAAACUxhc3RXcml0ZQBKNUjBk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DAP///////wUAAAADAP///////////////////////////////////////////////////////////////////////////////////////////////////////////////////////////////////////////////////////////////////////////////////////////////////////////////////////////////////////////////////////////////////////////////////////////////////////////////////////////////////////////////////////////////////////////////////////////////////////////////////////////////////////////////////////////////////////////////wEAIAH///////////////8AAA7///////8FAAAABAD///////////////////////////////////////////////////////////////////////////////////////////////////////////////////////////////////////////////////////////////////////////////////////////////////////////////////////////////////////////////////////////////////////////////////////////////////////////////////////////////////////////////////////////////////////////////////////////////////////////////////////////////////////////////////////////////////////////////////////////////////////////////////////8CAAEBAwAAAAIA////////DgAGTGlua0RhdGFMaXN0XzAEAAAAAAAFAAAAAAAFAAAAAwADAAMBAwAAAAMA////////DgAGTGlua0RhdGFMaXN0XzEEAAAAAQAFAAAAAgAFAAAABAAFAAAAAAD///////8FAAAAAAD///////8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68264533889127"/>
  <p:tag name="EMPOWERCHARTSPROPERTIES_B_LENGTH" val="24576"/>
  <p:tag name="DOWN_MIGRATION_INITIAL_LAYOUT_REQUIRED" val="9.2.99"/>
  <p:tag name="RUNTIME_ID" val="f76f76c6-e9c7-4d23-97b9-beefa7939486"/>
</p:tagLst>
</file>

<file path=ppt/tags/tag5.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IBAQEBAQEBAQEBAQEBAQMAAAAAAAAAAwAAAAMAAAAA/////wUA5gsAAAAAAAAAAAAAIAD///////////////8AAAD///////////////8DAAAABAD///////8DAAAABAD///////8DAAAABAD///////8DAAAABAD///////////////////////////////////////////////////////////////////////////////////////////////////////////////////////////////////////////////////////////////////////////////////////////////////////////////////////////////////////////////////////////////////////////////////////////////////////////////////////////////////////////////////////////////////////////////////////////////////////////////////////////////////////////////////////////////8BACAA////////////////AAAO////////AwAAAAMA////////////////////////////////////////////////////////////////////////////////////////////////////////////////////////////////////////////////////////////////////////////////////////////////////////////////////////////////////////////////////////////////////////////////////////////////////////////////////////////////////////////////////////////////////////////////////////////////////////////////////////////////////////////////////////////////////////////////////////////////////////////////////////AgACAP///////wUAAAACABAAC3YuAd0BjHRBluvfw/TM6iAEAAAAAAADAAAABAADAAAAAwADAAAABAD///////8DAAEA////////BQAAAAMAEAALz260+EL6r0OVkruZ39On1wQAAAABAAMAAAACAAMAAAABAAQABAD///////8FAAAABAAQAAtquxmEDMNgTa8h2SWTJHQsBAAAAAIAAwAAAAAAAwAAAAIAAwAAAAAAAwAAAAI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di4B3QGMdEGW69/D9MzqIAREYXRhAAUAAAAAAk5hbWUADQAAAExpbmtEYXRhTGlzdAAQVmVyc2lvbgAAAAAACUxhc3RXcml0ZQCqTI3kkAEAAAABAP////9hAGEAAAAFX2lkABAAAAAEz260+EL6r0OVkruZ39On1wREYXRhAAUAAAAAAk5hbWUADQAAAExpbmtEYXRhTGlzdAAQVmVyc2lvbgABAAAACUxhc3RXcml0ZQCqTI3kkAEAAAACAP////9wAHAAAAAFX2lkABAAAAAEarsZhAzDYE2vIdklkyR0LANEYXRhABYAAAACUGVyc29uYWxJZAABAAAAAAACTmFtZQALAAAAUGVyc29uYWxJZAAQVmVyc2lvbgAAAAAACUxhc3RXcml0ZQDKTI3kk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CAP///////wUAAAACAP///////////////////////////////////////////////////////////////////////////////////////////////////////////////////////////////////////////////////////////////////////////////////////////////////////////////////////////////////////////////////////////////////////////////////////////////////////////////////////////////////////////////////////////////////////////////////////////////////////////////////////////////////////////////////////////////////////////////////////////////wEAIAH///////////////8AAA7///////8FAAAABAD///////////////////////////////////////////////////////////////////////////////////////////////////////////////////////////////////////////////////////////////////////////////////////////////////////////////////////////////////////////////////////////////////////////////////////////////////////////////////////////////////////////////////////////////////////////////////////////////////////////////////////////////////////////////////////////////////////////////////////////////////////////////////////8CAAIBAwAAAAIA////////DgAGTGlua0RhdGFMaXN0XzAEAAAAAAAFAAAAAAAFAAAAAwAFAAAAAAD///////8DAAEBAwAAAAMA////////DgAGTGlua0RhdGFMaXN0XzEEAAAAAQAFAAAAAgAFAAAABAA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74181839065062"/>
  <p:tag name="EMPOWERCHARTSPROPERTIES_B_LENGTH" val="24576"/>
  <p:tag name="DOWN_MIGRATION_INITIAL_LAYOUT_REQUIRED" val="9.2.99"/>
  <p:tag name="RUNTIME_ID" val="e1f2d28c-a53f-442f-811a-0130a74a24fc"/>
</p:tagLst>
</file>

<file path=ppt/tags/tag6.xml><?xml version="1.0" encoding="utf-8"?>
<p:tagLst xmlns:a="http://schemas.openxmlformats.org/drawingml/2006/main" xmlns:r="http://schemas.openxmlformats.org/officeDocument/2006/relationships" xmlns:p="http://schemas.openxmlformats.org/presentationml/2006/main">
  <p:tag name="MIO_EKGUID" val="CAC5F922-E8F0-489E-AE29-8FA4DDC095C1\ini07lxqSksnt8njrDL3aNBso3A68119"/>
  <p:tag name="MIO_GUID" val="f7b80dc5-0e00-4f93-8dad-adc1f70536b5"/>
  <p:tag name="MIO_UPDATE" val="True"/>
  <p:tag name="MIO_VERSION" val="01.01.0001 00:00:00"/>
  <p:tag name="MIO_DBID" val="0F45B44C-9BC7-4D85-81C4-7155EE70A7B9"/>
  <p:tag name="MIO_LASTDOWNLOADED" val="24.07.2024 09:12:54.848"/>
  <p:tag name="MIO_OBJECTNAME" val="Meeting Room"/>
</p:tagLst>
</file>

<file path=ppt/tags/tag7.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wcBAQEBAQEBAQEBAQEBAQMAAAAAAAAAAwAAAAMAAAAA/////wUAzgsAAAAAAAAAAAAAIAD///////////////8AAAD///////////////8DAAAAAgD///////8DAAAAAwD///////8DAAAAAwD///////8DAAAAAwD///////8DAAAAAwD///////8DAAAAAwD///////8DAAAAAwD///////////////////////////////////////////////////////////////////////////////////////////////////////////////////////////////////////////////////////////////////////////////////////////////////////////////////////////////////////////////////////////////////////////////////////////////////////////////////////////////////////////////////////////////////////////////////////////////////////////////8BACAA////////////////AAAO////////AwAAAAQA////////////////////////////////////////////////////////////////////////////////////////////////////////////////////////////////////////////////////////////////////////////////////////////////////////////////////////////////////////////////////////////////////////////////////////////////////////////////////////////////////////////////////////////////////////////////////////////////////////////////////////////////////////////////////////////////////////////////////////////////////////////////////////AgABAP///////wUAAAACABAAC/c451nuV19Km1zQZJ+0BasEAAAAAAADAAAAAAADAAAAAwADAAcA////////BQAAAAMAEAALcuQCZD1dPUymkXqHWJkBtwQAAAABAAMAAAACAAMAAAAEAAMAAAAAAP///////wMAAAAAAP///////wMAAAAAAP///////wMAAAAAAP///////wMAAAAAAP///////wMAAAAAAP///////wQAAQD///////8FAAAABAAQAAurwROydhK8QKn7IxuI/c69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9zjnWe5XX0qbXNBkn7QFqwREYXRhAAUAAAAAAk5hbWUADQAAAExpbmtEYXRhTGlzdAAQVmVyc2lvbgABAAAACUxhc3RXcml0ZQC1r/y8kgEAAAABAP////9hAGEAAAAFX2lkABAAAAAEcuQCZD1dPUymkXqHWJkBtwREYXRhAAUAAAAAAk5hbWUADQAAAExpbmtEYXRhTGlzdAAQVmVyc2lvbgAAAAAACUxhc3RXcml0ZQCzr/y8kgEAAAACAP////9wAHAAAAAFX2lkABAAAAAEq8ETsnYSvECp+yMbiP3OvQNEYXRhABYAAAACUGVyc29uYWxJZAABAAAAAAACTmFtZQALAAAAUGVyc29uYWxJZAAQVmVyc2lvbgAAAAAACUxhc3RXcml0ZQCCsPy8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WCwAAAAAAAAAAAAAgAf///////////////wAAAP///////////////wUAAAADAP///////wUAAAADAP///////wUAAAADAP///////wUAAAADAP///////wUAAAADAP///////wUAAAADAP///////wUAAAADAP///////////////////////////////////////////////////////////////////////////////////////////////////////////////////////////////////////////////////////////////////////////////////////////////////////////////////////////////////////////////////////////////////////////////////////////////////////////////////////////////////////////////////////////////////////////////////////////////////////////////wEAIAH///////////////8AAA7///////8FAAAABAD///////////////////////////////////////////////////////////////////////////////////////////////////////////////////////////////////////////////////////////////////////////////////////////////////////////////////////////////////////////////////////////////////////////////////////////////////////////////////////////////////////////////////////////////////////////////////////////////////////////////////////////////////////////////////////////////////////////////////////////////////////////////////////8CAAEBAwAAAAIA////////DgAGTGlua0RhdGFMaXN0XzEEAAAAAAAFAAAAAwAFAAAABAADAAcBAwAAAAMA////////DgAGTGlua0RhdGFMaXN0XzAEAAAAAQAFAAAAAAAFAAAAAgAFAAAAAAD///////8FAAAAAAD///////8FAAAAAAD///////8FAAAAAAD///////8FAAAAAAD///////8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53443299454875"/>
  <p:tag name="EMPOWERCHARTSPROPERTIES_B_LENGTH" val="24576"/>
  <p:tag name="DOWN_MIGRATION_INITIAL_LAYOUT_REQUIRED" val="9.2.99"/>
  <p:tag name="RUNTIME_ID" val="2fdd78c9-98db-4dd1-9b19-0e780ce8118b"/>
</p:tagLst>
</file>

<file path=ppt/tags/tag8.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MAAAAAAAAAAwAAAAMAAAAA/////wUACgwAAAAAAAAAAAAAIAD///////////////8AAAD///////////////8DAAAAAgD///////8DAAAABAD///////////////////////////////////////////////////////////////////////////////////////////////////////////////////////////////////////////////////////////////////////////////////////////////////////////////////////////////////////////////////////////////////////////////////////////////////////////////////////////////////////////////////////////////////////////////////////////////////////////////////////////////////////////////////////////////////////////////////////////////8BACAA////////////////AAAO////////AwAAAAQA////////////////////////////////////////////////////////////////////////////////////////////////////////////////////////////////////////////////////////////////////////////////////////////////////////////////////////////////////////////////////////////////////////////////////////////////////////////////////////////////////////////////////////////////////////////////////////////////////////////////////////////////////////////////////////////////////////////////////////////////////////////////////////AgABAP///////wUAAAACABAACzLpGwap/PlPr0TIjePhbzkEAAAAAAADAAAAAAADAAAAAwADAAEA////////BQAAAAMAEAALJ3B3DaIGX0K9mMko9hsuUwQAAAABAAMAAAACAAMAAAAEAAQAAgD///////8FAAAABAAQAAtctYXag5enQJ+3F59vdB6CBAAAAAIAAwAAAAMAAwAAAAE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MukbBqn8+U+vRMiN4+FvOQREYXRhAAUAAAAAAk5hbWUADQAAAExpbmtEYXRhTGlzdAAQVmVyc2lvbgAAAAAACUxhc3RXcml0ZQCYBla9kgEAAAABAP////9hAGEAAAAFX2lkABAAAAAEJ3B3DaIGX0K9mMko9hsuUwREYXRhAAUAAAAAAk5hbWUADQAAAExpbmtEYXRhTGlzdAAQVmVyc2lvbgABAAAACUxhc3RXcml0ZQCZBla9kgEAAAACAP////9wAHAAAAAFX2lkABAAAAAEXLWF2oOXp0Cftxefb3QeggNEYXRhABYAAAACUGVyc29uYWxJZAABAAAAAAACTmFtZQALAAAAUGVyc29uYWxJZAAQVmVyc2lvbgAAAAAACUxhc3RXcml0ZQDHBla9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eDAAAAAAAAAAAAAAgAf///////////////wAAAP///////////////wUAAAACAP///////////////////////////////////////////////////////////////////////////////////////////////////////////////////////////////////////////////////////////////////////////////////////////////////////////////////////////////////////////////////////////////////////////////////////////////////////////////////////////////////////////////////////////////////////////////////////////////////////////////////////////////////////////////////////////////////////////////////////////////////////////////wEAIAH///////////////8AAA7///////8FAAAABAD///////////////////////////////////////////////////////////////////////////////////////////////////////////////////////////////////////////////////////////////////////////////////////////////////////////////////////////////////////////////////////////////////////////////////////////////////////////////////////////////////////////////////////////////////////////////////////////////////////////////////////////////////////////////////////////////////////////////////////////////////////////////////////8CAAEBAwAAAAIA////////DgAGTGlua0RhdGFMaXN0XzAEAAAAAAAFAAAAAAAFAAAAAwADAAEBAwAAAAMA////////DgAGTGlua0RhdGFMaXN0XzEEAAAAAQAFAAAAAgAFAAAABAA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53501846868216"/>
  <p:tag name="EMPOWERCHARTSPROPERTIES_B_LENGTH" val="24576"/>
  <p:tag name="DOWN_MIGRATION_INITIAL_LAYOUT_REQUIRED" val="9.2.99"/>
  <p:tag name="RUNTIME_ID" val="a6e5bdaf-3b64-4f87-9dcd-a9c2dacfd6a2"/>
</p:tagLst>
</file>

<file path=ppt/tags/tag9.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IBAQEBAQEBAQEBAQEBAQMAAAAAAAAAAwAAAAMAAAAA/////wUA2gsAAAAAAAAAAAAAIAD///////////////8AAAD///////////////8DAAAAAgD///////8DAAAAAgD///////8DAAAABAD///////8DAAAABAD///////8DAAAABAD///////////////////////////////////////////////////////////////////////////////////////////////////////////////////////////////////////////////////////////////////////////////////////////////////////////////////////////////////////////////////////////////////////////////////////////////////////////////////////////////////////////////////////////////////////////////////////////////////////////////////////////////////////////////8BACAA////////////////AAAO////////AwAAAAQA////////////////////////////////////////////////////////////////////////////////////////////////////////////////////////////////////////////////////////////////////////////////////////////////////////////////////////////////////////////////////////////////////////////////////////////////////////////////////////////////////////////////////////////////////////////////////////////////////////////////////////////////////////////////////////////////////////////////////////////////////////////////////////AgACAP///////wUAAAACABAAC8Ix9D8BMblPmtzMxs+OQwEEAAAAAAADAAAAAAADAAAAAwADAAAAAAADAAAABAADAAEA////////BQAAAAMAEAALRmJisJc9QkKJx1sbtGERPwQAAAABAAMAAAACAAMAAAAEAAQABQD///////8FAAAABAAQAAt/IHOx0z9RQKt/fx/wouw+BAAAAAIAAwAAAAMAAwAAAAEAAwAAAAI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wjH0PwExuU+a3MzGz45DAQREYXRhAAUAAAAAAk5hbWUADQAAAExpbmtEYXRhTGlzdAAQVmVyc2lvbgAAAAAACUxhc3RXcml0ZQAWBla9kgEAAAABAP////9hAGEAAAAFX2lkABAAAAAERmJisJc9QkKJx1sbtGERPwREYXRhAAUAAAAAAk5hbWUADQAAAExpbmtEYXRhTGlzdAAQVmVyc2lvbgABAAAACUxhc3RXcml0ZQAXBla9kgEAAAACAP////9wAHAAAAAFX2lkABAAAAAEfyBzsdM/UUCrf38f8KLsPgNEYXRhABYAAAACUGVyc29uYWxJZAABAAAAAAACTmFtZQALAAAAUGVyc29uYWxJZAAQVmVyc2lvbgAAAAAACUxhc3RXcml0ZQBWBla9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CAP///////////////////////////////////////////////////////////////////////////////////////////////////////////////////////////////////////////////////////////////////////////////////////////////////////////////////////////////////////////////////////////////////////////////////////////////////////////////////////////////////////////////////////////////////////////////////////////////////////////////////////////////////////////////////////////////////////////////////////////////wEAIAH///////////////8AAA7///////8FAAAABAD///////////////////////////////////////////////////////////////////////////////////////////////////////////////////////////////////////////////////////////////////////////////////////////////////////////////////////////////////////////////////////////////////////////////////////////////////////////////////////////////////////////////////////////////////////////////////////////////////////////////////////////////////////////////////////////////////////////////////////////////////////////////////////8CAAIBAwAAAAIA////////DgAGTGlua0RhdGFMaXN0XzAEAAAAAAAFAAAAAAAFAAAAAwAFAAAAAAAFAAAABAADAAEBAwAAAAMA////////DgAGTGlua0RhdGFMaXN0XzEEAAAAAQAFAAAAAgAFAAAABAAEAAIBAwAAAAQA////////DAAGUGVyc29uYWxJZF8wBAAAAAIABQAAAAMABQAAAAEABQ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53501845667313"/>
  <p:tag name="EMPOWERCHARTSPROPERTIES_B_LENGTH" val="24576"/>
  <p:tag name="DOWN_MIGRATION_INITIAL_LAYOUT_REQUIRED" val="9.2.99"/>
  <p:tag name="RUNTIME_ID" val="d2c36307-852f-4cf0-bc8a-43fa61af196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1451</Words>
  <Application>Microsoft Office PowerPoint</Application>
  <PresentationFormat>Benutzerdefiniert</PresentationFormat>
  <Paragraphs>106</Paragraphs>
  <Slides>11</Slides>
  <Notes>1</Notes>
  <HiddenSlides>0</HiddenSlides>
  <MMClips>0</MMClips>
  <ScaleCrop>false</ScaleCrop>
  <HeadingPairs>
    <vt:vector size="8" baseType="variant">
      <vt:variant>
        <vt:lpstr>Verwendete Schriftarten</vt:lpstr>
      </vt:variant>
      <vt:variant>
        <vt:i4>9</vt:i4>
      </vt:variant>
      <vt:variant>
        <vt:lpstr>Design</vt:lpstr>
      </vt:variant>
      <vt:variant>
        <vt:i4>1</vt:i4>
      </vt:variant>
      <vt:variant>
        <vt:lpstr>Eingebettete OLE-Server</vt:lpstr>
      </vt:variant>
      <vt:variant>
        <vt:i4>1</vt:i4>
      </vt:variant>
      <vt:variant>
        <vt:lpstr>Folientitel</vt:lpstr>
      </vt:variant>
      <vt:variant>
        <vt:i4>11</vt:i4>
      </vt:variant>
    </vt:vector>
  </HeadingPairs>
  <TitlesOfParts>
    <vt:vector size="22" baseType="lpstr">
      <vt:lpstr>Roboto Bold</vt:lpstr>
      <vt:lpstr>Roboto</vt:lpstr>
      <vt:lpstr>Calibri</vt:lpstr>
      <vt:lpstr>Arial</vt:lpstr>
      <vt:lpstr>Roboto Italics</vt:lpstr>
      <vt:lpstr>Now Medium</vt:lpstr>
      <vt:lpstr>DM Sans Bold</vt:lpstr>
      <vt:lpstr>accilium Clear Sans Bold</vt:lpstr>
      <vt:lpstr>accilium Clear Sans Light</vt:lpstr>
      <vt:lpstr>Office Theme</vt:lpstr>
      <vt:lpstr>think-cell Slide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Weiß Neongrün Grün Gekritzel Agenda für Team-Meeting Geschäftspräsentation</dc:title>
  <dc:creator>toennessen</dc:creator>
  <cp:lastModifiedBy>Markus Lückingsmeier</cp:lastModifiedBy>
  <cp:revision>5</cp:revision>
  <cp:lastPrinted>2024-11-05T11:39:09Z</cp:lastPrinted>
  <dcterms:created xsi:type="dcterms:W3CDTF">2006-08-16T00:00:00Z</dcterms:created>
  <dcterms:modified xsi:type="dcterms:W3CDTF">2024-11-11T23:05:19Z</dcterms:modified>
  <dc:identifier>DAGDPgA6T3o</dc:identifier>
</cp:coreProperties>
</file>