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Bold" panose="020B0604020202020204" charset="0"/>
      <p:regular r:id="rId12"/>
    </p:embeddedFont>
    <p:embeddedFont>
      <p:font typeface="Now Medium" panose="020B0604020202020204" charset="0"/>
      <p:regular r:id="rId13"/>
    </p:embeddedFont>
    <p:embeddedFont>
      <p:font typeface="Roboto" panose="02000000000000000000" pitchFamily="2" charset="0"/>
      <p:regular r:id="rId14"/>
      <p:bold r:id="rId15"/>
      <p:italic r:id="rId16"/>
      <p:boldItalic r:id="rId17"/>
    </p:embeddedFont>
    <p:embeddedFont>
      <p:font typeface="Roboto Bold" panose="02000000000000000000" charset="0"/>
      <p:regular r:id="rId18"/>
    </p:embeddedFont>
    <p:embeddedFont>
      <p:font typeface="Roboto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6" d="100"/>
          <a:sy n="76" d="100"/>
        </p:scale>
        <p:origin x="2366" y="-3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nrgy-hub.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svg"/><Relationship Id="rId5" Type="http://schemas.openxmlformats.org/officeDocument/2006/relationships/image" Target="../media/image30.svg"/><Relationship Id="rId10" Type="http://schemas.openxmlformats.org/officeDocument/2006/relationships/image" Target="../media/image1.png"/><Relationship Id="rId4" Type="http://schemas.openxmlformats.org/officeDocument/2006/relationships/image" Target="../media/image29.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
        <p:nvSpPr>
          <p:cNvPr id="5" name="TextBox 5"/>
          <p:cNvSpPr txBox="1"/>
          <p:nvPr/>
        </p:nvSpPr>
        <p:spPr>
          <a:xfrm>
            <a:off x="1734757" y="3601545"/>
            <a:ext cx="8115300" cy="2236607"/>
          </a:xfrm>
          <a:prstGeom prst="rect">
            <a:avLst/>
          </a:prstGeom>
        </p:spPr>
        <p:txBody>
          <a:bodyPr lIns="0" tIns="0" rIns="0" bIns="0" rtlCol="0" anchor="t">
            <a:spAutoFit/>
          </a:bodyPr>
          <a:lstStyle/>
          <a:p>
            <a:pPr algn="l">
              <a:lnSpc>
                <a:spcPts val="9010"/>
              </a:lnSpc>
            </a:pPr>
            <a:r>
              <a:rPr lang="en-US" sz="8663" spc="-138" dirty="0" err="1">
                <a:solidFill>
                  <a:srgbClr val="191919"/>
                </a:solidFill>
                <a:latin typeface="Roboto Bold"/>
              </a:rPr>
              <a:t>nrgy:hub</a:t>
            </a:r>
            <a:endParaRPr lang="en-US" sz="8663" spc="-138" dirty="0">
              <a:solidFill>
                <a:srgbClr val="191919"/>
              </a:solidFill>
              <a:latin typeface="Roboto Bold"/>
            </a:endParaRPr>
          </a:p>
          <a:p>
            <a:pPr algn="l">
              <a:lnSpc>
                <a:spcPts val="8334"/>
              </a:lnSpc>
            </a:pPr>
            <a:endParaRPr lang="en-US" sz="8663" spc="-138" dirty="0">
              <a:solidFill>
                <a:srgbClr val="191919"/>
              </a:solidFill>
              <a:latin typeface="Roboto Bold"/>
            </a:endParaRPr>
          </a:p>
        </p:txBody>
      </p:sp>
      <p:sp>
        <p:nvSpPr>
          <p:cNvPr id="6" name="TextBox 6"/>
          <p:cNvSpPr txBox="1"/>
          <p:nvPr/>
        </p:nvSpPr>
        <p:spPr>
          <a:xfrm>
            <a:off x="1734757" y="9041516"/>
            <a:ext cx="11895112" cy="865622"/>
          </a:xfrm>
          <a:prstGeom prst="rect">
            <a:avLst/>
          </a:prstGeom>
        </p:spPr>
        <p:txBody>
          <a:bodyPr wrap="square" lIns="0" tIns="0" rIns="0" bIns="0" rtlCol="0" anchor="t">
            <a:spAutoFit/>
          </a:bodyPr>
          <a:lstStyle/>
          <a:p>
            <a:pPr algn="l">
              <a:lnSpc>
                <a:spcPts val="3500"/>
              </a:lnSpc>
            </a:pPr>
            <a:r>
              <a:rPr lang="en-US" sz="2500" dirty="0">
                <a:solidFill>
                  <a:srgbClr val="191919"/>
                </a:solidFill>
                <a:latin typeface="Roboto"/>
              </a:rPr>
              <a:t>Mark Schroer, Lilly Wattenberg</a:t>
            </a:r>
          </a:p>
          <a:p>
            <a:pPr algn="l">
              <a:lnSpc>
                <a:spcPts val="3500"/>
              </a:lnSpc>
            </a:pPr>
            <a:r>
              <a:rPr lang="en-US" sz="2500" dirty="0" err="1">
                <a:solidFill>
                  <a:srgbClr val="191919"/>
                </a:solidFill>
                <a:latin typeface="Roboto"/>
              </a:rPr>
              <a:t>verfügbar</a:t>
            </a:r>
            <a:r>
              <a:rPr lang="en-US" sz="2500" dirty="0">
                <a:solidFill>
                  <a:srgbClr val="191919"/>
                </a:solidFill>
                <a:latin typeface="Roboto"/>
              </a:rPr>
              <a:t>: </a:t>
            </a:r>
            <a:r>
              <a:rPr lang="en-US" sz="2500" dirty="0">
                <a:solidFill>
                  <a:srgbClr val="191919"/>
                </a:solidFill>
                <a:latin typeface="Roboto"/>
                <a:hlinkClick r:id="rId5"/>
              </a:rPr>
              <a:t>https://nrgy-hub.de</a:t>
            </a:r>
            <a:r>
              <a:rPr lang="en-US" sz="2500" dirty="0">
                <a:solidFill>
                  <a:srgbClr val="191919"/>
                </a:solidFill>
                <a:latin typeface="Roboto"/>
              </a:rPr>
              <a:t> </a:t>
            </a:r>
            <a:r>
              <a:rPr lang="en-US" sz="2500" dirty="0" err="1">
                <a:solidFill>
                  <a:srgbClr val="191919"/>
                </a:solidFill>
                <a:latin typeface="Roboto"/>
              </a:rPr>
              <a:t>oder</a:t>
            </a:r>
            <a:r>
              <a:rPr lang="en-US" sz="2500" dirty="0">
                <a:solidFill>
                  <a:srgbClr val="191919"/>
                </a:solidFill>
                <a:latin typeface="Roboto"/>
              </a:rPr>
              <a:t> .com. Noch </a:t>
            </a:r>
            <a:r>
              <a:rPr lang="en-US" sz="2500" dirty="0" err="1">
                <a:solidFill>
                  <a:srgbClr val="191919"/>
                </a:solidFill>
                <a:latin typeface="Roboto"/>
              </a:rPr>
              <a:t>nicht</a:t>
            </a:r>
            <a:r>
              <a:rPr lang="en-US" sz="2500" dirty="0">
                <a:solidFill>
                  <a:srgbClr val="191919"/>
                </a:solidFill>
                <a:latin typeface="Roboto"/>
              </a:rPr>
              <a:t> </a:t>
            </a:r>
            <a:r>
              <a:rPr lang="en-US" sz="2500" dirty="0" err="1">
                <a:solidFill>
                  <a:srgbClr val="191919"/>
                </a:solidFill>
                <a:latin typeface="Roboto"/>
              </a:rPr>
              <a:t>reserviert</a:t>
            </a:r>
            <a:r>
              <a:rPr lang="en-US" sz="2500" dirty="0">
                <a:solidFill>
                  <a:srgbClr val="191919"/>
                </a:solidFill>
                <a:latin typeface="Roboto"/>
              </a:rPr>
              <a:t>.</a:t>
            </a:r>
          </a:p>
        </p:txBody>
      </p:sp>
      <p:sp>
        <p:nvSpPr>
          <p:cNvPr id="7" name="TextBox 7"/>
          <p:cNvSpPr txBox="1"/>
          <p:nvPr/>
        </p:nvSpPr>
        <p:spPr>
          <a:xfrm>
            <a:off x="1734757" y="4847552"/>
            <a:ext cx="8115300" cy="926536"/>
          </a:xfrm>
          <a:prstGeom prst="rect">
            <a:avLst/>
          </a:prstGeom>
        </p:spPr>
        <p:txBody>
          <a:bodyPr lIns="0" tIns="0" rIns="0" bIns="0" rtlCol="0" anchor="t">
            <a:spAutoFit/>
          </a:bodyPr>
          <a:lstStyle/>
          <a:p>
            <a:pPr algn="l">
              <a:lnSpc>
                <a:spcPts val="8334"/>
              </a:lnSpc>
            </a:pPr>
            <a:r>
              <a:rPr lang="en-US" sz="4000" dirty="0" err="1">
                <a:solidFill>
                  <a:srgbClr val="191919"/>
                </a:solidFill>
                <a:latin typeface="Roboto"/>
              </a:rPr>
              <a:t>kommunales</a:t>
            </a:r>
            <a:r>
              <a:rPr lang="en-US" sz="4000" dirty="0">
                <a:solidFill>
                  <a:srgbClr val="191919"/>
                </a:solidFill>
                <a:latin typeface="Roboto"/>
              </a:rPr>
              <a:t> </a:t>
            </a:r>
            <a:r>
              <a:rPr lang="en-US" sz="4000" dirty="0" err="1">
                <a:solidFill>
                  <a:srgbClr val="191919"/>
                </a:solidFill>
                <a:latin typeface="Roboto"/>
              </a:rPr>
              <a:t>Energiemanagement</a:t>
            </a:r>
            <a:endParaRPr lang="en-US" sz="4000" dirty="0">
              <a:solidFill>
                <a:srgbClr val="191919"/>
              </a:solidFill>
              <a:latin typeface="Roboto"/>
            </a:endParaRPr>
          </a:p>
        </p:txBody>
      </p:sp>
      <p:grpSp>
        <p:nvGrpSpPr>
          <p:cNvPr id="10" name="Gruppieren 9">
            <a:extLst>
              <a:ext uri="{FF2B5EF4-FFF2-40B4-BE49-F238E27FC236}">
                <a16:creationId xmlns:a16="http://schemas.microsoft.com/office/drawing/2014/main" id="{E82B45AC-D64D-BB19-B48B-30C0EA025941}"/>
              </a:ext>
            </a:extLst>
          </p:cNvPr>
          <p:cNvGrpSpPr/>
          <p:nvPr/>
        </p:nvGrpSpPr>
        <p:grpSpPr>
          <a:xfrm>
            <a:off x="10242620" y="2781300"/>
            <a:ext cx="7044389" cy="5306922"/>
            <a:chOff x="1344234" y="780625"/>
            <a:chExt cx="7044389" cy="5306922"/>
          </a:xfrm>
        </p:grpSpPr>
        <p:pic>
          <p:nvPicPr>
            <p:cNvPr id="11" name="Grafik 10" descr="Ein Bild, das Screenshot enthält.&#10;&#10;Automatisch generierte Beschreibung">
              <a:extLst>
                <a:ext uri="{FF2B5EF4-FFF2-40B4-BE49-F238E27FC236}">
                  <a16:creationId xmlns:a16="http://schemas.microsoft.com/office/drawing/2014/main" id="{F53DF5A6-4ED4-4931-1C8E-9808CFEE3FD8}"/>
                </a:ext>
              </a:extLst>
            </p:cNvPr>
            <p:cNvPicPr>
              <a:picLocks noChangeAspect="1"/>
            </p:cNvPicPr>
            <p:nvPr/>
          </p:nvPicPr>
          <p:blipFill rotWithShape="1">
            <a:blip r:embed="rId6">
              <a:extLst>
                <a:ext uri="{28A0092B-C50C-407E-A947-70E740481C1C}">
                  <a14:useLocalDpi xmlns:a14="http://schemas.microsoft.com/office/drawing/2010/main" val="0"/>
                </a:ext>
              </a:extLst>
            </a:blip>
            <a:srcRect l="65050" r="-1" b="57767"/>
            <a:stretch/>
          </p:blipFill>
          <p:spPr>
            <a:xfrm>
              <a:off x="5923722" y="780625"/>
              <a:ext cx="2461589" cy="2240871"/>
            </a:xfrm>
            <a:prstGeom prst="rect">
              <a:avLst/>
            </a:prstGeom>
          </p:spPr>
        </p:pic>
        <p:pic>
          <p:nvPicPr>
            <p:cNvPr id="12" name="Grafik 11" descr="Ein Bild, das Screenshot enthält.&#10;&#10;Automatisch generierte Beschreibung">
              <a:extLst>
                <a:ext uri="{FF2B5EF4-FFF2-40B4-BE49-F238E27FC236}">
                  <a16:creationId xmlns:a16="http://schemas.microsoft.com/office/drawing/2014/main" id="{1B90A49C-AB44-C462-6187-A2C00300FD74}"/>
                </a:ext>
              </a:extLst>
            </p:cNvPr>
            <p:cNvPicPr>
              <a:picLocks noChangeAspect="1"/>
            </p:cNvPicPr>
            <p:nvPr/>
          </p:nvPicPr>
          <p:blipFill rotWithShape="1">
            <a:blip r:embed="rId6">
              <a:extLst>
                <a:ext uri="{28A0092B-C50C-407E-A947-70E740481C1C}">
                  <a14:useLocalDpi xmlns:a14="http://schemas.microsoft.com/office/drawing/2010/main" val="0"/>
                </a:ext>
              </a:extLst>
            </a:blip>
            <a:srcRect l="62886" t="47939"/>
            <a:stretch/>
          </p:blipFill>
          <p:spPr>
            <a:xfrm>
              <a:off x="5774634" y="3319670"/>
              <a:ext cx="2613989" cy="2762272"/>
            </a:xfrm>
            <a:prstGeom prst="rect">
              <a:avLst/>
            </a:prstGeom>
          </p:spPr>
        </p:pic>
        <p:pic>
          <p:nvPicPr>
            <p:cNvPr id="13" name="Grafik 12" descr="Ein Bild, das Screenshot enthält.&#10;&#10;Automatisch generierte Beschreibung">
              <a:extLst>
                <a:ext uri="{FF2B5EF4-FFF2-40B4-BE49-F238E27FC236}">
                  <a16:creationId xmlns:a16="http://schemas.microsoft.com/office/drawing/2014/main" id="{18B65D0F-A949-8174-9B06-CB1B9153081B}"/>
                </a:ext>
              </a:extLst>
            </p:cNvPr>
            <p:cNvPicPr>
              <a:picLocks noChangeAspect="1"/>
            </p:cNvPicPr>
            <p:nvPr/>
          </p:nvPicPr>
          <p:blipFill rotWithShape="1">
            <a:blip r:embed="rId6">
              <a:extLst>
                <a:ext uri="{28A0092B-C50C-407E-A947-70E740481C1C}">
                  <a14:useLocalDpi xmlns:a14="http://schemas.microsoft.com/office/drawing/2010/main" val="0"/>
                </a:ext>
              </a:extLst>
            </a:blip>
            <a:srcRect t="47752" r="55459"/>
            <a:stretch/>
          </p:blipFill>
          <p:spPr>
            <a:xfrm>
              <a:off x="1345504" y="3310145"/>
              <a:ext cx="3137044" cy="2772211"/>
            </a:xfrm>
            <a:prstGeom prst="rect">
              <a:avLst/>
            </a:prstGeom>
          </p:spPr>
        </p:pic>
        <p:pic>
          <p:nvPicPr>
            <p:cNvPr id="14" name="Grafik 13" descr="Ein Bild, das Screenshot enthält.&#10;&#10;Automatisch generierte Beschreibung">
              <a:extLst>
                <a:ext uri="{FF2B5EF4-FFF2-40B4-BE49-F238E27FC236}">
                  <a16:creationId xmlns:a16="http://schemas.microsoft.com/office/drawing/2014/main" id="{BC700C7F-8177-C7D0-4A9C-7DAFC486AB01}"/>
                </a:ext>
              </a:extLst>
            </p:cNvPr>
            <p:cNvPicPr>
              <a:picLocks noChangeAspect="1"/>
            </p:cNvPicPr>
            <p:nvPr/>
          </p:nvPicPr>
          <p:blipFill rotWithShape="1">
            <a:blip r:embed="rId6">
              <a:extLst>
                <a:ext uri="{28A0092B-C50C-407E-A947-70E740481C1C}">
                  <a14:useLocalDpi xmlns:a14="http://schemas.microsoft.com/office/drawing/2010/main" val="0"/>
                </a:ext>
              </a:extLst>
            </a:blip>
            <a:srcRect r="42053" b="70980"/>
            <a:stretch/>
          </p:blipFill>
          <p:spPr>
            <a:xfrm>
              <a:off x="1345508" y="785996"/>
              <a:ext cx="4081257" cy="1539761"/>
            </a:xfrm>
            <a:prstGeom prst="rect">
              <a:avLst/>
            </a:prstGeom>
          </p:spPr>
        </p:pic>
        <p:pic>
          <p:nvPicPr>
            <p:cNvPr id="15" name="Grafik 14" descr="Ein Bild, das Screenshot enthält.&#10;&#10;Automatisch generierte Beschreibung">
              <a:extLst>
                <a:ext uri="{FF2B5EF4-FFF2-40B4-BE49-F238E27FC236}">
                  <a16:creationId xmlns:a16="http://schemas.microsoft.com/office/drawing/2014/main" id="{57E226B2-22D7-3B82-A875-7BD913964CB7}"/>
                </a:ext>
              </a:extLst>
            </p:cNvPr>
            <p:cNvPicPr>
              <a:picLocks noChangeAspect="1"/>
            </p:cNvPicPr>
            <p:nvPr/>
          </p:nvPicPr>
          <p:blipFill rotWithShape="1">
            <a:blip r:embed="rId6">
              <a:extLst>
                <a:ext uri="{28A0092B-C50C-407E-A947-70E740481C1C}">
                  <a14:useLocalDpi xmlns:a14="http://schemas.microsoft.com/office/drawing/2010/main" val="0"/>
                </a:ext>
              </a:extLst>
            </a:blip>
            <a:srcRect t="29020" r="56729" b="52248"/>
            <a:stretch/>
          </p:blipFill>
          <p:spPr>
            <a:xfrm>
              <a:off x="1345503" y="2316232"/>
              <a:ext cx="3047593" cy="993913"/>
            </a:xfrm>
            <a:prstGeom prst="rect">
              <a:avLst/>
            </a:prstGeom>
          </p:spPr>
        </p:pic>
        <p:pic>
          <p:nvPicPr>
            <p:cNvPr id="16" name="Grafik 15" descr="Ein Bild, das Screenshot enthält.&#10;&#10;Automatisch generierte Beschreibung">
              <a:extLst>
                <a:ext uri="{FF2B5EF4-FFF2-40B4-BE49-F238E27FC236}">
                  <a16:creationId xmlns:a16="http://schemas.microsoft.com/office/drawing/2014/main" id="{07EACDFA-DC05-E787-F4BE-9BBFFE535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234" y="781662"/>
              <a:ext cx="7043118" cy="530588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txBody>
          <a:bodyPr/>
          <a:lstStyle/>
          <a:p>
            <a:endParaRPr lang="de-DE"/>
          </a:p>
        </p:txBody>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txBody>
          <a:bodyPr/>
          <a:lstStyle/>
          <a:p>
            <a:endParaRPr lang="de-DE"/>
          </a:p>
        </p:txBody>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txBody>
          <a:bodyPr/>
          <a:lstStyle/>
          <a:p>
            <a:endParaRPr lang="de-DE"/>
          </a:p>
        </p:txBody>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txBody>
          <a:bodyPr/>
          <a:lstStyle/>
          <a:p>
            <a:endParaRPr lang="de-DE"/>
          </a:p>
        </p:txBody>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txBody>
          <a:bodyPr/>
          <a:lstStyle/>
          <a:p>
            <a:endParaRPr lang="de-DE"/>
          </a:p>
        </p:txBody>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Das Team</a:t>
            </a:r>
          </a:p>
        </p:txBody>
      </p:sp>
      <p:sp>
        <p:nvSpPr>
          <p:cNvPr id="4" name="TextBox 4"/>
          <p:cNvSpPr txBox="1"/>
          <p:nvPr/>
        </p:nvSpPr>
        <p:spPr>
          <a:xfrm>
            <a:off x="2329016" y="2562218"/>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Mark Schroer</a:t>
            </a:r>
          </a:p>
        </p:txBody>
      </p:sp>
      <p:sp>
        <p:nvSpPr>
          <p:cNvPr id="5" name="TextBox 5"/>
          <p:cNvSpPr txBox="1"/>
          <p:nvPr/>
        </p:nvSpPr>
        <p:spPr>
          <a:xfrm>
            <a:off x="7537719" y="2562218"/>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Lilly Wattenberg</a:t>
            </a:r>
          </a:p>
        </p:txBody>
      </p:sp>
      <p:sp>
        <p:nvSpPr>
          <p:cNvPr id="6" name="TextBox 6"/>
          <p:cNvSpPr txBox="1"/>
          <p:nvPr/>
        </p:nvSpPr>
        <p:spPr>
          <a:xfrm>
            <a:off x="12469946" y="2562218"/>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AICONO GmbH</a:t>
            </a:r>
          </a:p>
        </p:txBody>
      </p:sp>
      <p:sp>
        <p:nvSpPr>
          <p:cNvPr id="8" name="TextBox 8"/>
          <p:cNvSpPr txBox="1"/>
          <p:nvPr/>
        </p:nvSpPr>
        <p:spPr>
          <a:xfrm>
            <a:off x="8334988" y="3173942"/>
            <a:ext cx="1696665" cy="293157"/>
          </a:xfrm>
          <a:prstGeom prst="rect">
            <a:avLst/>
          </a:prstGeom>
        </p:spPr>
        <p:txBody>
          <a:bodyPr wrap="square" lIns="0" tIns="0" rIns="0" bIns="0" rtlCol="0" anchor="t">
            <a:spAutoFit/>
          </a:bodyPr>
          <a:lstStyle/>
          <a:p>
            <a:pPr algn="ctr">
              <a:lnSpc>
                <a:spcPts val="2464"/>
              </a:lnSpc>
            </a:pPr>
            <a:r>
              <a:rPr lang="en-US" sz="1643" b="1" dirty="0" err="1">
                <a:solidFill>
                  <a:srgbClr val="000000"/>
                </a:solidFill>
                <a:latin typeface="Roboto"/>
              </a:rPr>
              <a:t>Kommunikation</a:t>
            </a:r>
            <a:endParaRPr lang="en-US" sz="1643" b="1" dirty="0">
              <a:solidFill>
                <a:srgbClr val="000000"/>
              </a:solidFill>
              <a:latin typeface="Roboto"/>
            </a:endParaRPr>
          </a:p>
        </p:txBody>
      </p:sp>
      <p:sp>
        <p:nvSpPr>
          <p:cNvPr id="9" name="TextBox 9"/>
          <p:cNvSpPr txBox="1"/>
          <p:nvPr/>
        </p:nvSpPr>
        <p:spPr>
          <a:xfrm>
            <a:off x="13157082" y="3170653"/>
            <a:ext cx="2092265" cy="293157"/>
          </a:xfrm>
          <a:prstGeom prst="rect">
            <a:avLst/>
          </a:prstGeom>
        </p:spPr>
        <p:txBody>
          <a:bodyPr wrap="square" lIns="0" tIns="0" rIns="0" bIns="0" rtlCol="0" anchor="t">
            <a:spAutoFit/>
          </a:bodyPr>
          <a:lstStyle/>
          <a:p>
            <a:pPr algn="ctr">
              <a:lnSpc>
                <a:spcPts val="2464"/>
              </a:lnSpc>
            </a:pPr>
            <a:r>
              <a:rPr lang="en-US" sz="1643" b="1" dirty="0" err="1">
                <a:solidFill>
                  <a:srgbClr val="000000"/>
                </a:solidFill>
                <a:latin typeface="Roboto"/>
              </a:rPr>
              <a:t>Technologieprovider</a:t>
            </a:r>
            <a:endParaRPr lang="en-US" sz="1643" b="1" dirty="0">
              <a:solidFill>
                <a:srgbClr val="000000"/>
              </a:solidFill>
              <a:latin typeface="Roboto"/>
            </a:endParaRPr>
          </a:p>
        </p:txBody>
      </p:sp>
      <p:sp>
        <p:nvSpPr>
          <p:cNvPr id="10" name="TextBox 10"/>
          <p:cNvSpPr txBox="1"/>
          <p:nvPr/>
        </p:nvSpPr>
        <p:spPr>
          <a:xfrm>
            <a:off x="3284557" y="3173943"/>
            <a:ext cx="1409874" cy="293157"/>
          </a:xfrm>
          <a:prstGeom prst="rect">
            <a:avLst/>
          </a:prstGeom>
        </p:spPr>
        <p:txBody>
          <a:bodyPr lIns="0" tIns="0" rIns="0" bIns="0" rtlCol="0" anchor="t">
            <a:spAutoFit/>
          </a:bodyPr>
          <a:lstStyle/>
          <a:p>
            <a:pPr algn="ctr">
              <a:lnSpc>
                <a:spcPts val="2464"/>
              </a:lnSpc>
            </a:pPr>
            <a:r>
              <a:rPr lang="en-US" sz="1643" b="1" dirty="0" err="1">
                <a:solidFill>
                  <a:srgbClr val="000000"/>
                </a:solidFill>
                <a:latin typeface="Roboto"/>
              </a:rPr>
              <a:t>Projektleitung</a:t>
            </a:r>
            <a:endParaRPr lang="en-US" sz="1643" b="1" dirty="0">
              <a:solidFill>
                <a:srgbClr val="000000"/>
              </a:solidFill>
              <a:latin typeface="Roboto"/>
            </a:endParaRP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pic>
        <p:nvPicPr>
          <p:cNvPr id="1026" name="Picture 2" descr="AICONO">
            <a:extLst>
              <a:ext uri="{FF2B5EF4-FFF2-40B4-BE49-F238E27FC236}">
                <a16:creationId xmlns:a16="http://schemas.microsoft.com/office/drawing/2014/main" id="{3766F790-9D7D-2E88-EB47-09C6228B60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96800" y="3893939"/>
            <a:ext cx="3733800" cy="10209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35E7A32F-AE01-CE04-C7B8-CEFF4FF13092}"/>
              </a:ext>
            </a:extLst>
          </p:cNvPr>
          <p:cNvSpPr txBox="1"/>
          <p:nvPr/>
        </p:nvSpPr>
        <p:spPr>
          <a:xfrm>
            <a:off x="2057399" y="3695700"/>
            <a:ext cx="4125617" cy="5909310"/>
          </a:xfrm>
          <a:prstGeom prst="rect">
            <a:avLst/>
          </a:prstGeom>
          <a:noFill/>
        </p:spPr>
        <p:txBody>
          <a:bodyPr wrap="square" rtlCol="0">
            <a:spAutoFit/>
          </a:bodyPr>
          <a:lstStyle/>
          <a:p>
            <a:pPr algn="r"/>
            <a:r>
              <a:rPr lang="de-DE" sz="1800" b="1" dirty="0">
                <a:effectLst/>
                <a:latin typeface="Roboto" panose="02000000000000000000" pitchFamily="2" charset="0"/>
                <a:ea typeface="Roboto" panose="02000000000000000000" pitchFamily="2" charset="0"/>
                <a:cs typeface="Roboto" panose="02000000000000000000" pitchFamily="2" charset="0"/>
              </a:rPr>
              <a:t>	Ich möchte aktiv</a:t>
            </a:r>
          </a:p>
          <a:p>
            <a:pPr algn="r"/>
            <a:r>
              <a:rPr lang="de-DE" b="1" dirty="0">
                <a:latin typeface="Roboto" panose="02000000000000000000" pitchFamily="2" charset="0"/>
                <a:ea typeface="Roboto" panose="02000000000000000000" pitchFamily="2" charset="0"/>
                <a:cs typeface="Roboto" panose="02000000000000000000" pitchFamily="2" charset="0"/>
              </a:rPr>
              <a:t>d</a:t>
            </a:r>
            <a:r>
              <a:rPr lang="de-DE" sz="1800" b="1" dirty="0">
                <a:effectLst/>
                <a:latin typeface="Roboto" panose="02000000000000000000" pitchFamily="2" charset="0"/>
                <a:ea typeface="Roboto" panose="02000000000000000000" pitchFamily="2" charset="0"/>
                <a:cs typeface="Roboto" panose="02000000000000000000" pitchFamily="2" charset="0"/>
              </a:rPr>
              <a:t>azu beitragen,</a:t>
            </a:r>
          </a:p>
          <a:p>
            <a:pPr algn="r"/>
            <a:r>
              <a:rPr lang="de-DE" b="1" dirty="0">
                <a:latin typeface="Roboto" panose="02000000000000000000" pitchFamily="2" charset="0"/>
                <a:ea typeface="Roboto" panose="02000000000000000000" pitchFamily="2" charset="0"/>
                <a:cs typeface="Roboto" panose="02000000000000000000" pitchFamily="2" charset="0"/>
              </a:rPr>
              <a:t>u</a:t>
            </a:r>
            <a:r>
              <a:rPr lang="de-DE" sz="1800" b="1" dirty="0">
                <a:effectLst/>
                <a:latin typeface="Roboto" panose="02000000000000000000" pitchFamily="2" charset="0"/>
                <a:ea typeface="Roboto" panose="02000000000000000000" pitchFamily="2" charset="0"/>
                <a:cs typeface="Roboto" panose="02000000000000000000" pitchFamily="2" charset="0"/>
              </a:rPr>
              <a:t>nsere Stadt</a:t>
            </a:r>
          </a:p>
          <a:p>
            <a:pPr algn="r"/>
            <a:r>
              <a:rPr lang="de-DE" sz="1800" b="1" dirty="0">
                <a:effectLst/>
                <a:latin typeface="Roboto" panose="02000000000000000000" pitchFamily="2" charset="0"/>
                <a:ea typeface="Roboto" panose="02000000000000000000" pitchFamily="2" charset="0"/>
                <a:cs typeface="Roboto" panose="02000000000000000000" pitchFamily="2" charset="0"/>
              </a:rPr>
              <a:t>smarter und</a:t>
            </a:r>
          </a:p>
          <a:p>
            <a:pPr algn="r"/>
            <a:r>
              <a:rPr lang="de-DE" sz="1800" b="1" dirty="0">
                <a:effectLst/>
                <a:latin typeface="Roboto" panose="02000000000000000000" pitchFamily="2" charset="0"/>
                <a:ea typeface="Roboto" panose="02000000000000000000" pitchFamily="2" charset="0"/>
                <a:cs typeface="Roboto" panose="02000000000000000000" pitchFamily="2" charset="0"/>
              </a:rPr>
              <a:t>umweltfreundlicher</a:t>
            </a:r>
          </a:p>
          <a:p>
            <a:pPr algn="r"/>
            <a:r>
              <a:rPr lang="de-DE" sz="1800" b="1" dirty="0">
                <a:effectLst/>
                <a:latin typeface="Roboto" panose="02000000000000000000" pitchFamily="2" charset="0"/>
                <a:ea typeface="Roboto" panose="02000000000000000000" pitchFamily="2" charset="0"/>
                <a:cs typeface="Roboto" panose="02000000000000000000" pitchFamily="2" charset="0"/>
              </a:rPr>
              <a:t>zu gestalten.</a:t>
            </a:r>
          </a:p>
          <a:p>
            <a:endParaRPr lang="de-DE" sz="1800" dirty="0">
              <a:effectLst/>
              <a:latin typeface="Roboto" panose="02000000000000000000" pitchFamily="2" charset="0"/>
              <a:ea typeface="Roboto" panose="02000000000000000000" pitchFamily="2" charset="0"/>
              <a:cs typeface="Roboto" panose="02000000000000000000" pitchFamily="2" charset="0"/>
            </a:endParaRPr>
          </a:p>
          <a:p>
            <a:r>
              <a:rPr lang="de-DE" sz="1800" dirty="0">
                <a:effectLst/>
                <a:latin typeface="Roboto" panose="02000000000000000000" pitchFamily="2" charset="0"/>
                <a:ea typeface="Roboto" panose="02000000000000000000" pitchFamily="2" charset="0"/>
                <a:cs typeface="Roboto" panose="02000000000000000000" pitchFamily="2" charset="0"/>
              </a:rPr>
              <a:t>Es ist mir wichtig, dass Energieverbrauch und -erzeugung für alle verständlich und sichtbar werden, damit wir gemeinsam bewusster handeln können. Durch die öffentlich zugänglichen Daten hoffe ich, dass nicht nur wir in Köln profitieren und lernen werden, sondern auch andere Kommunen diese Lösung nutzen und weiterentwickeln können.</a:t>
            </a:r>
          </a:p>
          <a:p>
            <a:endParaRPr lang="de-DE" dirty="0">
              <a:latin typeface="Roboto" panose="02000000000000000000" pitchFamily="2" charset="0"/>
              <a:ea typeface="Roboto" panose="02000000000000000000" pitchFamily="2" charset="0"/>
              <a:cs typeface="Roboto" panose="02000000000000000000" pitchFamily="2" charset="0"/>
            </a:endParaRPr>
          </a:p>
          <a:p>
            <a:r>
              <a:rPr lang="de-DE" sz="1800" dirty="0">
                <a:effectLst/>
                <a:latin typeface="Roboto" panose="02000000000000000000" pitchFamily="2" charset="0"/>
                <a:ea typeface="Roboto" panose="02000000000000000000" pitchFamily="2" charset="0"/>
                <a:cs typeface="Roboto" panose="02000000000000000000" pitchFamily="2" charset="0"/>
              </a:rPr>
              <a:t>So können wir gemeinsam einen positiven Unterschied machen.</a:t>
            </a:r>
          </a:p>
          <a:p>
            <a:endParaRPr lang="de-DE" dirty="0">
              <a:latin typeface="Roboto" panose="02000000000000000000" pitchFamily="2" charset="0"/>
              <a:ea typeface="Roboto" panose="02000000000000000000" pitchFamily="2" charset="0"/>
              <a:cs typeface="Roboto" panose="02000000000000000000" pitchFamily="2" charset="0"/>
            </a:endParaRPr>
          </a:p>
        </p:txBody>
      </p:sp>
      <p:sp>
        <p:nvSpPr>
          <p:cNvPr id="15" name="Textfeld 14">
            <a:extLst>
              <a:ext uri="{FF2B5EF4-FFF2-40B4-BE49-F238E27FC236}">
                <a16:creationId xmlns:a16="http://schemas.microsoft.com/office/drawing/2014/main" id="{981ED73B-093C-8ACA-BA0D-CBBD6CC28E6D}"/>
              </a:ext>
            </a:extLst>
          </p:cNvPr>
          <p:cNvSpPr txBox="1"/>
          <p:nvPr/>
        </p:nvSpPr>
        <p:spPr>
          <a:xfrm>
            <a:off x="7260706" y="3695700"/>
            <a:ext cx="4016894" cy="5909310"/>
          </a:xfrm>
          <a:prstGeom prst="rect">
            <a:avLst/>
          </a:prstGeom>
          <a:noFill/>
        </p:spPr>
        <p:txBody>
          <a:bodyPr wrap="square" rtlCol="0">
            <a:spAutoFit/>
          </a:bodyPr>
          <a:lstStyle/>
          <a:p>
            <a:r>
              <a:rPr lang="de-DE" sz="1800" dirty="0">
                <a:effectLst/>
                <a:latin typeface="Roboto" panose="02000000000000000000" pitchFamily="2" charset="0"/>
                <a:ea typeface="Roboto" panose="02000000000000000000" pitchFamily="2" charset="0"/>
                <a:cs typeface="Roboto" panose="02000000000000000000" pitchFamily="2" charset="0"/>
              </a:rPr>
              <a:t>		</a:t>
            </a:r>
          </a:p>
          <a:p>
            <a:pPr algn="r"/>
            <a:r>
              <a:rPr lang="de-DE" dirty="0">
                <a:latin typeface="Roboto" panose="02000000000000000000" pitchFamily="2" charset="0"/>
                <a:ea typeface="Roboto" panose="02000000000000000000" pitchFamily="2" charset="0"/>
                <a:cs typeface="Roboto" panose="02000000000000000000" pitchFamily="2" charset="0"/>
              </a:rPr>
              <a:t>		</a:t>
            </a:r>
            <a:r>
              <a:rPr lang="de-DE" sz="1800" b="1" dirty="0">
                <a:effectLst/>
                <a:latin typeface="Roboto" panose="02000000000000000000" pitchFamily="2" charset="0"/>
                <a:ea typeface="Roboto" panose="02000000000000000000" pitchFamily="2" charset="0"/>
                <a:cs typeface="Roboto" panose="02000000000000000000" pitchFamily="2" charset="0"/>
              </a:rPr>
              <a:t>Umweltschutz ist 		für mich seit 	meiner Kindheit ein 	wichtiges Thema.</a:t>
            </a:r>
          </a:p>
          <a:p>
            <a:endParaRPr lang="de-DE" sz="1800" dirty="0">
              <a:effectLst/>
              <a:latin typeface="Roboto" panose="02000000000000000000" pitchFamily="2" charset="0"/>
              <a:ea typeface="Roboto" panose="02000000000000000000" pitchFamily="2" charset="0"/>
              <a:cs typeface="Roboto" panose="02000000000000000000" pitchFamily="2" charset="0"/>
            </a:endParaRPr>
          </a:p>
          <a:p>
            <a:endParaRPr lang="de-DE" dirty="0">
              <a:latin typeface="Roboto" panose="02000000000000000000" pitchFamily="2" charset="0"/>
              <a:ea typeface="Roboto" panose="02000000000000000000" pitchFamily="2" charset="0"/>
              <a:cs typeface="Roboto" panose="02000000000000000000" pitchFamily="2" charset="0"/>
            </a:endParaRPr>
          </a:p>
          <a:p>
            <a:r>
              <a:rPr lang="de-DE" sz="1800" dirty="0">
                <a:effectLst/>
                <a:latin typeface="Roboto" panose="02000000000000000000" pitchFamily="2" charset="0"/>
                <a:ea typeface="Roboto" panose="02000000000000000000" pitchFamily="2" charset="0"/>
                <a:cs typeface="Roboto" panose="02000000000000000000" pitchFamily="2" charset="0"/>
              </a:rPr>
              <a:t>Aktuell studiere ich </a:t>
            </a:r>
            <a:r>
              <a:rPr lang="de-DE" dirty="0" err="1">
                <a:latin typeface="Roboto" panose="02000000000000000000" pitchFamily="2" charset="0"/>
                <a:ea typeface="Roboto" panose="02000000000000000000" pitchFamily="2" charset="0"/>
                <a:cs typeface="Roboto" panose="02000000000000000000" pitchFamily="2" charset="0"/>
              </a:rPr>
              <a:t>Politikwissenschafen</a:t>
            </a:r>
            <a:r>
              <a:rPr lang="de-DE" sz="1800" dirty="0">
                <a:effectLst/>
                <a:latin typeface="Roboto" panose="02000000000000000000" pitchFamily="2" charset="0"/>
                <a:ea typeface="Roboto" panose="02000000000000000000" pitchFamily="2" charset="0"/>
                <a:cs typeface="Roboto" panose="02000000000000000000" pitchFamily="2" charset="0"/>
              </a:rPr>
              <a:t> und bin überzeugt, dass die Energiewende in der Bevölkerung mehr Beachtung finden muss. Projekte, die sich mit energieeffizienten Lösungen befassen, sind entscheidend für den Klimaschutz.</a:t>
            </a:r>
          </a:p>
          <a:p>
            <a:endParaRPr lang="de-DE" dirty="0">
              <a:latin typeface="Roboto" panose="02000000000000000000" pitchFamily="2" charset="0"/>
              <a:ea typeface="Roboto" panose="02000000000000000000" pitchFamily="2" charset="0"/>
              <a:cs typeface="Roboto" panose="02000000000000000000" pitchFamily="2" charset="0"/>
            </a:endParaRPr>
          </a:p>
          <a:p>
            <a:r>
              <a:rPr lang="de-DE" sz="1800" dirty="0">
                <a:effectLst/>
                <a:latin typeface="Roboto" panose="02000000000000000000" pitchFamily="2" charset="0"/>
                <a:ea typeface="Roboto" panose="02000000000000000000" pitchFamily="2" charset="0"/>
                <a:cs typeface="Roboto" panose="02000000000000000000" pitchFamily="2" charset="0"/>
              </a:rPr>
              <a:t>Besonders in einer innovativen und offenen Stadt wie Köln sehe ich großes Potenzial, dass dieses Projekt erfolgreich ist und nachhaltige Veränderungen bewirken kann.</a:t>
            </a:r>
            <a:endParaRPr lang="de-DE" dirty="0">
              <a:latin typeface="Roboto" panose="02000000000000000000" pitchFamily="2" charset="0"/>
              <a:ea typeface="Roboto" panose="02000000000000000000" pitchFamily="2" charset="0"/>
              <a:cs typeface="Roboto" panose="02000000000000000000" pitchFamily="2" charset="0"/>
            </a:endParaRPr>
          </a:p>
        </p:txBody>
      </p:sp>
      <p:sp>
        <p:nvSpPr>
          <p:cNvPr id="26" name="Textfeld 25">
            <a:extLst>
              <a:ext uri="{FF2B5EF4-FFF2-40B4-BE49-F238E27FC236}">
                <a16:creationId xmlns:a16="http://schemas.microsoft.com/office/drawing/2014/main" id="{EF916A83-AFD3-C660-031A-72FB08716CEE}"/>
              </a:ext>
            </a:extLst>
          </p:cNvPr>
          <p:cNvSpPr txBox="1"/>
          <p:nvPr/>
        </p:nvSpPr>
        <p:spPr>
          <a:xfrm>
            <a:off x="12442306" y="4657785"/>
            <a:ext cx="4016894" cy="3139321"/>
          </a:xfrm>
          <a:prstGeom prst="rect">
            <a:avLst/>
          </a:prstGeom>
          <a:noFill/>
        </p:spPr>
        <p:txBody>
          <a:bodyPr wrap="square" rtlCol="0">
            <a:spAutoFit/>
          </a:bodyPr>
          <a:lstStyle/>
          <a:p>
            <a:endParaRPr lang="de-DE" b="0" i="0" dirty="0">
              <a:effectLst/>
              <a:latin typeface="Roboto" panose="02000000000000000000" pitchFamily="2" charset="0"/>
              <a:ea typeface="Roboto" panose="02000000000000000000" pitchFamily="2" charset="0"/>
              <a:cs typeface="Roboto" panose="02000000000000000000" pitchFamily="2" charset="0"/>
            </a:endParaRPr>
          </a:p>
          <a:p>
            <a:r>
              <a:rPr lang="de-DE" b="0" i="0" dirty="0">
                <a:effectLst/>
                <a:latin typeface="Roboto" panose="02000000000000000000" pitchFamily="2" charset="0"/>
                <a:ea typeface="Roboto" panose="02000000000000000000" pitchFamily="2" charset="0"/>
                <a:cs typeface="Roboto" panose="02000000000000000000" pitchFamily="2" charset="0"/>
              </a:rPr>
              <a:t>Wir unterstützen das Projekt als Wegbereiter in die CO2-neutrale Welt mit Lösungen zur Sektorenkopplung und intelligenten Steuerung.</a:t>
            </a:r>
          </a:p>
          <a:p>
            <a:endParaRPr lang="de-DE" b="0" i="0" dirty="0">
              <a:effectLst/>
              <a:latin typeface="Roboto" panose="02000000000000000000" pitchFamily="2" charset="0"/>
              <a:ea typeface="Roboto" panose="02000000000000000000" pitchFamily="2" charset="0"/>
              <a:cs typeface="Roboto" panose="02000000000000000000" pitchFamily="2" charset="0"/>
            </a:endParaRPr>
          </a:p>
          <a:p>
            <a:r>
              <a:rPr lang="de-DE" b="0" i="0" dirty="0">
                <a:effectLst/>
                <a:latin typeface="Roboto" panose="02000000000000000000" pitchFamily="2" charset="0"/>
                <a:ea typeface="Roboto" panose="02000000000000000000" pitchFamily="2" charset="0"/>
                <a:cs typeface="Roboto" panose="02000000000000000000" pitchFamily="2" charset="0"/>
              </a:rPr>
              <a:t>Wir müssen jetzt handeln!</a:t>
            </a:r>
          </a:p>
          <a:p>
            <a:endParaRPr lang="de-DE" dirty="0">
              <a:latin typeface="Roboto" panose="02000000000000000000" pitchFamily="2" charset="0"/>
              <a:ea typeface="Roboto" panose="02000000000000000000" pitchFamily="2" charset="0"/>
              <a:cs typeface="Roboto" panose="02000000000000000000" pitchFamily="2" charset="0"/>
            </a:endParaRPr>
          </a:p>
          <a:p>
            <a:r>
              <a:rPr lang="de-DE" b="0" i="0" dirty="0">
                <a:effectLst/>
                <a:latin typeface="Roboto" panose="02000000000000000000" pitchFamily="2" charset="0"/>
                <a:ea typeface="Roboto" panose="02000000000000000000" pitchFamily="2" charset="0"/>
                <a:cs typeface="Roboto" panose="02000000000000000000" pitchFamily="2" charset="0"/>
              </a:rPr>
              <a:t>Mit den Technologien und dem Know-how, das uns moderne Software zur Verfügung stellt. Mit Nachhaltigkeit.</a:t>
            </a:r>
            <a:endParaRPr lang="de-DE" dirty="0">
              <a:latin typeface="Roboto" panose="02000000000000000000" pitchFamily="2" charset="0"/>
              <a:ea typeface="Roboto" panose="02000000000000000000" pitchFamily="2" charset="0"/>
              <a:cs typeface="Roboto" panose="02000000000000000000" pitchFamily="2" charset="0"/>
            </a:endParaRPr>
          </a:p>
        </p:txBody>
      </p:sp>
      <p:pic>
        <p:nvPicPr>
          <p:cNvPr id="30" name="Grafik 29" descr="Ein Bild, das Menschliches Gesicht, Person, Kleidung, Porträt enthält.&#10;&#10;Automatisch generierte Beschreibung">
            <a:extLst>
              <a:ext uri="{FF2B5EF4-FFF2-40B4-BE49-F238E27FC236}">
                <a16:creationId xmlns:a16="http://schemas.microsoft.com/office/drawing/2014/main" id="{0154605A-2B50-D8D0-7DC7-B91B01628769}"/>
              </a:ext>
            </a:extLst>
          </p:cNvPr>
          <p:cNvPicPr>
            <a:picLocks noChangeAspect="1"/>
          </p:cNvPicPr>
          <p:nvPr/>
        </p:nvPicPr>
        <p:blipFill>
          <a:blip r:embed="rId8" cstate="print">
            <a:extLst>
              <a:ext uri="{28A0092B-C50C-407E-A947-70E740481C1C}">
                <a14:useLocalDpi xmlns:a14="http://schemas.microsoft.com/office/drawing/2010/main" val="0"/>
              </a:ext>
            </a:extLst>
          </a:blip>
          <a:srcRect l="16807" t="20370" r="10512" b="23333"/>
          <a:stretch/>
        </p:blipFill>
        <p:spPr>
          <a:xfrm>
            <a:off x="7337372" y="3799341"/>
            <a:ext cx="1666244" cy="1716888"/>
          </a:xfrm>
          <a:prstGeom prst="rect">
            <a:avLst/>
          </a:prstGeom>
        </p:spPr>
      </p:pic>
      <p:pic>
        <p:nvPicPr>
          <p:cNvPr id="16" name="Grafik 15" descr="Ein Bild, das Menschliches Gesicht, Person, Kleidung, Porträt enthält.&#10;&#10;Automatisch generierte Beschreibung">
            <a:extLst>
              <a:ext uri="{FF2B5EF4-FFF2-40B4-BE49-F238E27FC236}">
                <a16:creationId xmlns:a16="http://schemas.microsoft.com/office/drawing/2014/main" id="{0165EEEB-1F6D-6919-2471-8B608D20B574}"/>
              </a:ext>
            </a:extLst>
          </p:cNvPr>
          <p:cNvPicPr>
            <a:picLocks noChangeAspect="1"/>
          </p:cNvPicPr>
          <p:nvPr/>
        </p:nvPicPr>
        <p:blipFill>
          <a:blip r:embed="rId9" cstate="print">
            <a:extLst>
              <a:ext uri="{28A0092B-C50C-407E-A947-70E740481C1C}">
                <a14:useLocalDpi xmlns:a14="http://schemas.microsoft.com/office/drawing/2010/main" val="0"/>
              </a:ext>
            </a:extLst>
          </a:blip>
          <a:srcRect l="12620" t="13613" r="14057" b="28943"/>
          <a:stretch/>
        </p:blipFill>
        <p:spPr>
          <a:xfrm>
            <a:off x="2231973" y="3788224"/>
            <a:ext cx="1654227" cy="17280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8974" y="3399173"/>
            <a:ext cx="7765888" cy="1857375"/>
          </a:xfrm>
          <a:prstGeom prst="rect">
            <a:avLst/>
          </a:prstGeom>
        </p:spPr>
        <p:txBody>
          <a:bodyPr lIns="0" tIns="0" rIns="0" bIns="0" rtlCol="0" anchor="t">
            <a:spAutoFit/>
          </a:bodyPr>
          <a:lstStyle/>
          <a:p>
            <a:pPr algn="l">
              <a:lnSpc>
                <a:spcPts val="7277"/>
              </a:lnSpc>
            </a:pPr>
            <a:r>
              <a:rPr lang="en-US" sz="6064">
                <a:solidFill>
                  <a:srgbClr val="191919"/>
                </a:solidFill>
                <a:latin typeface="Roboto Bold"/>
              </a:rPr>
              <a:t>WELCHES PROBLEM WIR LÖSEN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 name="TextBox 5"/>
          <p:cNvSpPr txBox="1"/>
          <p:nvPr/>
        </p:nvSpPr>
        <p:spPr>
          <a:xfrm>
            <a:off x="1668974" y="5549031"/>
            <a:ext cx="8999026" cy="2144048"/>
          </a:xfrm>
          <a:prstGeom prst="rect">
            <a:avLst/>
          </a:prstGeom>
        </p:spPr>
        <p:txBody>
          <a:bodyPr wrap="square" lIns="0" tIns="0" rIns="0" bIns="0" rtlCol="0" anchor="t">
            <a:spAutoFit/>
          </a:bodyPr>
          <a:lstStyle/>
          <a:p>
            <a:pPr algn="l">
              <a:lnSpc>
                <a:spcPts val="3412"/>
              </a:lnSpc>
            </a:pPr>
            <a:r>
              <a:rPr lang="de-DE" sz="2275" b="1" dirty="0">
                <a:solidFill>
                  <a:srgbClr val="191919"/>
                </a:solidFill>
                <a:latin typeface="Roboto"/>
              </a:rPr>
              <a:t>Das Energienetz der Zukunft muss digitalisiert werden!</a:t>
            </a:r>
          </a:p>
          <a:p>
            <a:pPr algn="l">
              <a:lnSpc>
                <a:spcPts val="3412"/>
              </a:lnSpc>
            </a:pPr>
            <a:r>
              <a:rPr lang="de-DE" sz="2275" dirty="0">
                <a:solidFill>
                  <a:srgbClr val="191919"/>
                </a:solidFill>
                <a:latin typeface="Roboto"/>
              </a:rPr>
              <a:t>Mit dem </a:t>
            </a:r>
            <a:r>
              <a:rPr lang="de-DE" sz="2275" dirty="0" err="1">
                <a:solidFill>
                  <a:srgbClr val="191919"/>
                </a:solidFill>
                <a:latin typeface="Roboto"/>
              </a:rPr>
              <a:t>nrgy:hub</a:t>
            </a:r>
            <a:r>
              <a:rPr lang="de-DE" sz="2275" dirty="0">
                <a:solidFill>
                  <a:srgbClr val="191919"/>
                </a:solidFill>
                <a:latin typeface="Roboto"/>
              </a:rPr>
              <a:t> werden Nutzer*innen für die Thematik sensibilisiert.</a:t>
            </a:r>
          </a:p>
          <a:p>
            <a:pPr algn="l">
              <a:lnSpc>
                <a:spcPts val="3412"/>
              </a:lnSpc>
            </a:pPr>
            <a:r>
              <a:rPr lang="de-DE" sz="2275" dirty="0">
                <a:solidFill>
                  <a:srgbClr val="191919"/>
                </a:solidFill>
                <a:latin typeface="Roboto"/>
              </a:rPr>
              <a:t>Dadurch ergeben sich immense Lerneffekte und Einsparpotentiale,</a:t>
            </a:r>
          </a:p>
          <a:p>
            <a:pPr algn="l">
              <a:lnSpc>
                <a:spcPts val="3412"/>
              </a:lnSpc>
            </a:pPr>
            <a:r>
              <a:rPr lang="de-DE" sz="2275" dirty="0">
                <a:solidFill>
                  <a:srgbClr val="191919"/>
                </a:solidFill>
                <a:latin typeface="Roboto"/>
              </a:rPr>
              <a:t>die sich wiederum positiv auf den CO2 Footprint der Bürger*innen der Stadt Köln auswirken.</a:t>
            </a:r>
            <a:endParaRPr lang="en-US" sz="2275" dirty="0">
              <a:solidFill>
                <a:srgbClr val="191919"/>
              </a:solidFill>
              <a:latin typeface="Roboto"/>
            </a:endParaRP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grpSp>
        <p:nvGrpSpPr>
          <p:cNvPr id="18" name="Gruppieren 17">
            <a:extLst>
              <a:ext uri="{FF2B5EF4-FFF2-40B4-BE49-F238E27FC236}">
                <a16:creationId xmlns:a16="http://schemas.microsoft.com/office/drawing/2014/main" id="{F53C2247-31F9-379E-14E6-BE43B2B49EDF}"/>
              </a:ext>
            </a:extLst>
          </p:cNvPr>
          <p:cNvGrpSpPr/>
          <p:nvPr/>
        </p:nvGrpSpPr>
        <p:grpSpPr>
          <a:xfrm>
            <a:off x="10412031" y="1616453"/>
            <a:ext cx="6979445" cy="7054093"/>
            <a:chOff x="10412031" y="1616453"/>
            <a:chExt cx="6979445" cy="7054093"/>
          </a:xfrm>
        </p:grpSpPr>
        <p:grpSp>
          <p:nvGrpSpPr>
            <p:cNvPr id="4" name="Gruppieren 3">
              <a:extLst>
                <a:ext uri="{FF2B5EF4-FFF2-40B4-BE49-F238E27FC236}">
                  <a16:creationId xmlns:a16="http://schemas.microsoft.com/office/drawing/2014/main" id="{3CBCEE65-1F04-7C60-B142-F3A7ED15771C}"/>
                </a:ext>
              </a:extLst>
            </p:cNvPr>
            <p:cNvGrpSpPr/>
            <p:nvPr/>
          </p:nvGrpSpPr>
          <p:grpSpPr>
            <a:xfrm>
              <a:off x="12192000" y="2281327"/>
              <a:ext cx="3400230" cy="5910173"/>
              <a:chOff x="4960140" y="982144"/>
              <a:chExt cx="1647630" cy="2893345"/>
            </a:xfrm>
          </p:grpSpPr>
          <p:pic>
            <p:nvPicPr>
              <p:cNvPr id="7" name="Grafik 6" descr="Ein Bild, das Text, Screenshot, Software, Schrift enthält.&#10;&#10;Automatisch generierte Beschreibung">
                <a:extLst>
                  <a:ext uri="{FF2B5EF4-FFF2-40B4-BE49-F238E27FC236}">
                    <a16:creationId xmlns:a16="http://schemas.microsoft.com/office/drawing/2014/main" id="{25A1F944-2D3A-6DD7-23BB-FDFF02533A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395" b="14466"/>
              <a:stretch/>
            </p:blipFill>
            <p:spPr>
              <a:xfrm>
                <a:off x="4960140" y="982144"/>
                <a:ext cx="1647630" cy="2893345"/>
              </a:xfrm>
              <a:prstGeom prst="rect">
                <a:avLst/>
              </a:prstGeom>
              <a:ln w="12700">
                <a:solidFill>
                  <a:schemeClr val="accent1">
                    <a:shade val="15000"/>
                  </a:schemeClr>
                </a:solidFill>
              </a:ln>
            </p:spPr>
          </p:pic>
          <p:sp>
            <p:nvSpPr>
              <p:cNvPr id="9" name="Rechteck 8">
                <a:extLst>
                  <a:ext uri="{FF2B5EF4-FFF2-40B4-BE49-F238E27FC236}">
                    <a16:creationId xmlns:a16="http://schemas.microsoft.com/office/drawing/2014/main" id="{DA33474C-E85B-AD2C-8050-E0AF366A2885}"/>
                  </a:ext>
                </a:extLst>
              </p:cNvPr>
              <p:cNvSpPr/>
              <p:nvPr/>
            </p:nvSpPr>
            <p:spPr>
              <a:xfrm>
                <a:off x="4987290" y="1287360"/>
                <a:ext cx="1581150" cy="2588129"/>
              </a:xfrm>
              <a:prstGeom prst="rect">
                <a:avLst/>
              </a:prstGeom>
              <a:solidFill>
                <a:srgbClr val="F8FA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2">
                <a:extLst>
                  <a:ext uri="{FF2B5EF4-FFF2-40B4-BE49-F238E27FC236}">
                    <a16:creationId xmlns:a16="http://schemas.microsoft.com/office/drawing/2014/main" id="{89110532-FF52-DC0A-FE7C-E63B64B39E1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205" t="10561" r="54156" b="61531"/>
              <a:stretch/>
            </p:blipFill>
            <p:spPr bwMode="auto">
              <a:xfrm>
                <a:off x="5017344" y="1311490"/>
                <a:ext cx="1528662" cy="1231834"/>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5254A2F3-1715-2117-54F3-7F0FB3C2189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596" t="71588" r="41361" b="7072"/>
              <a:stretch/>
            </p:blipFill>
            <p:spPr bwMode="auto">
              <a:xfrm>
                <a:off x="4994910" y="2546056"/>
                <a:ext cx="1551096" cy="1286804"/>
              </a:xfrm>
              <a:prstGeom prst="rect">
                <a:avLst/>
              </a:prstGeom>
              <a:noFill/>
              <a:ln w="12700">
                <a:noFill/>
              </a:ln>
              <a:extLst>
                <a:ext uri="{909E8E84-426E-40DD-AFC4-6F175D3DCCD1}">
                  <a14:hiddenFill xmlns:a14="http://schemas.microsoft.com/office/drawing/2010/main">
                    <a:solidFill>
                      <a:srgbClr val="FFFFFF"/>
                    </a:solidFill>
                  </a14:hiddenFill>
                </a:ext>
              </a:extLst>
            </p:spPr>
          </p:pic>
        </p:grpSp>
        <p:pic>
          <p:nvPicPr>
            <p:cNvPr id="8" name="Grafik 7">
              <a:extLst>
                <a:ext uri="{FF2B5EF4-FFF2-40B4-BE49-F238E27FC236}">
                  <a16:creationId xmlns:a16="http://schemas.microsoft.com/office/drawing/2014/main" id="{C89EE7AA-B492-1FB5-1123-D23C1EDF6AB4}"/>
                </a:ext>
              </a:extLst>
            </p:cNvPr>
            <p:cNvPicPr>
              <a:picLocks noChangeAspect="1"/>
            </p:cNvPicPr>
            <p:nvPr/>
          </p:nvPicPr>
          <p:blipFill>
            <a:blip r:embed="rId7"/>
            <a:stretch>
              <a:fillRect/>
            </a:stretch>
          </p:blipFill>
          <p:spPr>
            <a:xfrm>
              <a:off x="10412031" y="1616453"/>
              <a:ext cx="6979445" cy="7054093"/>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124200" y="7692812"/>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0" y="800100"/>
            <a:ext cx="18287999" cy="2382062"/>
          </a:xfrm>
          <a:prstGeom prst="rect">
            <a:avLst/>
          </a:prstGeom>
        </p:spPr>
        <p:txBody>
          <a:bodyPr wrap="square" lIns="0" tIns="0" rIns="0" bIns="0" rtlCol="0" anchor="t">
            <a:spAutoFit/>
          </a:bodyPr>
          <a:lstStyle/>
          <a:p>
            <a:pPr algn="ctr">
              <a:lnSpc>
                <a:spcPts val="10080"/>
              </a:lnSpc>
            </a:pPr>
            <a:r>
              <a:rPr lang="en-US" sz="7200" dirty="0">
                <a:solidFill>
                  <a:srgbClr val="000000"/>
                </a:solidFill>
                <a:latin typeface="Roboto Bold"/>
              </a:rPr>
              <a:t>Wie </a:t>
            </a:r>
            <a:r>
              <a:rPr lang="en-US" sz="7200" dirty="0" err="1">
                <a:solidFill>
                  <a:srgbClr val="000000"/>
                </a:solidFill>
                <a:latin typeface="Roboto Bold"/>
              </a:rPr>
              <a:t>wir</a:t>
            </a:r>
            <a:r>
              <a:rPr lang="en-US" sz="7200" dirty="0">
                <a:solidFill>
                  <a:srgbClr val="000000"/>
                </a:solidFill>
                <a:latin typeface="Roboto Bold"/>
              </a:rPr>
              <a:t> es </a:t>
            </a:r>
            <a:r>
              <a:rPr lang="en-US" sz="7200" dirty="0" err="1">
                <a:solidFill>
                  <a:srgbClr val="000000"/>
                </a:solidFill>
                <a:latin typeface="Roboto Bold"/>
              </a:rPr>
              <a:t>lösen</a:t>
            </a:r>
            <a:endParaRPr lang="en-US" sz="7200" dirty="0">
              <a:solidFill>
                <a:srgbClr val="000000"/>
              </a:solidFill>
              <a:latin typeface="Roboto Bold"/>
            </a:endParaRPr>
          </a:p>
          <a:p>
            <a:pPr algn="ctr">
              <a:lnSpc>
                <a:spcPts val="10080"/>
              </a:lnSpc>
            </a:pPr>
            <a:r>
              <a:rPr lang="en-US" sz="3600" dirty="0">
                <a:solidFill>
                  <a:srgbClr val="000000"/>
                </a:solidFill>
                <a:latin typeface="Roboto Bold"/>
              </a:rPr>
              <a:t>KI </a:t>
            </a:r>
            <a:r>
              <a:rPr lang="en-US" sz="3600" dirty="0" err="1">
                <a:solidFill>
                  <a:srgbClr val="000000"/>
                </a:solidFill>
                <a:latin typeface="Roboto Bold"/>
              </a:rPr>
              <a:t>gestütztes</a:t>
            </a:r>
            <a:r>
              <a:rPr lang="en-US" sz="3600" dirty="0">
                <a:solidFill>
                  <a:srgbClr val="000000"/>
                </a:solidFill>
                <a:latin typeface="Roboto Bold"/>
              </a:rPr>
              <a:t> </a:t>
            </a:r>
            <a:r>
              <a:rPr lang="en-US" sz="3600" dirty="0" err="1">
                <a:solidFill>
                  <a:srgbClr val="000000"/>
                </a:solidFill>
                <a:latin typeface="Roboto Bold"/>
              </a:rPr>
              <a:t>Energiemanagement</a:t>
            </a:r>
            <a:r>
              <a:rPr lang="en-US" sz="3600" dirty="0">
                <a:solidFill>
                  <a:srgbClr val="000000"/>
                </a:solidFill>
                <a:latin typeface="Roboto Bold"/>
              </a:rPr>
              <a:t> System</a:t>
            </a:r>
          </a:p>
        </p:txBody>
      </p:sp>
      <p:sp>
        <p:nvSpPr>
          <p:cNvPr id="4" name="TextBox 4"/>
          <p:cNvSpPr txBox="1"/>
          <p:nvPr/>
        </p:nvSpPr>
        <p:spPr>
          <a:xfrm>
            <a:off x="1028701" y="3543300"/>
            <a:ext cx="6667500" cy="1481175"/>
          </a:xfrm>
          <a:prstGeom prst="rect">
            <a:avLst/>
          </a:prstGeom>
        </p:spPr>
        <p:txBody>
          <a:bodyPr wrap="square" lIns="0" tIns="0" rIns="0" bIns="0" rtlCol="0" anchor="t">
            <a:spAutoFit/>
          </a:bodyPr>
          <a:lstStyle/>
          <a:p>
            <a:pPr algn="just">
              <a:lnSpc>
                <a:spcPts val="3959"/>
              </a:lnSpc>
            </a:pPr>
            <a:r>
              <a:rPr lang="de-DE" sz="2199" dirty="0">
                <a:solidFill>
                  <a:srgbClr val="000000"/>
                </a:solidFill>
                <a:latin typeface="Roboto"/>
              </a:rPr>
              <a:t>Wir geben den Nutzer*innen die Möglichkeit, ihren Energiebedarf selbst monitoren und steuern zu können.</a:t>
            </a:r>
          </a:p>
        </p:txBody>
      </p:sp>
      <p:sp>
        <p:nvSpPr>
          <p:cNvPr id="5" name="TextBox 5"/>
          <p:cNvSpPr txBox="1"/>
          <p:nvPr/>
        </p:nvSpPr>
        <p:spPr>
          <a:xfrm>
            <a:off x="9443867" y="3543300"/>
            <a:ext cx="7815433" cy="4045979"/>
          </a:xfrm>
          <a:prstGeom prst="rect">
            <a:avLst/>
          </a:prstGeom>
        </p:spPr>
        <p:txBody>
          <a:bodyPr lIns="0" tIns="0" rIns="0" bIns="0" rtlCol="0" anchor="t">
            <a:spAutoFit/>
          </a:bodyPr>
          <a:lstStyle/>
          <a:p>
            <a:pPr marL="0" lvl="0" indent="0" algn="just">
              <a:lnSpc>
                <a:spcPts val="3959"/>
              </a:lnSpc>
              <a:spcBef>
                <a:spcPct val="0"/>
              </a:spcBef>
            </a:pPr>
            <a:r>
              <a:rPr lang="de-DE" sz="2199" u="none" dirty="0">
                <a:solidFill>
                  <a:srgbClr val="000000"/>
                </a:solidFill>
                <a:latin typeface="Roboto"/>
              </a:rPr>
              <a:t>So besteht die Möglichkeit, energieintensive Verbraucher nur dann zu betreiben, wenn z.B. ausreichend selbsterzeugter Strom zur Verfügung steht oder der aktuelle Strompreis entsprechend niedrig ist.</a:t>
            </a:r>
          </a:p>
          <a:p>
            <a:pPr marL="0" lvl="0" indent="0" algn="just">
              <a:lnSpc>
                <a:spcPts val="3959"/>
              </a:lnSpc>
              <a:spcBef>
                <a:spcPct val="0"/>
              </a:spcBef>
            </a:pPr>
            <a:r>
              <a:rPr lang="de-DE" sz="2199" u="none" dirty="0">
                <a:solidFill>
                  <a:srgbClr val="000000"/>
                </a:solidFill>
                <a:latin typeface="Roboto"/>
              </a:rPr>
              <a:t>Zusätzlich soll der Netzbetreiber die Möglichkeit bekommen, den Strom intelligent dort zur Verfügung zu stellen, wo er gerade benötigt wird, und im Gegenzug nicht benötigte Großverbraucher zu regulieren.</a:t>
            </a: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
        <p:nvSpPr>
          <p:cNvPr id="8" name="Rechteck 7">
            <a:extLst>
              <a:ext uri="{FF2B5EF4-FFF2-40B4-BE49-F238E27FC236}">
                <a16:creationId xmlns:a16="http://schemas.microsoft.com/office/drawing/2014/main" id="{BCF6F948-ADBF-1385-9F54-76804831A700}"/>
              </a:ext>
            </a:extLst>
          </p:cNvPr>
          <p:cNvSpPr/>
          <p:nvPr/>
        </p:nvSpPr>
        <p:spPr>
          <a:xfrm>
            <a:off x="1219200" y="6819900"/>
            <a:ext cx="8153400"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Text, Screenshot, Design enthält.&#10;&#10;Automatisch generierte Beschreibung">
            <a:extLst>
              <a:ext uri="{FF2B5EF4-FFF2-40B4-BE49-F238E27FC236}">
                <a16:creationId xmlns:a16="http://schemas.microsoft.com/office/drawing/2014/main" id="{B5BEB613-02A9-0982-1584-A49C6C785117}"/>
              </a:ext>
            </a:extLst>
          </p:cNvPr>
          <p:cNvPicPr>
            <a:picLocks noChangeAspect="1"/>
          </p:cNvPicPr>
          <p:nvPr/>
        </p:nvPicPr>
        <p:blipFill>
          <a:blip r:embed="rId6" cstate="print">
            <a:extLst>
              <a:ext uri="{28A0092B-C50C-407E-A947-70E740481C1C}">
                <a14:useLocalDpi xmlns:a14="http://schemas.microsoft.com/office/drawing/2010/main" val="0"/>
              </a:ext>
            </a:extLst>
          </a:blip>
          <a:srcRect l="20305" t="9102" b="14707"/>
          <a:stretch/>
        </p:blipFill>
        <p:spPr>
          <a:xfrm>
            <a:off x="1034562" y="5128006"/>
            <a:ext cx="7347438" cy="4938961"/>
          </a:xfrm>
          <a:prstGeom prst="rect">
            <a:avLst/>
          </a:prstGeom>
          <a:ln w="19050">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3614" y="7261558"/>
            <a:ext cx="8520772" cy="8520772"/>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25" name="Gruppieren 24">
            <a:extLst>
              <a:ext uri="{FF2B5EF4-FFF2-40B4-BE49-F238E27FC236}">
                <a16:creationId xmlns:a16="http://schemas.microsoft.com/office/drawing/2014/main" id="{A7EE3406-DBCE-D29E-1CD5-C3BFA8D10110}"/>
              </a:ext>
            </a:extLst>
          </p:cNvPr>
          <p:cNvGrpSpPr/>
          <p:nvPr/>
        </p:nvGrpSpPr>
        <p:grpSpPr>
          <a:xfrm>
            <a:off x="4432948" y="8184838"/>
            <a:ext cx="1753933" cy="1753933"/>
            <a:chOff x="8196418" y="6653176"/>
            <a:chExt cx="1753933" cy="1753933"/>
          </a:xfrm>
        </p:grpSpPr>
        <p:sp>
          <p:nvSpPr>
            <p:cNvPr id="3" name="Freeform 3"/>
            <p:cNvSpPr/>
            <p:nvPr/>
          </p:nvSpPr>
          <p:spPr>
            <a:xfrm>
              <a:off x="8196418" y="6653176"/>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8697000" y="7100485"/>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6" name="Gruppieren 25">
            <a:extLst>
              <a:ext uri="{FF2B5EF4-FFF2-40B4-BE49-F238E27FC236}">
                <a16:creationId xmlns:a16="http://schemas.microsoft.com/office/drawing/2014/main" id="{5547B028-9496-7452-47F8-BAC5EB2DD6B2}"/>
              </a:ext>
            </a:extLst>
          </p:cNvPr>
          <p:cNvGrpSpPr/>
          <p:nvPr/>
        </p:nvGrpSpPr>
        <p:grpSpPr>
          <a:xfrm>
            <a:off x="8182059" y="6394231"/>
            <a:ext cx="1841521" cy="1841521"/>
            <a:chOff x="4186475" y="8128275"/>
            <a:chExt cx="1841521" cy="1841521"/>
          </a:xfrm>
        </p:grpSpPr>
        <p:sp>
          <p:nvSpPr>
            <p:cNvPr id="6" name="Freeform 6"/>
            <p:cNvSpPr/>
            <p:nvPr/>
          </p:nvSpPr>
          <p:spPr>
            <a:xfrm>
              <a:off x="4186475"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4585354" y="8513890"/>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9" name="Group 9"/>
          <p:cNvGrpSpPr/>
          <p:nvPr/>
        </p:nvGrpSpPr>
        <p:grpSpPr>
          <a:xfrm>
            <a:off x="1652107" y="3851376"/>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1" name="TextBox 11"/>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err="1">
                  <a:solidFill>
                    <a:srgbClr val="191919"/>
                  </a:solidFill>
                  <a:latin typeface="Roboto Bold"/>
                  <a:ea typeface="Roboto Bold"/>
                </a:rPr>
                <a:t>Energieverbrauch</a:t>
              </a:r>
              <a:r>
                <a:rPr lang="en-US" sz="2981" spc="29" dirty="0">
                  <a:solidFill>
                    <a:srgbClr val="191919"/>
                  </a:solidFill>
                  <a:latin typeface="Roboto Bold"/>
                  <a:ea typeface="Roboto Bold"/>
                </a:rPr>
                <a:t> </a:t>
              </a:r>
              <a:r>
                <a:rPr lang="en-US" sz="2981" spc="29" dirty="0" err="1">
                  <a:solidFill>
                    <a:srgbClr val="191919"/>
                  </a:solidFill>
                  <a:latin typeface="Roboto Bold"/>
                  <a:ea typeface="Roboto Bold"/>
                </a:rPr>
                <a:t>erfassen</a:t>
              </a:r>
              <a:endParaRPr lang="en-US" sz="2981" spc="29" dirty="0">
                <a:solidFill>
                  <a:srgbClr val="191919"/>
                </a:solidFill>
                <a:latin typeface="Roboto Bold"/>
                <a:ea typeface="Roboto Bold"/>
              </a:endParaRPr>
            </a:p>
          </p:txBody>
        </p:sp>
      </p:grpSp>
      <p:sp>
        <p:nvSpPr>
          <p:cNvPr id="12" name="TextBox 12"/>
          <p:cNvSpPr txBox="1"/>
          <p:nvPr/>
        </p:nvSpPr>
        <p:spPr>
          <a:xfrm>
            <a:off x="7845423" y="895350"/>
            <a:ext cx="2597154" cy="1184211"/>
          </a:xfrm>
          <a:prstGeom prst="rect">
            <a:avLst/>
          </a:prstGeom>
        </p:spPr>
        <p:txBody>
          <a:bodyPr lIns="0" tIns="0" rIns="0" bIns="0" rtlCol="0" anchor="t">
            <a:spAutoFit/>
          </a:bodyPr>
          <a:lstStyle/>
          <a:p>
            <a:pPr algn="ctr">
              <a:lnSpc>
                <a:spcPts val="9587"/>
              </a:lnSpc>
            </a:pPr>
            <a:r>
              <a:rPr lang="en-US" sz="6947" spc="368">
                <a:solidFill>
                  <a:srgbClr val="231F20"/>
                </a:solidFill>
                <a:latin typeface="Roboto Bold"/>
              </a:rPr>
              <a:t>OKRs</a:t>
            </a:r>
          </a:p>
        </p:txBody>
      </p:sp>
      <p:sp>
        <p:nvSpPr>
          <p:cNvPr id="13" name="TextBox 13"/>
          <p:cNvSpPr txBox="1"/>
          <p:nvPr/>
        </p:nvSpPr>
        <p:spPr>
          <a:xfrm>
            <a:off x="1708657" y="4680902"/>
            <a:ext cx="3360904" cy="2577950"/>
          </a:xfrm>
          <a:prstGeom prst="rect">
            <a:avLst/>
          </a:prstGeom>
        </p:spPr>
        <p:txBody>
          <a:bodyPr lIns="0" tIns="0" rIns="0" bIns="0" rtlCol="0" anchor="t">
            <a:spAutoFit/>
          </a:bodyPr>
          <a:lstStyle/>
          <a:p>
            <a:pPr marL="0" lvl="0" indent="0" algn="ctr">
              <a:lnSpc>
                <a:spcPts val="2912"/>
              </a:lnSpc>
              <a:spcBef>
                <a:spcPct val="0"/>
              </a:spcBef>
            </a:pPr>
            <a:r>
              <a:rPr lang="en-US" sz="2110" spc="90" dirty="0">
                <a:solidFill>
                  <a:srgbClr val="231F20"/>
                </a:solidFill>
                <a:latin typeface="Roboto"/>
              </a:rPr>
              <a:t>Für </a:t>
            </a:r>
            <a:r>
              <a:rPr lang="en-US" sz="2110" spc="90" dirty="0" err="1">
                <a:solidFill>
                  <a:srgbClr val="231F20"/>
                </a:solidFill>
                <a:latin typeface="Roboto"/>
              </a:rPr>
              <a:t>eine</a:t>
            </a:r>
            <a:r>
              <a:rPr lang="en-US" sz="2110" spc="90" dirty="0">
                <a:solidFill>
                  <a:srgbClr val="231F20"/>
                </a:solidFill>
                <a:latin typeface="Roboto"/>
              </a:rPr>
              <a:t> </a:t>
            </a:r>
            <a:r>
              <a:rPr lang="en-US" sz="2110" spc="90" dirty="0" err="1">
                <a:solidFill>
                  <a:srgbClr val="231F20"/>
                </a:solidFill>
                <a:latin typeface="Roboto"/>
              </a:rPr>
              <a:t>intelligente</a:t>
            </a:r>
            <a:r>
              <a:rPr lang="en-US" sz="2110" spc="90" dirty="0">
                <a:solidFill>
                  <a:srgbClr val="231F20"/>
                </a:solidFill>
                <a:latin typeface="Roboto"/>
              </a:rPr>
              <a:t> </a:t>
            </a:r>
            <a:r>
              <a:rPr lang="en-US" sz="2110" spc="90" dirty="0" err="1">
                <a:solidFill>
                  <a:srgbClr val="231F20"/>
                </a:solidFill>
                <a:latin typeface="Roboto"/>
              </a:rPr>
              <a:t>Nutzung</a:t>
            </a:r>
            <a:r>
              <a:rPr lang="en-US" sz="2110" spc="90" dirty="0">
                <a:solidFill>
                  <a:srgbClr val="231F20"/>
                </a:solidFill>
                <a:latin typeface="Roboto"/>
              </a:rPr>
              <a:t> </a:t>
            </a:r>
            <a:r>
              <a:rPr lang="en-US" sz="2110" spc="90" dirty="0" err="1">
                <a:solidFill>
                  <a:srgbClr val="231F20"/>
                </a:solidFill>
                <a:latin typeface="Roboto"/>
              </a:rPr>
              <a:t>aller</a:t>
            </a:r>
            <a:r>
              <a:rPr lang="en-US" sz="2110" spc="90" dirty="0">
                <a:solidFill>
                  <a:srgbClr val="231F20"/>
                </a:solidFill>
                <a:latin typeface="Roboto"/>
              </a:rPr>
              <a:t> </a:t>
            </a:r>
            <a:r>
              <a:rPr lang="en-US" sz="2110" spc="90" dirty="0" err="1">
                <a:solidFill>
                  <a:srgbClr val="231F20"/>
                </a:solidFill>
                <a:latin typeface="Roboto"/>
              </a:rPr>
              <a:t>Energiearten</a:t>
            </a:r>
            <a:r>
              <a:rPr lang="en-US" sz="2110" spc="90" dirty="0">
                <a:solidFill>
                  <a:srgbClr val="231F20"/>
                </a:solidFill>
                <a:latin typeface="Roboto"/>
              </a:rPr>
              <a:t> </a:t>
            </a:r>
            <a:r>
              <a:rPr lang="en-US" sz="2110" spc="90" dirty="0" err="1">
                <a:solidFill>
                  <a:srgbClr val="231F20"/>
                </a:solidFill>
                <a:latin typeface="Roboto"/>
              </a:rPr>
              <a:t>ist</a:t>
            </a:r>
            <a:r>
              <a:rPr lang="en-US" sz="2110" spc="90" dirty="0">
                <a:solidFill>
                  <a:srgbClr val="231F20"/>
                </a:solidFill>
                <a:latin typeface="Roboto"/>
              </a:rPr>
              <a:t> die </a:t>
            </a:r>
            <a:r>
              <a:rPr lang="en-US" sz="2110" spc="90" dirty="0" err="1">
                <a:solidFill>
                  <a:srgbClr val="231F20"/>
                </a:solidFill>
                <a:latin typeface="Roboto"/>
              </a:rPr>
              <a:t>Erfassung</a:t>
            </a:r>
            <a:r>
              <a:rPr lang="en-US" sz="2110" spc="90" dirty="0">
                <a:solidFill>
                  <a:srgbClr val="231F20"/>
                </a:solidFill>
                <a:latin typeface="Roboto"/>
              </a:rPr>
              <a:t> von </a:t>
            </a:r>
            <a:r>
              <a:rPr lang="en-US" sz="2110" spc="90" dirty="0" err="1">
                <a:solidFill>
                  <a:srgbClr val="231F20"/>
                </a:solidFill>
                <a:latin typeface="Roboto"/>
              </a:rPr>
              <a:t>aktuellen</a:t>
            </a:r>
            <a:r>
              <a:rPr lang="en-US" sz="2110" spc="90" dirty="0">
                <a:solidFill>
                  <a:srgbClr val="231F20"/>
                </a:solidFill>
                <a:latin typeface="Roboto"/>
              </a:rPr>
              <a:t> und </a:t>
            </a:r>
            <a:r>
              <a:rPr lang="en-US" sz="2110" spc="90" dirty="0" err="1">
                <a:solidFill>
                  <a:srgbClr val="231F20"/>
                </a:solidFill>
                <a:latin typeface="Roboto"/>
              </a:rPr>
              <a:t>historischen</a:t>
            </a:r>
            <a:r>
              <a:rPr lang="en-US" sz="2110" spc="90" dirty="0">
                <a:solidFill>
                  <a:srgbClr val="231F20"/>
                </a:solidFill>
                <a:latin typeface="Roboto"/>
              </a:rPr>
              <a:t> </a:t>
            </a:r>
            <a:r>
              <a:rPr lang="en-US" sz="2110" spc="90" dirty="0" err="1">
                <a:solidFill>
                  <a:srgbClr val="231F20"/>
                </a:solidFill>
                <a:latin typeface="Roboto"/>
              </a:rPr>
              <a:t>Verbrauchsdaten</a:t>
            </a:r>
            <a:r>
              <a:rPr lang="en-US" sz="2110" spc="90" dirty="0">
                <a:solidFill>
                  <a:srgbClr val="231F20"/>
                </a:solidFill>
                <a:latin typeface="Roboto"/>
              </a:rPr>
              <a:t> </a:t>
            </a:r>
            <a:r>
              <a:rPr lang="en-US" sz="2110" spc="90" dirty="0" err="1">
                <a:solidFill>
                  <a:srgbClr val="231F20"/>
                </a:solidFill>
                <a:latin typeface="Roboto"/>
              </a:rPr>
              <a:t>unumgänglich</a:t>
            </a:r>
            <a:r>
              <a:rPr lang="en-US" sz="2110" spc="90" dirty="0">
                <a:solidFill>
                  <a:srgbClr val="231F20"/>
                </a:solidFill>
                <a:latin typeface="Roboto"/>
              </a:rPr>
              <a:t>.</a:t>
            </a:r>
          </a:p>
        </p:txBody>
      </p:sp>
      <p:grpSp>
        <p:nvGrpSpPr>
          <p:cNvPr id="14" name="Group 14"/>
          <p:cNvGrpSpPr/>
          <p:nvPr/>
        </p:nvGrpSpPr>
        <p:grpSpPr>
          <a:xfrm>
            <a:off x="7221240" y="3588599"/>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6" name="TextBox 16"/>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err="1">
                  <a:solidFill>
                    <a:srgbClr val="191919"/>
                  </a:solidFill>
                  <a:latin typeface="Roboto Bold"/>
                  <a:ea typeface="Roboto Bold"/>
                </a:rPr>
                <a:t>Verbraucher</a:t>
              </a:r>
              <a:r>
                <a:rPr lang="en-US" sz="2981" spc="29" dirty="0">
                  <a:solidFill>
                    <a:srgbClr val="191919"/>
                  </a:solidFill>
                  <a:latin typeface="Roboto Bold"/>
                  <a:ea typeface="Roboto Bold"/>
                </a:rPr>
                <a:t> intelligent </a:t>
              </a:r>
              <a:r>
                <a:rPr lang="en-US" sz="2981" spc="29" dirty="0" err="1">
                  <a:solidFill>
                    <a:srgbClr val="191919"/>
                  </a:solidFill>
                  <a:latin typeface="Roboto Bold"/>
                  <a:ea typeface="Roboto Bold"/>
                </a:rPr>
                <a:t>steuern</a:t>
              </a:r>
              <a:endParaRPr lang="en-US" sz="2981" spc="29" dirty="0">
                <a:solidFill>
                  <a:srgbClr val="191919"/>
                </a:solidFill>
                <a:latin typeface="Roboto Bold"/>
                <a:ea typeface="Roboto Bold"/>
              </a:endParaRPr>
            </a:p>
          </p:txBody>
        </p:sp>
      </p:grpSp>
      <p:sp>
        <p:nvSpPr>
          <p:cNvPr id="17" name="TextBox 17"/>
          <p:cNvSpPr txBox="1"/>
          <p:nvPr/>
        </p:nvSpPr>
        <p:spPr>
          <a:xfrm>
            <a:off x="6141310" y="4415420"/>
            <a:ext cx="6254887" cy="1462260"/>
          </a:xfrm>
          <a:prstGeom prst="rect">
            <a:avLst/>
          </a:prstGeom>
        </p:spPr>
        <p:txBody>
          <a:bodyPr lIns="0" tIns="0" rIns="0" bIns="0" rtlCol="0" anchor="t">
            <a:spAutoFit/>
          </a:bodyPr>
          <a:lstStyle/>
          <a:p>
            <a:pPr marL="0" lvl="0" indent="0" algn="ctr">
              <a:lnSpc>
                <a:spcPts val="2912"/>
              </a:lnSpc>
              <a:spcBef>
                <a:spcPct val="0"/>
              </a:spcBef>
            </a:pPr>
            <a:r>
              <a:rPr lang="en-US" sz="2110" spc="90" dirty="0" err="1">
                <a:solidFill>
                  <a:srgbClr val="231F20"/>
                </a:solidFill>
                <a:latin typeface="Roboto"/>
              </a:rPr>
              <a:t>Anhand</a:t>
            </a:r>
            <a:r>
              <a:rPr lang="en-US" sz="2110" spc="90" dirty="0">
                <a:solidFill>
                  <a:srgbClr val="231F20"/>
                </a:solidFill>
                <a:latin typeface="Roboto"/>
              </a:rPr>
              <a:t> der </a:t>
            </a:r>
            <a:r>
              <a:rPr lang="en-US" sz="2110" spc="90" dirty="0" err="1">
                <a:solidFill>
                  <a:srgbClr val="231F20"/>
                </a:solidFill>
                <a:latin typeface="Roboto"/>
              </a:rPr>
              <a:t>Daten</a:t>
            </a:r>
            <a:r>
              <a:rPr lang="en-US" sz="2110" spc="90" dirty="0">
                <a:solidFill>
                  <a:srgbClr val="231F20"/>
                </a:solidFill>
                <a:latin typeface="Roboto"/>
              </a:rPr>
              <a:t> </a:t>
            </a:r>
            <a:r>
              <a:rPr lang="en-US" sz="2110" spc="90" dirty="0" err="1">
                <a:solidFill>
                  <a:srgbClr val="231F20"/>
                </a:solidFill>
                <a:latin typeface="Roboto"/>
              </a:rPr>
              <a:t>können</a:t>
            </a:r>
            <a:r>
              <a:rPr lang="en-US" sz="2110" spc="90" dirty="0">
                <a:solidFill>
                  <a:srgbClr val="231F20"/>
                </a:solidFill>
                <a:latin typeface="Roboto"/>
              </a:rPr>
              <a:t> </a:t>
            </a:r>
            <a:r>
              <a:rPr lang="en-US" sz="2110" spc="90" dirty="0" err="1">
                <a:solidFill>
                  <a:srgbClr val="231F20"/>
                </a:solidFill>
                <a:latin typeface="Roboto"/>
              </a:rPr>
              <a:t>intelligente</a:t>
            </a:r>
            <a:r>
              <a:rPr lang="en-US" sz="2110" spc="90" dirty="0">
                <a:solidFill>
                  <a:srgbClr val="231F20"/>
                </a:solidFill>
                <a:latin typeface="Roboto"/>
              </a:rPr>
              <a:t> </a:t>
            </a:r>
            <a:r>
              <a:rPr lang="en-US" sz="2110" spc="90" dirty="0" err="1">
                <a:solidFill>
                  <a:srgbClr val="231F20"/>
                </a:solidFill>
                <a:latin typeface="Roboto"/>
              </a:rPr>
              <a:t>Steuerungsmechanismen</a:t>
            </a:r>
            <a:r>
              <a:rPr lang="en-US" sz="2110" spc="90" dirty="0">
                <a:solidFill>
                  <a:srgbClr val="231F20"/>
                </a:solidFill>
                <a:latin typeface="Roboto"/>
              </a:rPr>
              <a:t> </a:t>
            </a:r>
            <a:r>
              <a:rPr lang="en-US" sz="2110" spc="90" dirty="0" err="1">
                <a:solidFill>
                  <a:srgbClr val="231F20"/>
                </a:solidFill>
                <a:latin typeface="Roboto"/>
              </a:rPr>
              <a:t>entwickelt</a:t>
            </a:r>
            <a:r>
              <a:rPr lang="en-US" sz="2110" spc="90" dirty="0">
                <a:solidFill>
                  <a:srgbClr val="231F20"/>
                </a:solidFill>
                <a:latin typeface="Roboto"/>
              </a:rPr>
              <a:t> und in den </a:t>
            </a:r>
            <a:r>
              <a:rPr lang="en-US" sz="2110" spc="90" dirty="0" err="1">
                <a:solidFill>
                  <a:srgbClr val="231F20"/>
                </a:solidFill>
                <a:latin typeface="Roboto"/>
              </a:rPr>
              <a:t>praktischen</a:t>
            </a:r>
            <a:r>
              <a:rPr lang="en-US" sz="2110" spc="90" dirty="0">
                <a:solidFill>
                  <a:srgbClr val="231F20"/>
                </a:solidFill>
                <a:latin typeface="Roboto"/>
              </a:rPr>
              <a:t> </a:t>
            </a:r>
            <a:r>
              <a:rPr lang="en-US" sz="2110" spc="90" dirty="0" err="1">
                <a:solidFill>
                  <a:srgbClr val="231F20"/>
                </a:solidFill>
                <a:latin typeface="Roboto"/>
              </a:rPr>
              <a:t>Alltag</a:t>
            </a:r>
            <a:r>
              <a:rPr lang="en-US" sz="2110" spc="90" dirty="0">
                <a:solidFill>
                  <a:srgbClr val="231F20"/>
                </a:solidFill>
                <a:latin typeface="Roboto"/>
              </a:rPr>
              <a:t> der </a:t>
            </a:r>
            <a:r>
              <a:rPr lang="en-US" sz="2110" spc="90" dirty="0" err="1">
                <a:solidFill>
                  <a:srgbClr val="231F20"/>
                </a:solidFill>
                <a:latin typeface="Roboto"/>
              </a:rPr>
              <a:t>Nutzer</a:t>
            </a:r>
            <a:r>
              <a:rPr lang="en-US" sz="2110" spc="90" dirty="0">
                <a:solidFill>
                  <a:srgbClr val="231F20"/>
                </a:solidFill>
                <a:latin typeface="Roboto"/>
              </a:rPr>
              <a:t>*</a:t>
            </a:r>
            <a:r>
              <a:rPr lang="en-US" sz="2110" spc="90" dirty="0" err="1">
                <a:solidFill>
                  <a:srgbClr val="231F20"/>
                </a:solidFill>
                <a:latin typeface="Roboto"/>
              </a:rPr>
              <a:t>innen</a:t>
            </a:r>
            <a:r>
              <a:rPr lang="en-US" sz="2110" spc="90" dirty="0">
                <a:solidFill>
                  <a:srgbClr val="231F20"/>
                </a:solidFill>
                <a:latin typeface="Roboto"/>
              </a:rPr>
              <a:t> </a:t>
            </a:r>
            <a:r>
              <a:rPr lang="en-US" sz="2110" spc="90" dirty="0" err="1">
                <a:solidFill>
                  <a:srgbClr val="231F20"/>
                </a:solidFill>
                <a:latin typeface="Roboto"/>
              </a:rPr>
              <a:t>implementiert</a:t>
            </a:r>
            <a:r>
              <a:rPr lang="en-US" sz="2110" spc="90" dirty="0">
                <a:solidFill>
                  <a:srgbClr val="231F20"/>
                </a:solidFill>
                <a:latin typeface="Roboto"/>
              </a:rPr>
              <a:t> </a:t>
            </a:r>
            <a:r>
              <a:rPr lang="en-US" sz="2110" spc="90" dirty="0" err="1">
                <a:solidFill>
                  <a:srgbClr val="231F20"/>
                </a:solidFill>
                <a:latin typeface="Roboto"/>
              </a:rPr>
              <a:t>werden</a:t>
            </a:r>
            <a:r>
              <a:rPr lang="en-US" sz="2110" spc="90" dirty="0">
                <a:solidFill>
                  <a:srgbClr val="231F20"/>
                </a:solidFill>
                <a:latin typeface="Roboto"/>
              </a:rPr>
              <a:t>. </a:t>
            </a:r>
          </a:p>
        </p:txBody>
      </p:sp>
      <p:grpSp>
        <p:nvGrpSpPr>
          <p:cNvPr id="18" name="Group 18"/>
          <p:cNvGrpSpPr/>
          <p:nvPr/>
        </p:nvGrpSpPr>
        <p:grpSpPr>
          <a:xfrm>
            <a:off x="13161890" y="3851376"/>
            <a:ext cx="3474003" cy="647719"/>
            <a:chOff x="0" y="0"/>
            <a:chExt cx="914964" cy="170593"/>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20" name="TextBox 20"/>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err="1">
                  <a:solidFill>
                    <a:srgbClr val="202020"/>
                  </a:solidFill>
                  <a:latin typeface="Roboto Bold"/>
                  <a:ea typeface="Roboto Bold"/>
                </a:rPr>
                <a:t>Energiebedarf</a:t>
              </a:r>
              <a:r>
                <a:rPr lang="en-US" sz="2981" spc="29" dirty="0">
                  <a:solidFill>
                    <a:srgbClr val="202020"/>
                  </a:solidFill>
                  <a:latin typeface="Roboto Bold"/>
                  <a:ea typeface="Roboto Bold"/>
                </a:rPr>
                <a:t> </a:t>
              </a:r>
              <a:r>
                <a:rPr lang="en-US" sz="2981" spc="29" dirty="0" err="1">
                  <a:solidFill>
                    <a:srgbClr val="202020"/>
                  </a:solidFill>
                  <a:latin typeface="Roboto Bold"/>
                  <a:ea typeface="Roboto Bold"/>
                </a:rPr>
                <a:t>senken</a:t>
              </a:r>
              <a:endParaRPr lang="en-US" sz="2981" spc="29" dirty="0">
                <a:solidFill>
                  <a:srgbClr val="202020"/>
                </a:solidFill>
                <a:latin typeface="Roboto Bold"/>
                <a:ea typeface="Roboto Bold"/>
              </a:endParaRPr>
            </a:p>
          </p:txBody>
        </p:sp>
      </p:grpSp>
      <p:sp>
        <p:nvSpPr>
          <p:cNvPr id="21" name="TextBox 21"/>
          <p:cNvSpPr txBox="1"/>
          <p:nvPr/>
        </p:nvSpPr>
        <p:spPr>
          <a:xfrm>
            <a:off x="13218439" y="4680902"/>
            <a:ext cx="3360904" cy="1834156"/>
          </a:xfrm>
          <a:prstGeom prst="rect">
            <a:avLst/>
          </a:prstGeom>
        </p:spPr>
        <p:txBody>
          <a:bodyPr lIns="0" tIns="0" rIns="0" bIns="0" rtlCol="0" anchor="t">
            <a:spAutoFit/>
          </a:bodyPr>
          <a:lstStyle/>
          <a:p>
            <a:pPr marL="0" lvl="0" indent="0" algn="ctr">
              <a:lnSpc>
                <a:spcPts val="2912"/>
              </a:lnSpc>
              <a:spcBef>
                <a:spcPct val="0"/>
              </a:spcBef>
            </a:pPr>
            <a:r>
              <a:rPr lang="en-US" sz="2110" spc="90" dirty="0">
                <a:solidFill>
                  <a:srgbClr val="231F20"/>
                </a:solidFill>
                <a:latin typeface="Roboto"/>
              </a:rPr>
              <a:t>Der </a:t>
            </a:r>
            <a:r>
              <a:rPr lang="en-US" sz="2110" spc="90" dirty="0" err="1">
                <a:solidFill>
                  <a:srgbClr val="231F20"/>
                </a:solidFill>
                <a:latin typeface="Roboto"/>
              </a:rPr>
              <a:t>sparsame</a:t>
            </a:r>
            <a:r>
              <a:rPr lang="en-US" sz="2110" spc="90" dirty="0">
                <a:solidFill>
                  <a:srgbClr val="231F20"/>
                </a:solidFill>
                <a:latin typeface="Roboto"/>
              </a:rPr>
              <a:t> </a:t>
            </a:r>
            <a:r>
              <a:rPr lang="en-US" sz="2110" spc="90" dirty="0" err="1">
                <a:solidFill>
                  <a:srgbClr val="231F20"/>
                </a:solidFill>
                <a:latin typeface="Roboto"/>
              </a:rPr>
              <a:t>Umgang</a:t>
            </a:r>
            <a:r>
              <a:rPr lang="en-US" sz="2110" spc="90" dirty="0">
                <a:solidFill>
                  <a:srgbClr val="231F20"/>
                </a:solidFill>
                <a:latin typeface="Roboto"/>
              </a:rPr>
              <a:t> </a:t>
            </a:r>
            <a:r>
              <a:rPr lang="en-US" sz="2110" spc="90" dirty="0" err="1">
                <a:solidFill>
                  <a:srgbClr val="231F20"/>
                </a:solidFill>
                <a:latin typeface="Roboto"/>
              </a:rPr>
              <a:t>mit</a:t>
            </a:r>
            <a:r>
              <a:rPr lang="en-US" sz="2110" spc="90" dirty="0">
                <a:solidFill>
                  <a:srgbClr val="231F20"/>
                </a:solidFill>
                <a:latin typeface="Roboto"/>
              </a:rPr>
              <a:t> der </a:t>
            </a:r>
            <a:r>
              <a:rPr lang="en-US" sz="2110" spc="90" dirty="0" err="1">
                <a:solidFill>
                  <a:srgbClr val="231F20"/>
                </a:solidFill>
                <a:latin typeface="Roboto"/>
              </a:rPr>
              <a:t>Ressource</a:t>
            </a:r>
            <a:r>
              <a:rPr lang="en-US" sz="2110" spc="90" dirty="0">
                <a:solidFill>
                  <a:srgbClr val="231F20"/>
                </a:solidFill>
                <a:latin typeface="Roboto"/>
              </a:rPr>
              <a:t> </a:t>
            </a:r>
            <a:r>
              <a:rPr lang="en-US" sz="2110" spc="90" dirty="0" err="1">
                <a:solidFill>
                  <a:srgbClr val="231F20"/>
                </a:solidFill>
                <a:latin typeface="Roboto"/>
              </a:rPr>
              <a:t>Energie</a:t>
            </a:r>
            <a:r>
              <a:rPr lang="en-US" sz="2110" spc="90" dirty="0">
                <a:solidFill>
                  <a:srgbClr val="231F20"/>
                </a:solidFill>
                <a:latin typeface="Roboto"/>
              </a:rPr>
              <a:t> </a:t>
            </a:r>
            <a:r>
              <a:rPr lang="en-US" sz="2110" spc="90" dirty="0" err="1">
                <a:solidFill>
                  <a:srgbClr val="231F20"/>
                </a:solidFill>
                <a:latin typeface="Roboto"/>
              </a:rPr>
              <a:t>senkt</a:t>
            </a:r>
            <a:r>
              <a:rPr lang="en-US" sz="2110" spc="90" dirty="0">
                <a:solidFill>
                  <a:srgbClr val="231F20"/>
                </a:solidFill>
                <a:latin typeface="Roboto"/>
              </a:rPr>
              <a:t> die CO2 Emission, </a:t>
            </a:r>
            <a:r>
              <a:rPr lang="en-US" sz="2110" spc="90" dirty="0" err="1">
                <a:solidFill>
                  <a:srgbClr val="231F20"/>
                </a:solidFill>
                <a:latin typeface="Roboto"/>
              </a:rPr>
              <a:t>schont</a:t>
            </a:r>
            <a:r>
              <a:rPr lang="en-US" sz="2110" spc="90" dirty="0">
                <a:solidFill>
                  <a:srgbClr val="231F20"/>
                </a:solidFill>
                <a:latin typeface="Roboto"/>
              </a:rPr>
              <a:t> die Umwelt und spart Geld.</a:t>
            </a: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4"/>
            <a:stretch>
              <a:fillRect/>
            </a:stretch>
          </a:blipFill>
        </p:spPr>
        <p:txBody>
          <a:bodyPr/>
          <a:lstStyle/>
          <a:p>
            <a:endParaRPr lang="de-DE"/>
          </a:p>
        </p:txBody>
      </p:sp>
      <p:sp>
        <p:nvSpPr>
          <p:cNvPr id="24" name="TextBox 24"/>
          <p:cNvSpPr txBox="1"/>
          <p:nvPr/>
        </p:nvSpPr>
        <p:spPr>
          <a:xfrm>
            <a:off x="3825534" y="2077256"/>
            <a:ext cx="10636933" cy="723281"/>
          </a:xfrm>
          <a:prstGeom prst="rect">
            <a:avLst/>
          </a:prstGeom>
        </p:spPr>
        <p:txBody>
          <a:bodyPr lIns="0" tIns="0" rIns="0" bIns="0" rtlCol="0" anchor="t">
            <a:spAutoFit/>
          </a:bodyPr>
          <a:lstStyle/>
          <a:p>
            <a:pPr marL="0" lvl="0" indent="0" algn="ctr">
              <a:lnSpc>
                <a:spcPts val="2912"/>
              </a:lnSpc>
              <a:spcBef>
                <a:spcPct val="0"/>
              </a:spcBef>
            </a:pPr>
            <a:r>
              <a:rPr lang="en-US" sz="2110" spc="90">
                <a:solidFill>
                  <a:srgbClr val="231F20"/>
                </a:solidFill>
                <a:latin typeface="Roboto"/>
              </a:rPr>
              <a:t>Diese Objectives und Key Results kommunizieren unser Bestreben, geben Orientierung und schaffen Fokus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txBody>
          <a:bodyPr/>
          <a:lstStyle/>
          <a:p>
            <a:endParaRPr lang="de-DE"/>
          </a:p>
        </p:txBody>
      </p:sp>
      <p:grpSp>
        <p:nvGrpSpPr>
          <p:cNvPr id="6" name="Group 6"/>
          <p:cNvGrpSpPr/>
          <p:nvPr/>
        </p:nvGrpSpPr>
        <p:grpSpPr>
          <a:xfrm>
            <a:off x="11887200" y="4110498"/>
            <a:ext cx="6054414" cy="3623802"/>
            <a:chOff x="0" y="-38100"/>
            <a:chExt cx="7107354" cy="4831734"/>
          </a:xfrm>
        </p:grpSpPr>
        <p:sp>
          <p:nvSpPr>
            <p:cNvPr id="7" name="TextBox 7"/>
            <p:cNvSpPr txBox="1"/>
            <p:nvPr/>
          </p:nvSpPr>
          <p:spPr>
            <a:xfrm>
              <a:off x="0" y="1596179"/>
              <a:ext cx="7107354" cy="3197455"/>
            </a:xfrm>
            <a:prstGeom prst="rect">
              <a:avLst/>
            </a:prstGeom>
          </p:spPr>
          <p:txBody>
            <a:bodyPr lIns="0" tIns="0" rIns="0" bIns="0" rtlCol="0" anchor="t">
              <a:spAutoFit/>
            </a:bodyPr>
            <a:lstStyle/>
            <a:p>
              <a:pPr algn="l">
                <a:lnSpc>
                  <a:spcPts val="2659"/>
                </a:lnSpc>
              </a:pPr>
              <a:r>
                <a:rPr lang="en-US" sz="1899" spc="94" dirty="0">
                  <a:solidFill>
                    <a:srgbClr val="191919"/>
                  </a:solidFill>
                  <a:latin typeface="Roboto"/>
                </a:rPr>
                <a:t>Da die </a:t>
              </a:r>
              <a:r>
                <a:rPr lang="en-US" sz="1899" spc="94" dirty="0" err="1">
                  <a:solidFill>
                    <a:srgbClr val="191919"/>
                  </a:solidFill>
                  <a:latin typeface="Roboto"/>
                </a:rPr>
                <a:t>aktuelle</a:t>
              </a:r>
              <a:r>
                <a:rPr lang="en-US" sz="1899" spc="94" dirty="0">
                  <a:solidFill>
                    <a:srgbClr val="191919"/>
                  </a:solidFill>
                  <a:latin typeface="Roboto"/>
                </a:rPr>
                <a:t> </a:t>
              </a:r>
              <a:r>
                <a:rPr lang="en-US" sz="1899" spc="94" dirty="0" err="1">
                  <a:solidFill>
                    <a:srgbClr val="191919"/>
                  </a:solidFill>
                  <a:latin typeface="Roboto"/>
                </a:rPr>
                <a:t>energetische</a:t>
              </a:r>
              <a:r>
                <a:rPr lang="en-US" sz="1899" spc="94" dirty="0">
                  <a:solidFill>
                    <a:srgbClr val="191919"/>
                  </a:solidFill>
                  <a:latin typeface="Roboto"/>
                </a:rPr>
                <a:t> </a:t>
              </a:r>
              <a:r>
                <a:rPr lang="en-US" sz="1899" spc="94" dirty="0" err="1">
                  <a:solidFill>
                    <a:srgbClr val="191919"/>
                  </a:solidFill>
                  <a:latin typeface="Roboto"/>
                </a:rPr>
                <a:t>Sanierungsquote</a:t>
              </a:r>
              <a:r>
                <a:rPr lang="en-US" sz="1899" spc="94" dirty="0">
                  <a:solidFill>
                    <a:srgbClr val="191919"/>
                  </a:solidFill>
                  <a:latin typeface="Roboto"/>
                </a:rPr>
                <a:t> </a:t>
              </a:r>
              <a:r>
                <a:rPr lang="en-US" sz="1899" spc="94" dirty="0" err="1">
                  <a:solidFill>
                    <a:srgbClr val="191919"/>
                  </a:solidFill>
                  <a:latin typeface="Roboto"/>
                </a:rPr>
                <a:t>im</a:t>
              </a:r>
              <a:r>
                <a:rPr lang="en-US" sz="1899" spc="94" dirty="0">
                  <a:solidFill>
                    <a:srgbClr val="191919"/>
                  </a:solidFill>
                  <a:latin typeface="Roboto"/>
                </a:rPr>
                <a:t> </a:t>
              </a:r>
              <a:r>
                <a:rPr lang="en-US" sz="1899" spc="94" dirty="0" err="1">
                  <a:solidFill>
                    <a:srgbClr val="191919"/>
                  </a:solidFill>
                  <a:latin typeface="Roboto"/>
                </a:rPr>
                <a:t>Gebäudebestand</a:t>
              </a:r>
              <a:r>
                <a:rPr lang="en-US" sz="1899" spc="94" dirty="0">
                  <a:solidFill>
                    <a:srgbClr val="191919"/>
                  </a:solidFill>
                  <a:latin typeface="Roboto"/>
                </a:rPr>
                <a:t> </a:t>
              </a:r>
              <a:r>
                <a:rPr lang="en-US" sz="1899" spc="94" dirty="0" err="1">
                  <a:solidFill>
                    <a:srgbClr val="191919"/>
                  </a:solidFill>
                  <a:latin typeface="Roboto"/>
                </a:rPr>
                <a:t>unter</a:t>
              </a:r>
              <a:r>
                <a:rPr lang="en-US" sz="1899" spc="94" dirty="0">
                  <a:solidFill>
                    <a:srgbClr val="191919"/>
                  </a:solidFill>
                  <a:latin typeface="Roboto"/>
                </a:rPr>
                <a:t> 1% </a:t>
              </a:r>
              <a:r>
                <a:rPr lang="en-US" sz="1899" spc="94" dirty="0" err="1">
                  <a:solidFill>
                    <a:srgbClr val="191919"/>
                  </a:solidFill>
                  <a:latin typeface="Roboto"/>
                </a:rPr>
                <a:t>liegt</a:t>
              </a:r>
              <a:r>
                <a:rPr lang="en-US" sz="1899" spc="94" dirty="0">
                  <a:solidFill>
                    <a:srgbClr val="191919"/>
                  </a:solidFill>
                  <a:latin typeface="Roboto"/>
                </a:rPr>
                <a:t> (2023), </a:t>
              </a:r>
              <a:r>
                <a:rPr lang="en-US" sz="1899" spc="94" dirty="0" err="1">
                  <a:solidFill>
                    <a:srgbClr val="191919"/>
                  </a:solidFill>
                  <a:latin typeface="Roboto"/>
                </a:rPr>
                <a:t>müssen</a:t>
              </a:r>
              <a:r>
                <a:rPr lang="en-US" sz="1899" spc="94" dirty="0">
                  <a:solidFill>
                    <a:srgbClr val="191919"/>
                  </a:solidFill>
                  <a:latin typeface="Roboto"/>
                </a:rPr>
                <a:t> </a:t>
              </a:r>
              <a:r>
                <a:rPr lang="en-US" sz="1899" spc="94" dirty="0" err="1">
                  <a:solidFill>
                    <a:srgbClr val="191919"/>
                  </a:solidFill>
                  <a:latin typeface="Roboto"/>
                </a:rPr>
                <a:t>Verbrauchsdaten</a:t>
              </a:r>
              <a:r>
                <a:rPr lang="en-US" sz="1899" spc="94" dirty="0">
                  <a:solidFill>
                    <a:srgbClr val="191919"/>
                  </a:solidFill>
                  <a:latin typeface="Roboto"/>
                </a:rPr>
                <a:t> </a:t>
              </a:r>
              <a:r>
                <a:rPr lang="en-US" sz="1899" spc="94" dirty="0" err="1">
                  <a:solidFill>
                    <a:srgbClr val="191919"/>
                  </a:solidFill>
                  <a:latin typeface="Roboto"/>
                </a:rPr>
                <a:t>aller</a:t>
              </a:r>
              <a:r>
                <a:rPr lang="en-US" sz="1899" spc="94" dirty="0">
                  <a:solidFill>
                    <a:srgbClr val="191919"/>
                  </a:solidFill>
                  <a:latin typeface="Roboto"/>
                </a:rPr>
                <a:t> </a:t>
              </a:r>
              <a:r>
                <a:rPr lang="en-US" sz="1899" spc="94" dirty="0" err="1">
                  <a:solidFill>
                    <a:srgbClr val="191919"/>
                  </a:solidFill>
                  <a:latin typeface="Roboto"/>
                </a:rPr>
                <a:t>Energieformen</a:t>
              </a:r>
              <a:r>
                <a:rPr lang="en-US" sz="1899" spc="94" dirty="0">
                  <a:solidFill>
                    <a:srgbClr val="191919"/>
                  </a:solidFill>
                  <a:latin typeface="Roboto"/>
                </a:rPr>
                <a:t> </a:t>
              </a:r>
              <a:r>
                <a:rPr lang="en-US" sz="1899" spc="94" dirty="0" err="1">
                  <a:solidFill>
                    <a:srgbClr val="191919"/>
                  </a:solidFill>
                  <a:latin typeface="Roboto"/>
                </a:rPr>
                <a:t>gesammelt</a:t>
              </a:r>
              <a:r>
                <a:rPr lang="en-US" sz="1899" spc="94" dirty="0">
                  <a:solidFill>
                    <a:srgbClr val="191919"/>
                  </a:solidFill>
                  <a:latin typeface="Roboto"/>
                </a:rPr>
                <a:t>, </a:t>
              </a:r>
              <a:r>
                <a:rPr lang="en-US" sz="1899" spc="94" dirty="0" err="1">
                  <a:solidFill>
                    <a:srgbClr val="191919"/>
                  </a:solidFill>
                  <a:latin typeface="Roboto"/>
                </a:rPr>
                <a:t>visualisiert</a:t>
              </a:r>
              <a:r>
                <a:rPr lang="en-US" sz="1899" spc="94" dirty="0">
                  <a:solidFill>
                    <a:srgbClr val="191919"/>
                  </a:solidFill>
                  <a:latin typeface="Roboto"/>
                </a:rPr>
                <a:t> und der </a:t>
              </a:r>
              <a:r>
                <a:rPr lang="en-US" sz="1899" spc="94" dirty="0" err="1">
                  <a:solidFill>
                    <a:srgbClr val="191919"/>
                  </a:solidFill>
                  <a:latin typeface="Roboto"/>
                </a:rPr>
                <a:t>Allgemeinheit</a:t>
              </a:r>
              <a:r>
                <a:rPr lang="en-US" sz="1899" spc="94" dirty="0">
                  <a:solidFill>
                    <a:srgbClr val="191919"/>
                  </a:solidFill>
                  <a:latin typeface="Roboto"/>
                </a:rPr>
                <a:t> </a:t>
              </a:r>
              <a:r>
                <a:rPr lang="en-US" sz="1899" spc="94" dirty="0" err="1">
                  <a:solidFill>
                    <a:srgbClr val="191919"/>
                  </a:solidFill>
                  <a:latin typeface="Roboto"/>
                </a:rPr>
                <a:t>zur</a:t>
              </a:r>
              <a:r>
                <a:rPr lang="en-US" sz="1899" spc="94" dirty="0">
                  <a:solidFill>
                    <a:srgbClr val="191919"/>
                  </a:solidFill>
                  <a:latin typeface="Roboto"/>
                </a:rPr>
                <a:t> </a:t>
              </a:r>
              <a:r>
                <a:rPr lang="en-US" sz="1899" spc="94" dirty="0" err="1">
                  <a:solidFill>
                    <a:srgbClr val="191919"/>
                  </a:solidFill>
                  <a:latin typeface="Roboto"/>
                </a:rPr>
                <a:t>Verfügung</a:t>
              </a:r>
              <a:r>
                <a:rPr lang="en-US" sz="1899" spc="94" dirty="0">
                  <a:solidFill>
                    <a:srgbClr val="191919"/>
                  </a:solidFill>
                  <a:latin typeface="Roboto"/>
                </a:rPr>
                <a:t> </a:t>
              </a:r>
              <a:r>
                <a:rPr lang="en-US" sz="1899" spc="94" dirty="0" err="1">
                  <a:solidFill>
                    <a:srgbClr val="191919"/>
                  </a:solidFill>
                  <a:latin typeface="Roboto"/>
                </a:rPr>
                <a:t>gestellt</a:t>
              </a:r>
              <a:r>
                <a:rPr lang="en-US" sz="1899" spc="94" dirty="0">
                  <a:solidFill>
                    <a:srgbClr val="191919"/>
                  </a:solidFill>
                  <a:latin typeface="Roboto"/>
                </a:rPr>
                <a:t> </a:t>
              </a:r>
              <a:r>
                <a:rPr lang="en-US" sz="1899" spc="94" dirty="0" err="1">
                  <a:solidFill>
                    <a:srgbClr val="191919"/>
                  </a:solidFill>
                  <a:latin typeface="Roboto"/>
                </a:rPr>
                <a:t>werden</a:t>
              </a:r>
              <a:r>
                <a:rPr lang="en-US" sz="1899" spc="94" dirty="0">
                  <a:solidFill>
                    <a:srgbClr val="191919"/>
                  </a:solidFill>
                  <a:latin typeface="Roboto"/>
                </a:rPr>
                <a:t>, um </a:t>
              </a:r>
              <a:r>
                <a:rPr lang="en-US" sz="1899" spc="94" dirty="0" err="1">
                  <a:solidFill>
                    <a:srgbClr val="191919"/>
                  </a:solidFill>
                  <a:latin typeface="Roboto"/>
                </a:rPr>
                <a:t>dann</a:t>
              </a:r>
              <a:r>
                <a:rPr lang="en-US" sz="1899" spc="94" dirty="0">
                  <a:solidFill>
                    <a:srgbClr val="191919"/>
                  </a:solidFill>
                  <a:latin typeface="Roboto"/>
                </a:rPr>
                <a:t> </a:t>
              </a:r>
              <a:r>
                <a:rPr lang="en-US" sz="1899" spc="94" dirty="0" err="1">
                  <a:solidFill>
                    <a:srgbClr val="191919"/>
                  </a:solidFill>
                  <a:latin typeface="Roboto"/>
                </a:rPr>
                <a:t>im</a:t>
              </a:r>
              <a:r>
                <a:rPr lang="en-US" sz="1899" spc="94" dirty="0">
                  <a:solidFill>
                    <a:srgbClr val="191919"/>
                  </a:solidFill>
                  <a:latin typeface="Roboto"/>
                </a:rPr>
                <a:t> Anschluss </a:t>
              </a:r>
              <a:r>
                <a:rPr lang="en-US" sz="1899" spc="94" dirty="0" err="1">
                  <a:solidFill>
                    <a:srgbClr val="191919"/>
                  </a:solidFill>
                  <a:latin typeface="Roboto"/>
                </a:rPr>
                <a:t>entsprechende</a:t>
              </a:r>
              <a:r>
                <a:rPr lang="en-US" sz="1899" spc="94" dirty="0">
                  <a:solidFill>
                    <a:srgbClr val="191919"/>
                  </a:solidFill>
                  <a:latin typeface="Roboto"/>
                </a:rPr>
                <a:t> </a:t>
              </a:r>
              <a:r>
                <a:rPr lang="en-US" sz="1899" spc="94" dirty="0" err="1">
                  <a:solidFill>
                    <a:srgbClr val="191919"/>
                  </a:solidFill>
                  <a:latin typeface="Roboto"/>
                </a:rPr>
                <a:t>Handlungen</a:t>
              </a:r>
              <a:r>
                <a:rPr lang="en-US" sz="1899" spc="94" dirty="0">
                  <a:solidFill>
                    <a:srgbClr val="191919"/>
                  </a:solidFill>
                  <a:latin typeface="Roboto"/>
                </a:rPr>
                <a:t> </a:t>
              </a:r>
              <a:r>
                <a:rPr lang="en-US" sz="1899" spc="94" dirty="0" err="1">
                  <a:solidFill>
                    <a:srgbClr val="191919"/>
                  </a:solidFill>
                  <a:latin typeface="Roboto"/>
                </a:rPr>
                <a:t>ableiten</a:t>
              </a:r>
              <a:r>
                <a:rPr lang="en-US" sz="1899" spc="94" dirty="0">
                  <a:solidFill>
                    <a:srgbClr val="191919"/>
                  </a:solidFill>
                  <a:latin typeface="Roboto"/>
                </a:rPr>
                <a:t> </a:t>
              </a:r>
              <a:r>
                <a:rPr lang="en-US" sz="1899" spc="94" dirty="0" err="1">
                  <a:solidFill>
                    <a:srgbClr val="191919"/>
                  </a:solidFill>
                  <a:latin typeface="Roboto"/>
                </a:rPr>
                <a:t>zu</a:t>
              </a:r>
              <a:r>
                <a:rPr lang="en-US" sz="1899" spc="94" dirty="0">
                  <a:solidFill>
                    <a:srgbClr val="191919"/>
                  </a:solidFill>
                  <a:latin typeface="Roboto"/>
                </a:rPr>
                <a:t> </a:t>
              </a:r>
              <a:r>
                <a:rPr lang="en-US" sz="1899" spc="94" dirty="0" err="1">
                  <a:solidFill>
                    <a:srgbClr val="191919"/>
                  </a:solidFill>
                  <a:latin typeface="Roboto"/>
                </a:rPr>
                <a:t>können</a:t>
              </a:r>
              <a:r>
                <a:rPr lang="en-US" sz="1899" spc="94" dirty="0">
                  <a:solidFill>
                    <a:srgbClr val="191919"/>
                  </a:solidFill>
                  <a:latin typeface="Roboto"/>
                </a:rPr>
                <a:t>.</a:t>
              </a:r>
            </a:p>
            <a:p>
              <a:pPr algn="l">
                <a:lnSpc>
                  <a:spcPts val="2659"/>
                </a:lnSpc>
              </a:pPr>
              <a:endParaRPr lang="en-US" sz="1899" spc="94" dirty="0">
                <a:solidFill>
                  <a:srgbClr val="191919"/>
                </a:solidFill>
                <a:latin typeface="Roboto"/>
              </a:endParaRP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en-US" sz="3200" spc="240" dirty="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a:p>
          </p:txBody>
        </p:sp>
      </p:grpSp>
      <p:grpSp>
        <p:nvGrpSpPr>
          <p:cNvPr id="10" name="Group 10"/>
          <p:cNvGrpSpPr/>
          <p:nvPr/>
        </p:nvGrpSpPr>
        <p:grpSpPr>
          <a:xfrm>
            <a:off x="5145852" y="2324100"/>
            <a:ext cx="5330515" cy="3733712"/>
            <a:chOff x="0" y="-38100"/>
            <a:chExt cx="7107354" cy="4978281"/>
          </a:xfrm>
        </p:grpSpPr>
        <p:sp>
          <p:nvSpPr>
            <p:cNvPr id="11" name="TextBox 11"/>
            <p:cNvSpPr txBox="1"/>
            <p:nvPr/>
          </p:nvSpPr>
          <p:spPr>
            <a:xfrm>
              <a:off x="0" y="1281061"/>
              <a:ext cx="7107354" cy="3659120"/>
            </a:xfrm>
            <a:prstGeom prst="rect">
              <a:avLst/>
            </a:prstGeom>
          </p:spPr>
          <p:txBody>
            <a:bodyPr lIns="0" tIns="0" rIns="0" bIns="0" rtlCol="0" anchor="t">
              <a:spAutoFit/>
            </a:bodyPr>
            <a:lstStyle/>
            <a:p>
              <a:pPr>
                <a:lnSpc>
                  <a:spcPts val="2659"/>
                </a:lnSpc>
              </a:pPr>
              <a:r>
                <a:rPr lang="en-US" sz="1899" spc="94" dirty="0">
                  <a:solidFill>
                    <a:srgbClr val="191919"/>
                  </a:solidFill>
                  <a:latin typeface="Roboto"/>
                </a:rPr>
                <a:t>Es </a:t>
              </a:r>
              <a:r>
                <a:rPr lang="en-US" sz="1899" spc="94" dirty="0" err="1">
                  <a:solidFill>
                    <a:srgbClr val="191919"/>
                  </a:solidFill>
                  <a:latin typeface="Roboto"/>
                </a:rPr>
                <a:t>gibt</a:t>
              </a:r>
              <a:r>
                <a:rPr lang="en-US" sz="1899" spc="94" dirty="0">
                  <a:solidFill>
                    <a:srgbClr val="191919"/>
                  </a:solidFill>
                  <a:latin typeface="Roboto"/>
                </a:rPr>
                <a:t> </a:t>
              </a:r>
              <a:r>
                <a:rPr lang="en-US" sz="1899" spc="94" dirty="0" err="1">
                  <a:solidFill>
                    <a:srgbClr val="191919"/>
                  </a:solidFill>
                  <a:latin typeface="Roboto"/>
                </a:rPr>
                <a:t>unter</a:t>
              </a:r>
              <a:r>
                <a:rPr lang="en-US" sz="1899" spc="94" dirty="0">
                  <a:solidFill>
                    <a:srgbClr val="191919"/>
                  </a:solidFill>
                  <a:latin typeface="Roboto"/>
                </a:rPr>
                <a:t> den </a:t>
              </a:r>
              <a:r>
                <a:rPr lang="en-US" sz="1899" spc="94" dirty="0" err="1">
                  <a:solidFill>
                    <a:srgbClr val="191919"/>
                  </a:solidFill>
                  <a:latin typeface="Roboto"/>
                </a:rPr>
                <a:t>Bürger</a:t>
              </a:r>
              <a:r>
                <a:rPr lang="en-US" sz="1899" spc="94" dirty="0">
                  <a:solidFill>
                    <a:srgbClr val="191919"/>
                  </a:solidFill>
                  <a:latin typeface="Roboto"/>
                </a:rPr>
                <a:t>*</a:t>
              </a:r>
              <a:r>
                <a:rPr lang="en-US" sz="1899" spc="94" dirty="0" err="1">
                  <a:solidFill>
                    <a:srgbClr val="191919"/>
                  </a:solidFill>
                  <a:latin typeface="Roboto"/>
                </a:rPr>
                <a:t>innen</a:t>
              </a:r>
              <a:r>
                <a:rPr lang="en-US" sz="1899" spc="94" dirty="0">
                  <a:solidFill>
                    <a:srgbClr val="191919"/>
                  </a:solidFill>
                  <a:latin typeface="Roboto"/>
                </a:rPr>
                <a:t> </a:t>
              </a:r>
              <a:r>
                <a:rPr lang="en-US" sz="1899" spc="94" dirty="0" err="1">
                  <a:solidFill>
                    <a:srgbClr val="191919"/>
                  </a:solidFill>
                  <a:latin typeface="Roboto"/>
                </a:rPr>
                <a:t>einen</a:t>
              </a:r>
              <a:r>
                <a:rPr lang="en-US" sz="1899" spc="94" dirty="0">
                  <a:solidFill>
                    <a:srgbClr val="191919"/>
                  </a:solidFill>
                  <a:latin typeface="Roboto"/>
                </a:rPr>
                <a:t> </a:t>
              </a:r>
              <a:r>
                <a:rPr lang="en-US" sz="1899" spc="94" dirty="0" err="1">
                  <a:solidFill>
                    <a:srgbClr val="191919"/>
                  </a:solidFill>
                  <a:latin typeface="Roboto"/>
                </a:rPr>
                <a:t>eindeutigen</a:t>
              </a:r>
              <a:r>
                <a:rPr lang="en-US" sz="1899" spc="94" dirty="0">
                  <a:solidFill>
                    <a:srgbClr val="191919"/>
                  </a:solidFill>
                  <a:latin typeface="Roboto"/>
                </a:rPr>
                <a:t> Trend </a:t>
              </a:r>
              <a:r>
                <a:rPr lang="en-US" sz="1899" spc="94" dirty="0" err="1">
                  <a:solidFill>
                    <a:srgbClr val="191919"/>
                  </a:solidFill>
                  <a:latin typeface="Roboto"/>
                </a:rPr>
                <a:t>zu</a:t>
              </a:r>
              <a:r>
                <a:rPr lang="en-US" sz="1899" spc="94" dirty="0">
                  <a:solidFill>
                    <a:srgbClr val="191919"/>
                  </a:solidFill>
                  <a:latin typeface="Roboto"/>
                </a:rPr>
                <a:t> </a:t>
              </a:r>
              <a:r>
                <a:rPr lang="en-US" sz="1899" spc="94" dirty="0" err="1">
                  <a:solidFill>
                    <a:srgbClr val="191919"/>
                  </a:solidFill>
                  <a:latin typeface="Roboto"/>
                </a:rPr>
                <a:t>gesteigertem</a:t>
              </a:r>
              <a:r>
                <a:rPr lang="en-US" sz="1899" spc="94" dirty="0">
                  <a:solidFill>
                    <a:srgbClr val="191919"/>
                  </a:solidFill>
                  <a:latin typeface="Roboto"/>
                </a:rPr>
                <a:t> Interesse am Thema </a:t>
              </a:r>
              <a:r>
                <a:rPr lang="en-US" sz="1899" spc="94" dirty="0" err="1">
                  <a:solidFill>
                    <a:srgbClr val="191919"/>
                  </a:solidFill>
                  <a:latin typeface="Roboto"/>
                </a:rPr>
                <a:t>Energiewende</a:t>
              </a:r>
              <a:r>
                <a:rPr lang="en-US" sz="1899" spc="94" dirty="0">
                  <a:solidFill>
                    <a:srgbClr val="191919"/>
                  </a:solidFill>
                  <a:latin typeface="Roboto"/>
                </a:rPr>
                <a:t>.</a:t>
              </a:r>
            </a:p>
            <a:p>
              <a:pPr marL="800100" lvl="1" indent="-342900">
                <a:lnSpc>
                  <a:spcPts val="2659"/>
                </a:lnSpc>
                <a:buFont typeface="Arial" panose="020B0604020202020204" pitchFamily="34" charset="0"/>
                <a:buChar char="•"/>
              </a:pPr>
              <a:r>
                <a:rPr lang="en-US" sz="1899" spc="94" dirty="0" err="1">
                  <a:solidFill>
                    <a:srgbClr val="191919"/>
                  </a:solidFill>
                  <a:latin typeface="Roboto"/>
                </a:rPr>
                <a:t>Kosten</a:t>
              </a:r>
              <a:r>
                <a:rPr lang="en-US" sz="1899" spc="94" dirty="0">
                  <a:solidFill>
                    <a:srgbClr val="191919"/>
                  </a:solidFill>
                  <a:latin typeface="Roboto"/>
                </a:rPr>
                <a:t> und </a:t>
              </a:r>
              <a:r>
                <a:rPr lang="en-US" sz="1899" spc="94" dirty="0" err="1">
                  <a:solidFill>
                    <a:srgbClr val="191919"/>
                  </a:solidFill>
                  <a:latin typeface="Roboto"/>
                </a:rPr>
                <a:t>Energiepreise</a:t>
              </a:r>
              <a:endParaRPr lang="en-US" sz="1899" spc="94" dirty="0">
                <a:solidFill>
                  <a:srgbClr val="191919"/>
                </a:solidFill>
                <a:latin typeface="Roboto"/>
              </a:endParaRPr>
            </a:p>
            <a:p>
              <a:pPr marL="800100" lvl="1" indent="-342900">
                <a:lnSpc>
                  <a:spcPts val="2659"/>
                </a:lnSpc>
                <a:buFont typeface="Arial" panose="020B0604020202020204" pitchFamily="34" charset="0"/>
                <a:buChar char="•"/>
              </a:pPr>
              <a:r>
                <a:rPr lang="en-US" sz="1899" spc="94" dirty="0" err="1">
                  <a:solidFill>
                    <a:srgbClr val="191919"/>
                  </a:solidFill>
                  <a:latin typeface="Roboto"/>
                </a:rPr>
                <a:t>Klimaschutz</a:t>
              </a:r>
              <a:r>
                <a:rPr lang="en-US" sz="1899" spc="94" dirty="0">
                  <a:solidFill>
                    <a:srgbClr val="191919"/>
                  </a:solidFill>
                  <a:latin typeface="Roboto"/>
                </a:rPr>
                <a:t> und Umwelt</a:t>
              </a:r>
            </a:p>
            <a:p>
              <a:pPr marL="800100" lvl="1" indent="-342900">
                <a:lnSpc>
                  <a:spcPts val="2659"/>
                </a:lnSpc>
                <a:buFont typeface="Arial" panose="020B0604020202020204" pitchFamily="34" charset="0"/>
                <a:buChar char="•"/>
              </a:pPr>
              <a:r>
                <a:rPr lang="en-US" sz="1899" spc="94" dirty="0" err="1">
                  <a:solidFill>
                    <a:srgbClr val="191919"/>
                  </a:solidFill>
                  <a:latin typeface="Roboto"/>
                </a:rPr>
                <a:t>Versorgungssicherheit</a:t>
              </a:r>
              <a:endParaRPr lang="en-US" sz="1899" spc="94" dirty="0">
                <a:solidFill>
                  <a:srgbClr val="191919"/>
                </a:solidFill>
                <a:latin typeface="Roboto"/>
              </a:endParaRPr>
            </a:p>
            <a:p>
              <a:pPr marL="800100" lvl="1" indent="-342900">
                <a:lnSpc>
                  <a:spcPts val="2659"/>
                </a:lnSpc>
                <a:buFont typeface="Arial" panose="020B0604020202020204" pitchFamily="34" charset="0"/>
                <a:buChar char="•"/>
              </a:pPr>
              <a:r>
                <a:rPr lang="en-US" sz="1899" spc="94" dirty="0" err="1">
                  <a:solidFill>
                    <a:srgbClr val="191919"/>
                  </a:solidFill>
                  <a:latin typeface="Roboto"/>
                </a:rPr>
                <a:t>Fortschritt</a:t>
              </a:r>
              <a:r>
                <a:rPr lang="en-US" sz="1899" spc="94" dirty="0">
                  <a:solidFill>
                    <a:srgbClr val="191919"/>
                  </a:solidFill>
                  <a:latin typeface="Roboto"/>
                </a:rPr>
                <a:t> und Innovation</a:t>
              </a:r>
            </a:p>
            <a:p>
              <a:pPr marL="800100" lvl="1" indent="-342900">
                <a:lnSpc>
                  <a:spcPts val="2659"/>
                </a:lnSpc>
                <a:buFont typeface="Arial" panose="020B0604020202020204" pitchFamily="34" charset="0"/>
                <a:buChar char="•"/>
              </a:pPr>
              <a:r>
                <a:rPr lang="en-US" sz="1899" spc="94" dirty="0" err="1">
                  <a:solidFill>
                    <a:srgbClr val="191919"/>
                  </a:solidFill>
                  <a:latin typeface="Roboto"/>
                </a:rPr>
                <a:t>Regionale</a:t>
              </a:r>
              <a:r>
                <a:rPr lang="en-US" sz="1899" spc="94" dirty="0">
                  <a:solidFill>
                    <a:srgbClr val="191919"/>
                  </a:solidFill>
                  <a:latin typeface="Roboto"/>
                </a:rPr>
                <a:t> </a:t>
              </a:r>
              <a:r>
                <a:rPr lang="en-US" sz="1899" spc="94" dirty="0" err="1">
                  <a:solidFill>
                    <a:srgbClr val="191919"/>
                  </a:solidFill>
                  <a:latin typeface="Roboto"/>
                </a:rPr>
                <a:t>Wertschöpfung</a:t>
              </a:r>
              <a:endParaRPr lang="en-US" sz="1899" spc="94" dirty="0">
                <a:solidFill>
                  <a:srgbClr val="191919"/>
                </a:solidFill>
                <a:latin typeface="Roboto"/>
              </a:endParaRPr>
            </a:p>
          </p:txBody>
        </p:sp>
        <p:sp>
          <p:nvSpPr>
            <p:cNvPr id="12" name="TextBox 12"/>
            <p:cNvSpPr txBox="1"/>
            <p:nvPr/>
          </p:nvSpPr>
          <p:spPr>
            <a:xfrm>
              <a:off x="0" y="455025"/>
              <a:ext cx="7107354" cy="709295"/>
            </a:xfrm>
            <a:prstGeom prst="rect">
              <a:avLst/>
            </a:prstGeom>
          </p:spPr>
          <p:txBody>
            <a:bodyPr lIns="0" tIns="0" rIns="0" bIns="0" rtlCol="0" anchor="t">
              <a:spAutoFit/>
            </a:bodyPr>
            <a:lstStyle/>
            <a:p>
              <a:pPr algn="r">
                <a:lnSpc>
                  <a:spcPts val="4320"/>
                </a:lnSpc>
              </a:pPr>
              <a:r>
                <a:rPr lang="en-US" sz="3200" spc="35" dirty="0">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31" name="Gruppieren 30">
            <a:extLst>
              <a:ext uri="{FF2B5EF4-FFF2-40B4-BE49-F238E27FC236}">
                <a16:creationId xmlns:a16="http://schemas.microsoft.com/office/drawing/2014/main" id="{22E3F634-949F-B412-2C94-CBE65DA14C9A}"/>
              </a:ext>
            </a:extLst>
          </p:cNvPr>
          <p:cNvGrpSpPr/>
          <p:nvPr/>
        </p:nvGrpSpPr>
        <p:grpSpPr>
          <a:xfrm>
            <a:off x="3048002" y="7184068"/>
            <a:ext cx="7426258" cy="2020530"/>
            <a:chOff x="3048002" y="7184068"/>
            <a:chExt cx="7426258" cy="2020530"/>
          </a:xfrm>
        </p:grpSpPr>
        <p:sp>
          <p:nvSpPr>
            <p:cNvPr id="15" name="TextBox 15"/>
            <p:cNvSpPr txBox="1"/>
            <p:nvPr/>
          </p:nvSpPr>
          <p:spPr>
            <a:xfrm>
              <a:off x="3048002" y="8191500"/>
              <a:ext cx="7426258" cy="1013098"/>
            </a:xfrm>
            <a:prstGeom prst="rect">
              <a:avLst/>
            </a:prstGeom>
          </p:spPr>
          <p:txBody>
            <a:bodyPr wrap="square" lIns="0" tIns="0" rIns="0" bIns="0" rtlCol="0" anchor="t">
              <a:spAutoFit/>
            </a:bodyPr>
            <a:lstStyle/>
            <a:p>
              <a:pPr algn="r">
                <a:lnSpc>
                  <a:spcPts val="2659"/>
                </a:lnSpc>
              </a:pPr>
              <a:r>
                <a:rPr lang="en-US" sz="1899" spc="94" dirty="0" err="1">
                  <a:solidFill>
                    <a:srgbClr val="191919"/>
                  </a:solidFill>
                  <a:latin typeface="Roboto"/>
                </a:rPr>
                <a:t>Wir</a:t>
              </a:r>
              <a:r>
                <a:rPr lang="en-US" sz="1899" spc="94" dirty="0">
                  <a:solidFill>
                    <a:srgbClr val="191919"/>
                  </a:solidFill>
                  <a:latin typeface="Roboto"/>
                </a:rPr>
                <a:t> </a:t>
              </a:r>
              <a:r>
                <a:rPr lang="en-US" sz="1899" spc="94" dirty="0" err="1">
                  <a:solidFill>
                    <a:srgbClr val="191919"/>
                  </a:solidFill>
                  <a:latin typeface="Roboto"/>
                </a:rPr>
                <a:t>haben</a:t>
              </a:r>
              <a:r>
                <a:rPr lang="en-US" sz="1899" spc="94" dirty="0">
                  <a:solidFill>
                    <a:srgbClr val="191919"/>
                  </a:solidFill>
                  <a:latin typeface="Roboto"/>
                </a:rPr>
                <a:t> die </a:t>
              </a:r>
              <a:r>
                <a:rPr lang="en-US" sz="1899" spc="94" dirty="0" err="1">
                  <a:solidFill>
                    <a:srgbClr val="191919"/>
                  </a:solidFill>
                  <a:latin typeface="Roboto"/>
                </a:rPr>
                <a:t>Zusage</a:t>
              </a:r>
              <a:r>
                <a:rPr lang="en-US" sz="1899" spc="94" dirty="0">
                  <a:solidFill>
                    <a:srgbClr val="191919"/>
                  </a:solidFill>
                  <a:latin typeface="Roboto"/>
                </a:rPr>
                <a:t> </a:t>
              </a:r>
              <a:r>
                <a:rPr lang="en-US" sz="1899" spc="94" dirty="0" err="1">
                  <a:solidFill>
                    <a:srgbClr val="191919"/>
                  </a:solidFill>
                  <a:latin typeface="Roboto"/>
                </a:rPr>
                <a:t>zur</a:t>
              </a:r>
              <a:r>
                <a:rPr lang="en-US" sz="1899" spc="94" dirty="0">
                  <a:solidFill>
                    <a:srgbClr val="191919"/>
                  </a:solidFill>
                  <a:latin typeface="Roboto"/>
                </a:rPr>
                <a:t> </a:t>
              </a:r>
              <a:r>
                <a:rPr lang="en-US" sz="1899" spc="94" dirty="0" err="1">
                  <a:solidFill>
                    <a:srgbClr val="191919"/>
                  </a:solidFill>
                  <a:latin typeface="Roboto"/>
                </a:rPr>
                <a:t>Unterstützung</a:t>
              </a:r>
              <a:r>
                <a:rPr lang="en-US" sz="1899" spc="94" dirty="0">
                  <a:solidFill>
                    <a:srgbClr val="191919"/>
                  </a:solidFill>
                  <a:latin typeface="Roboto"/>
                </a:rPr>
                <a:t> des </a:t>
              </a:r>
              <a:r>
                <a:rPr lang="en-US" sz="1899" spc="94" dirty="0" err="1">
                  <a:solidFill>
                    <a:srgbClr val="191919"/>
                  </a:solidFill>
                  <a:latin typeface="Roboto"/>
                </a:rPr>
                <a:t>Projekts</a:t>
              </a:r>
              <a:r>
                <a:rPr lang="en-US" sz="1899" spc="94" dirty="0">
                  <a:solidFill>
                    <a:srgbClr val="191919"/>
                  </a:solidFill>
                  <a:latin typeface="Roboto"/>
                </a:rPr>
                <a:t> von der </a:t>
              </a:r>
              <a:r>
                <a:rPr lang="en-US" sz="1899" spc="94" dirty="0" err="1">
                  <a:solidFill>
                    <a:srgbClr val="191919"/>
                  </a:solidFill>
                  <a:latin typeface="Roboto"/>
                </a:rPr>
                <a:t>Firma</a:t>
              </a:r>
              <a:r>
                <a:rPr lang="en-US" sz="1899" spc="94" dirty="0">
                  <a:solidFill>
                    <a:srgbClr val="191919"/>
                  </a:solidFill>
                  <a:latin typeface="Roboto"/>
                </a:rPr>
                <a:t> AICONO GmbH </a:t>
              </a:r>
              <a:r>
                <a:rPr lang="en-US" sz="1899" spc="94" dirty="0" err="1">
                  <a:solidFill>
                    <a:srgbClr val="191919"/>
                  </a:solidFill>
                  <a:latin typeface="Roboto"/>
                </a:rPr>
                <a:t>aus</a:t>
              </a:r>
              <a:r>
                <a:rPr lang="en-US" sz="1899" spc="94" dirty="0">
                  <a:solidFill>
                    <a:srgbClr val="191919"/>
                  </a:solidFill>
                  <a:latin typeface="Roboto"/>
                </a:rPr>
                <a:t> Münster, die </a:t>
              </a:r>
              <a:r>
                <a:rPr lang="en-US" sz="1899" spc="94" dirty="0" err="1">
                  <a:solidFill>
                    <a:srgbClr val="191919"/>
                  </a:solidFill>
                  <a:latin typeface="Roboto"/>
                </a:rPr>
                <a:t>ihre</a:t>
              </a:r>
              <a:r>
                <a:rPr lang="en-US" sz="1899" spc="94" dirty="0">
                  <a:solidFill>
                    <a:srgbClr val="191919"/>
                  </a:solidFill>
                  <a:latin typeface="Roboto"/>
                </a:rPr>
                <a:t> </a:t>
              </a:r>
              <a:r>
                <a:rPr lang="en-US" sz="1899" spc="94" dirty="0" err="1">
                  <a:solidFill>
                    <a:srgbClr val="191919"/>
                  </a:solidFill>
                  <a:latin typeface="Roboto"/>
                </a:rPr>
                <a:t>Softwarelösung</a:t>
              </a:r>
              <a:r>
                <a:rPr lang="en-US" sz="1899" spc="94" dirty="0">
                  <a:solidFill>
                    <a:srgbClr val="191919"/>
                  </a:solidFill>
                  <a:latin typeface="Roboto"/>
                </a:rPr>
                <a:t> </a:t>
              </a:r>
              <a:r>
                <a:rPr lang="en-US" sz="1899" spc="94" dirty="0" err="1">
                  <a:solidFill>
                    <a:srgbClr val="191919"/>
                  </a:solidFill>
                  <a:latin typeface="Roboto"/>
                </a:rPr>
                <a:t>auch</a:t>
              </a:r>
              <a:r>
                <a:rPr lang="en-US" sz="1899" spc="94" dirty="0">
                  <a:solidFill>
                    <a:srgbClr val="191919"/>
                  </a:solidFill>
                  <a:latin typeface="Roboto"/>
                </a:rPr>
                <a:t> </a:t>
              </a:r>
              <a:r>
                <a:rPr lang="en-US" sz="1899" spc="94" dirty="0" err="1">
                  <a:solidFill>
                    <a:srgbClr val="191919"/>
                  </a:solidFill>
                  <a:latin typeface="Roboto"/>
                </a:rPr>
                <a:t>als</a:t>
              </a:r>
              <a:r>
                <a:rPr lang="en-US" sz="1899" spc="94" dirty="0">
                  <a:solidFill>
                    <a:srgbClr val="191919"/>
                  </a:solidFill>
                  <a:latin typeface="Roboto"/>
                </a:rPr>
                <a:t> Open Source </a:t>
              </a:r>
              <a:r>
                <a:rPr lang="en-US" sz="1899" spc="94" dirty="0" err="1">
                  <a:solidFill>
                    <a:srgbClr val="191919"/>
                  </a:solidFill>
                  <a:latin typeface="Roboto"/>
                </a:rPr>
                <a:t>Lösung</a:t>
              </a:r>
              <a:r>
                <a:rPr lang="en-US" sz="1899" spc="94" dirty="0">
                  <a:solidFill>
                    <a:srgbClr val="191919"/>
                  </a:solidFill>
                  <a:latin typeface="Roboto"/>
                </a:rPr>
                <a:t> </a:t>
              </a:r>
              <a:r>
                <a:rPr lang="en-US" sz="1899" spc="94" dirty="0" err="1">
                  <a:solidFill>
                    <a:srgbClr val="191919"/>
                  </a:solidFill>
                  <a:latin typeface="Roboto"/>
                </a:rPr>
                <a:t>zur</a:t>
              </a:r>
              <a:r>
                <a:rPr lang="en-US" sz="1899" spc="94" dirty="0">
                  <a:solidFill>
                    <a:srgbClr val="191919"/>
                  </a:solidFill>
                  <a:latin typeface="Roboto"/>
                </a:rPr>
                <a:t> </a:t>
              </a:r>
              <a:r>
                <a:rPr lang="en-US" sz="1899" spc="94" dirty="0" err="1">
                  <a:solidFill>
                    <a:srgbClr val="191919"/>
                  </a:solidFill>
                  <a:latin typeface="Roboto"/>
                </a:rPr>
                <a:t>Verfügung</a:t>
              </a:r>
              <a:r>
                <a:rPr lang="en-US" sz="1899" spc="94" dirty="0">
                  <a:solidFill>
                    <a:srgbClr val="191919"/>
                  </a:solidFill>
                  <a:latin typeface="Roboto"/>
                </a:rPr>
                <a:t> </a:t>
              </a:r>
              <a:r>
                <a:rPr lang="en-US" sz="1899" spc="94" dirty="0" err="1">
                  <a:solidFill>
                    <a:srgbClr val="191919"/>
                  </a:solidFill>
                  <a:latin typeface="Roboto"/>
                </a:rPr>
                <a:t>stellen</a:t>
              </a:r>
              <a:r>
                <a:rPr lang="en-US" sz="1899" spc="94" dirty="0">
                  <a:solidFill>
                    <a:srgbClr val="191919"/>
                  </a:solidFill>
                  <a:latin typeface="Roboto"/>
                </a:rPr>
                <a:t> will.</a:t>
              </a:r>
            </a:p>
          </p:txBody>
        </p:sp>
        <p:sp>
          <p:nvSpPr>
            <p:cNvPr id="16" name="TextBox 16"/>
            <p:cNvSpPr txBox="1"/>
            <p:nvPr/>
          </p:nvSpPr>
          <p:spPr>
            <a:xfrm>
              <a:off x="4343400" y="7184068"/>
              <a:ext cx="6130859" cy="1074896"/>
            </a:xfrm>
            <a:prstGeom prst="rect">
              <a:avLst/>
            </a:prstGeom>
          </p:spPr>
          <p:txBody>
            <a:bodyPr lIns="0" tIns="0" rIns="0" bIns="0" rtlCol="0" anchor="t">
              <a:spAutoFit/>
            </a:bodyPr>
            <a:lstStyle/>
            <a:p>
              <a:pPr algn="r">
                <a:lnSpc>
                  <a:spcPts val="4320"/>
                </a:lnSpc>
              </a:pPr>
              <a:r>
                <a:rPr lang="en-US" sz="3200" spc="147" dirty="0">
                  <a:solidFill>
                    <a:srgbClr val="191919"/>
                  </a:solidFill>
                  <a:latin typeface="Roboto Bold"/>
                </a:rPr>
                <a:t>BISHERIGE MEILENSTEINE</a:t>
              </a:r>
            </a:p>
          </p:txBody>
        </p:sp>
      </p:grpSp>
      <p:grpSp>
        <p:nvGrpSpPr>
          <p:cNvPr id="18" name="Group 18"/>
          <p:cNvGrpSpPr/>
          <p:nvPr/>
        </p:nvGrpSpPr>
        <p:grpSpPr>
          <a:xfrm>
            <a:off x="11000242" y="2759740"/>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533900"/>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7200900"/>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dirty="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77200" y="1562100"/>
            <a:ext cx="7543800" cy="1072137"/>
            <a:chOff x="0" y="-9525"/>
            <a:chExt cx="10058400" cy="1429515"/>
          </a:xfrm>
        </p:grpSpPr>
        <p:sp>
          <p:nvSpPr>
            <p:cNvPr id="3" name="TextBox 3"/>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Netzwerk</a:t>
              </a:r>
              <a:endParaRPr lang="en-US" sz="2899" dirty="0">
                <a:solidFill>
                  <a:srgbClr val="191919"/>
                </a:solidFill>
                <a:latin typeface="Roboto Bold"/>
              </a:endParaRPr>
            </a:p>
          </p:txBody>
        </p:sp>
        <p:sp>
          <p:nvSpPr>
            <p:cNvPr id="4" name="TextBox 4"/>
            <p:cNvSpPr txBox="1"/>
            <p:nvPr/>
          </p:nvSpPr>
          <p:spPr>
            <a:xfrm>
              <a:off x="0" y="944389"/>
              <a:ext cx="10058400" cy="475601"/>
            </a:xfrm>
            <a:prstGeom prst="rect">
              <a:avLst/>
            </a:prstGeom>
          </p:spPr>
          <p:txBody>
            <a:bodyPr wrap="square"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Gemeinsam</a:t>
              </a:r>
              <a:r>
                <a:rPr lang="en-US" sz="2125" dirty="0">
                  <a:solidFill>
                    <a:srgbClr val="191919"/>
                  </a:solidFill>
                  <a:latin typeface="Roboto"/>
                </a:rPr>
                <a:t> </a:t>
              </a:r>
              <a:r>
                <a:rPr lang="en-US" sz="2125" dirty="0" err="1">
                  <a:solidFill>
                    <a:srgbClr val="191919"/>
                  </a:solidFill>
                  <a:latin typeface="Roboto"/>
                </a:rPr>
                <a:t>mit</a:t>
              </a:r>
              <a:r>
                <a:rPr lang="en-US" sz="2125" dirty="0">
                  <a:solidFill>
                    <a:srgbClr val="191919"/>
                  </a:solidFill>
                  <a:latin typeface="Roboto"/>
                </a:rPr>
                <a:t> </a:t>
              </a:r>
              <a:r>
                <a:rPr lang="en-US" sz="2125" dirty="0" err="1">
                  <a:solidFill>
                    <a:srgbClr val="191919"/>
                  </a:solidFill>
                  <a:latin typeface="Roboto"/>
                </a:rPr>
                <a:t>lokalen</a:t>
              </a:r>
              <a:r>
                <a:rPr lang="en-US" sz="2125" dirty="0">
                  <a:solidFill>
                    <a:srgbClr val="191919"/>
                  </a:solidFill>
                  <a:latin typeface="Roboto"/>
                </a:rPr>
                <a:t> </a:t>
              </a:r>
              <a:r>
                <a:rPr lang="en-US" sz="2125" dirty="0" err="1">
                  <a:solidFill>
                    <a:srgbClr val="191919"/>
                  </a:solidFill>
                  <a:latin typeface="Roboto"/>
                </a:rPr>
                <a:t>Partnern</a:t>
              </a:r>
              <a:r>
                <a:rPr lang="en-US" sz="2125" dirty="0">
                  <a:solidFill>
                    <a:srgbClr val="191919"/>
                  </a:solidFill>
                  <a:latin typeface="Roboto"/>
                </a:rPr>
                <a:t> </a:t>
              </a:r>
              <a:r>
                <a:rPr lang="en-US" sz="2125" dirty="0" err="1">
                  <a:solidFill>
                    <a:srgbClr val="191919"/>
                  </a:solidFill>
                  <a:latin typeface="Roboto"/>
                </a:rPr>
                <a:t>wird</a:t>
              </a:r>
              <a:r>
                <a:rPr lang="en-US" sz="2125" dirty="0">
                  <a:solidFill>
                    <a:srgbClr val="191919"/>
                  </a:solidFill>
                  <a:latin typeface="Roboto"/>
                </a:rPr>
                <a:t> </a:t>
              </a:r>
              <a:r>
                <a:rPr lang="en-US" sz="2125" dirty="0" err="1">
                  <a:solidFill>
                    <a:srgbClr val="191919"/>
                  </a:solidFill>
                  <a:latin typeface="Roboto"/>
                </a:rPr>
                <a:t>nrgy:hub</a:t>
              </a:r>
              <a:r>
                <a:rPr lang="en-US" sz="2125" dirty="0">
                  <a:solidFill>
                    <a:srgbClr val="191919"/>
                  </a:solidFill>
                  <a:latin typeface="Roboto"/>
                </a:rPr>
                <a:t> </a:t>
              </a:r>
              <a:r>
                <a:rPr lang="en-US" sz="2125" dirty="0" err="1">
                  <a:solidFill>
                    <a:srgbClr val="191919"/>
                  </a:solidFill>
                  <a:latin typeface="Roboto"/>
                </a:rPr>
                <a:t>entwickelt</a:t>
              </a:r>
              <a:endParaRPr lang="en-US" sz="2125" dirty="0">
                <a:solidFill>
                  <a:srgbClr val="191919"/>
                </a:solidFill>
                <a:latin typeface="Roboto"/>
              </a:endParaRP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en-US" sz="7500">
                <a:solidFill>
                  <a:srgbClr val="191919"/>
                </a:solidFill>
                <a:latin typeface="Roboto Bold"/>
              </a:rPr>
              <a:t>NÄCHSTE SCHRITTE</a:t>
            </a:r>
          </a:p>
        </p:txBody>
      </p:sp>
      <p:sp>
        <p:nvSpPr>
          <p:cNvPr id="8" name="TextBox 8"/>
          <p:cNvSpPr txBox="1"/>
          <p:nvPr/>
        </p:nvSpPr>
        <p:spPr>
          <a:xfrm>
            <a:off x="9372560" y="3747187"/>
            <a:ext cx="6940483" cy="42960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Pilotprojekt</a:t>
            </a:r>
            <a:endParaRPr lang="en-US" sz="2899" dirty="0">
              <a:solidFill>
                <a:srgbClr val="191919"/>
              </a:solidFill>
              <a:latin typeface="Roboto Bold"/>
            </a:endParaRPr>
          </a:p>
        </p:txBody>
      </p:sp>
      <p:sp>
        <p:nvSpPr>
          <p:cNvPr id="9" name="TextBox 9"/>
          <p:cNvSpPr txBox="1"/>
          <p:nvPr/>
        </p:nvSpPr>
        <p:spPr>
          <a:xfrm>
            <a:off x="9372560" y="4453098"/>
            <a:ext cx="6940483" cy="356701"/>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a:solidFill>
                  <a:srgbClr val="191919"/>
                </a:solidFill>
                <a:latin typeface="Roboto"/>
              </a:rPr>
              <a:t>Ein </a:t>
            </a:r>
            <a:r>
              <a:rPr lang="en-US" sz="2125" dirty="0" err="1">
                <a:solidFill>
                  <a:srgbClr val="191919"/>
                </a:solidFill>
                <a:latin typeface="Roboto"/>
              </a:rPr>
              <a:t>erster</a:t>
            </a:r>
            <a:r>
              <a:rPr lang="en-US" sz="2125" dirty="0">
                <a:solidFill>
                  <a:srgbClr val="191919"/>
                </a:solidFill>
                <a:latin typeface="Roboto"/>
              </a:rPr>
              <a:t> Pilot in Köln </a:t>
            </a:r>
            <a:r>
              <a:rPr lang="en-US" sz="2125" dirty="0" err="1">
                <a:solidFill>
                  <a:srgbClr val="191919"/>
                </a:solidFill>
                <a:latin typeface="Roboto"/>
              </a:rPr>
              <a:t>wird</a:t>
            </a:r>
            <a:r>
              <a:rPr lang="en-US" sz="2125" dirty="0">
                <a:solidFill>
                  <a:srgbClr val="191919"/>
                </a:solidFill>
                <a:latin typeface="Roboto"/>
              </a:rPr>
              <a:t> </a:t>
            </a:r>
            <a:r>
              <a:rPr lang="en-US" sz="2125" dirty="0" err="1">
                <a:solidFill>
                  <a:srgbClr val="191919"/>
                </a:solidFill>
                <a:latin typeface="Roboto"/>
              </a:rPr>
              <a:t>umgesetzt</a:t>
            </a:r>
            <a:endParaRPr lang="en-US" sz="2125" dirty="0">
              <a:solidFill>
                <a:srgbClr val="191919"/>
              </a:solidFill>
              <a:latin typeface="Roboto"/>
            </a:endParaRPr>
          </a:p>
        </p:txBody>
      </p:sp>
      <p:grpSp>
        <p:nvGrpSpPr>
          <p:cNvPr id="10" name="Group 10"/>
          <p:cNvGrpSpPr/>
          <p:nvPr/>
        </p:nvGrpSpPr>
        <p:grpSpPr>
          <a:xfrm>
            <a:off x="9178636" y="6208680"/>
            <a:ext cx="8078507" cy="1072137"/>
            <a:chOff x="0" y="-9525"/>
            <a:chExt cx="9253977" cy="1429516"/>
          </a:xfrm>
        </p:grpSpPr>
        <p:sp>
          <p:nvSpPr>
            <p:cNvPr id="11" name="TextBox 11"/>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Lokales</a:t>
              </a:r>
              <a:r>
                <a:rPr lang="en-US" sz="2899" dirty="0">
                  <a:solidFill>
                    <a:srgbClr val="191919"/>
                  </a:solidFill>
                  <a:latin typeface="Roboto Bold"/>
                </a:rPr>
                <a:t> Rollout</a:t>
              </a:r>
            </a:p>
          </p:txBody>
        </p:sp>
        <p:sp>
          <p:nvSpPr>
            <p:cNvPr id="12" name="TextBox 12"/>
            <p:cNvSpPr txBox="1"/>
            <p:nvPr/>
          </p:nvSpPr>
          <p:spPr>
            <a:xfrm>
              <a:off x="0" y="944390"/>
              <a:ext cx="9253977" cy="475601"/>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Nach</a:t>
              </a:r>
              <a:r>
                <a:rPr lang="en-US" sz="2125" dirty="0">
                  <a:solidFill>
                    <a:srgbClr val="191919"/>
                  </a:solidFill>
                  <a:latin typeface="Roboto"/>
                </a:rPr>
                <a:t> </a:t>
              </a:r>
              <a:r>
                <a:rPr lang="en-US" sz="2125" dirty="0" err="1">
                  <a:solidFill>
                    <a:srgbClr val="191919"/>
                  </a:solidFill>
                  <a:latin typeface="Roboto"/>
                </a:rPr>
                <a:t>Evaluierung</a:t>
              </a:r>
              <a:r>
                <a:rPr lang="en-US" sz="2125" dirty="0">
                  <a:solidFill>
                    <a:srgbClr val="191919"/>
                  </a:solidFill>
                  <a:latin typeface="Roboto"/>
                </a:rPr>
                <a:t> </a:t>
              </a:r>
              <a:r>
                <a:rPr lang="en-US" sz="2125" dirty="0" err="1">
                  <a:solidFill>
                    <a:srgbClr val="191919"/>
                  </a:solidFill>
                  <a:latin typeface="Roboto"/>
                </a:rPr>
                <a:t>wird</a:t>
              </a:r>
              <a:r>
                <a:rPr lang="en-US" sz="2125" dirty="0">
                  <a:solidFill>
                    <a:srgbClr val="191919"/>
                  </a:solidFill>
                  <a:latin typeface="Roboto"/>
                </a:rPr>
                <a:t> das </a:t>
              </a:r>
              <a:r>
                <a:rPr lang="en-US" sz="2125" dirty="0" err="1">
                  <a:solidFill>
                    <a:srgbClr val="191919"/>
                  </a:solidFill>
                  <a:latin typeface="Roboto"/>
                </a:rPr>
                <a:t>Projekt</a:t>
              </a:r>
              <a:r>
                <a:rPr lang="en-US" sz="2125" dirty="0">
                  <a:solidFill>
                    <a:srgbClr val="191919"/>
                  </a:solidFill>
                  <a:latin typeface="Roboto"/>
                </a:rPr>
                <a:t> </a:t>
              </a:r>
              <a:r>
                <a:rPr lang="en-US" sz="2125" dirty="0" err="1">
                  <a:solidFill>
                    <a:srgbClr val="191919"/>
                  </a:solidFill>
                  <a:latin typeface="Roboto"/>
                </a:rPr>
                <a:t>im</a:t>
              </a:r>
              <a:r>
                <a:rPr lang="en-US" sz="2125" dirty="0">
                  <a:solidFill>
                    <a:srgbClr val="191919"/>
                  </a:solidFill>
                  <a:latin typeface="Roboto"/>
                </a:rPr>
                <a:t> </a:t>
              </a:r>
              <a:r>
                <a:rPr lang="en-US" sz="2125" dirty="0" err="1">
                  <a:solidFill>
                    <a:srgbClr val="191919"/>
                  </a:solidFill>
                  <a:latin typeface="Roboto"/>
                </a:rPr>
                <a:t>Stadtgebiet</a:t>
              </a:r>
              <a:r>
                <a:rPr lang="en-US" sz="2125" dirty="0">
                  <a:solidFill>
                    <a:srgbClr val="191919"/>
                  </a:solidFill>
                  <a:latin typeface="Roboto"/>
                </a:rPr>
                <a:t> </a:t>
              </a:r>
              <a:r>
                <a:rPr lang="en-US" sz="2125" dirty="0" err="1">
                  <a:solidFill>
                    <a:srgbClr val="191919"/>
                  </a:solidFill>
                  <a:latin typeface="Roboto"/>
                </a:rPr>
                <a:t>vervielfältigt</a:t>
              </a:r>
              <a:endParaRPr lang="en-US" sz="2125" dirty="0">
                <a:solidFill>
                  <a:srgbClr val="191919"/>
                </a:solidFill>
                <a:latin typeface="Roboto"/>
              </a:endParaRP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grpSp>
        <p:nvGrpSpPr>
          <p:cNvPr id="14" name="Group 10">
            <a:extLst>
              <a:ext uri="{FF2B5EF4-FFF2-40B4-BE49-F238E27FC236}">
                <a16:creationId xmlns:a16="http://schemas.microsoft.com/office/drawing/2014/main" id="{8CB8D102-37AB-C2D6-BB47-372BF43F8F9D}"/>
              </a:ext>
            </a:extLst>
          </p:cNvPr>
          <p:cNvGrpSpPr/>
          <p:nvPr/>
        </p:nvGrpSpPr>
        <p:grpSpPr>
          <a:xfrm>
            <a:off x="7620000" y="8188831"/>
            <a:ext cx="8078507" cy="1072137"/>
            <a:chOff x="0" y="-9525"/>
            <a:chExt cx="9253977" cy="1429516"/>
          </a:xfrm>
        </p:grpSpPr>
        <p:sp>
          <p:nvSpPr>
            <p:cNvPr id="15" name="TextBox 11">
              <a:extLst>
                <a:ext uri="{FF2B5EF4-FFF2-40B4-BE49-F238E27FC236}">
                  <a16:creationId xmlns:a16="http://schemas.microsoft.com/office/drawing/2014/main" id="{D504E335-B355-8052-BA29-F810276F59DE}"/>
                </a:ext>
              </a:extLst>
            </p:cNvPr>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Regionales</a:t>
              </a:r>
              <a:r>
                <a:rPr lang="en-US" sz="2899" dirty="0">
                  <a:solidFill>
                    <a:srgbClr val="191919"/>
                  </a:solidFill>
                  <a:latin typeface="Roboto Bold"/>
                </a:rPr>
                <a:t> und </a:t>
              </a:r>
              <a:r>
                <a:rPr lang="en-US" sz="2899" dirty="0" err="1">
                  <a:solidFill>
                    <a:srgbClr val="191919"/>
                  </a:solidFill>
                  <a:latin typeface="Roboto Bold"/>
                </a:rPr>
                <a:t>überregionales</a:t>
              </a:r>
              <a:r>
                <a:rPr lang="en-US" sz="2899" dirty="0">
                  <a:solidFill>
                    <a:srgbClr val="191919"/>
                  </a:solidFill>
                  <a:latin typeface="Roboto Bold"/>
                </a:rPr>
                <a:t> Rollout</a:t>
              </a:r>
            </a:p>
          </p:txBody>
        </p:sp>
        <p:sp>
          <p:nvSpPr>
            <p:cNvPr id="16" name="TextBox 12">
              <a:extLst>
                <a:ext uri="{FF2B5EF4-FFF2-40B4-BE49-F238E27FC236}">
                  <a16:creationId xmlns:a16="http://schemas.microsoft.com/office/drawing/2014/main" id="{66F2C94D-F8E5-AB0E-7CE0-41196AA9606B}"/>
                </a:ext>
              </a:extLst>
            </p:cNvPr>
            <p:cNvSpPr txBox="1"/>
            <p:nvPr/>
          </p:nvSpPr>
          <p:spPr>
            <a:xfrm>
              <a:off x="0" y="944390"/>
              <a:ext cx="9253977" cy="475601"/>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a:solidFill>
                    <a:srgbClr val="191919"/>
                  </a:solidFill>
                  <a:latin typeface="Roboto"/>
                </a:rPr>
                <a:t>Das </a:t>
              </a:r>
              <a:r>
                <a:rPr lang="en-US" sz="2125" dirty="0" err="1">
                  <a:solidFill>
                    <a:srgbClr val="191919"/>
                  </a:solidFill>
                  <a:latin typeface="Roboto"/>
                </a:rPr>
                <a:t>Projekt</a:t>
              </a:r>
              <a:r>
                <a:rPr lang="en-US" sz="2125" dirty="0">
                  <a:solidFill>
                    <a:srgbClr val="191919"/>
                  </a:solidFill>
                  <a:latin typeface="Roboto"/>
                </a:rPr>
                <a:t> </a:t>
              </a:r>
              <a:r>
                <a:rPr lang="en-US" sz="2125" dirty="0" err="1">
                  <a:solidFill>
                    <a:srgbClr val="191919"/>
                  </a:solidFill>
                  <a:latin typeface="Roboto"/>
                </a:rPr>
                <a:t>wird</a:t>
              </a:r>
              <a:r>
                <a:rPr lang="en-US" sz="2125" dirty="0">
                  <a:solidFill>
                    <a:srgbClr val="191919"/>
                  </a:solidFill>
                  <a:latin typeface="Roboto"/>
                </a:rPr>
                <a:t> </a:t>
              </a:r>
              <a:r>
                <a:rPr lang="en-US" sz="2125" dirty="0" err="1">
                  <a:solidFill>
                    <a:srgbClr val="191919"/>
                  </a:solidFill>
                  <a:latin typeface="Roboto"/>
                </a:rPr>
                <a:t>anderen</a:t>
              </a:r>
              <a:r>
                <a:rPr lang="en-US" sz="2125" dirty="0">
                  <a:solidFill>
                    <a:srgbClr val="191919"/>
                  </a:solidFill>
                  <a:latin typeface="Roboto"/>
                </a:rPr>
                <a:t> </a:t>
              </a:r>
              <a:r>
                <a:rPr lang="en-US" sz="2125" dirty="0" err="1">
                  <a:solidFill>
                    <a:srgbClr val="191919"/>
                  </a:solidFill>
                  <a:latin typeface="Roboto"/>
                </a:rPr>
                <a:t>Regionen</a:t>
              </a:r>
              <a:r>
                <a:rPr lang="en-US" sz="2125" dirty="0">
                  <a:solidFill>
                    <a:srgbClr val="191919"/>
                  </a:solidFill>
                  <a:latin typeface="Roboto"/>
                </a:rPr>
                <a:t> </a:t>
              </a:r>
              <a:r>
                <a:rPr lang="en-US" sz="2125" dirty="0" err="1">
                  <a:solidFill>
                    <a:srgbClr val="191919"/>
                  </a:solidFill>
                  <a:latin typeface="Roboto"/>
                </a:rPr>
                <a:t>zur</a:t>
              </a:r>
              <a:r>
                <a:rPr lang="en-US" sz="2125" dirty="0">
                  <a:solidFill>
                    <a:srgbClr val="191919"/>
                  </a:solidFill>
                  <a:latin typeface="Roboto"/>
                </a:rPr>
                <a:t> </a:t>
              </a:r>
              <a:r>
                <a:rPr lang="en-US" sz="2125" dirty="0" err="1">
                  <a:solidFill>
                    <a:srgbClr val="191919"/>
                  </a:solidFill>
                  <a:latin typeface="Roboto"/>
                </a:rPr>
                <a:t>Verfügung</a:t>
              </a:r>
              <a:r>
                <a:rPr lang="en-US" sz="2125" dirty="0">
                  <a:solidFill>
                    <a:srgbClr val="191919"/>
                  </a:solidFill>
                  <a:latin typeface="Roboto"/>
                </a:rPr>
                <a:t> </a:t>
              </a:r>
              <a:r>
                <a:rPr lang="en-US" sz="2125" dirty="0" err="1">
                  <a:solidFill>
                    <a:srgbClr val="191919"/>
                  </a:solidFill>
                  <a:latin typeface="Roboto"/>
                </a:rPr>
                <a:t>gestellt</a:t>
              </a:r>
              <a:endParaRPr lang="en-US" sz="2125" dirty="0">
                <a:solidFill>
                  <a:srgbClr val="191919"/>
                </a:solidFill>
                <a:latin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69540"/>
            <a:ext cx="8411133" cy="2053654"/>
          </a:xfrm>
          <a:prstGeom prst="rect">
            <a:avLst/>
          </a:prstGeom>
        </p:spPr>
        <p:txBody>
          <a:bodyPr lIns="0" tIns="0" rIns="0" bIns="0" rtlCol="0" anchor="t">
            <a:spAutoFit/>
          </a:bodyPr>
          <a:lstStyle/>
          <a:p>
            <a:pPr marL="0" lvl="0" indent="0" algn="l">
              <a:lnSpc>
                <a:spcPts val="7861"/>
              </a:lnSpc>
            </a:pPr>
            <a:r>
              <a:rPr lang="en-US" sz="7861" spc="-78">
                <a:solidFill>
                  <a:srgbClr val="000000"/>
                </a:solidFill>
                <a:latin typeface="Roboto Bold"/>
              </a:rPr>
              <a:t>Wie ihr uns unterstützen könnt</a:t>
            </a:r>
          </a:p>
        </p:txBody>
      </p:sp>
      <p:sp>
        <p:nvSpPr>
          <p:cNvPr id="4" name="TextBox 4"/>
          <p:cNvSpPr txBox="1"/>
          <p:nvPr/>
        </p:nvSpPr>
        <p:spPr>
          <a:xfrm>
            <a:off x="11803200" y="4074882"/>
            <a:ext cx="4148358" cy="839974"/>
          </a:xfrm>
          <a:prstGeom prst="rect">
            <a:avLst/>
          </a:prstGeom>
        </p:spPr>
        <p:txBody>
          <a:bodyPr lIns="0" tIns="0" rIns="0" bIns="0" rtlCol="0" anchor="t">
            <a:spAutoFit/>
          </a:bodyPr>
          <a:lstStyle/>
          <a:p>
            <a:pPr marL="0" lvl="0" indent="0" algn="l">
              <a:lnSpc>
                <a:spcPts val="3359"/>
              </a:lnSpc>
              <a:spcBef>
                <a:spcPct val="0"/>
              </a:spcBef>
            </a:pPr>
            <a:r>
              <a:rPr lang="en-US" sz="2400" dirty="0" err="1">
                <a:solidFill>
                  <a:srgbClr val="000000"/>
                </a:solidFill>
                <a:latin typeface="Roboto"/>
              </a:rPr>
              <a:t>Netzwerk</a:t>
            </a:r>
            <a:r>
              <a:rPr lang="en-US" sz="2400" dirty="0">
                <a:solidFill>
                  <a:srgbClr val="000000"/>
                </a:solidFill>
                <a:latin typeface="Roboto"/>
              </a:rPr>
              <a:t> </a:t>
            </a:r>
            <a:r>
              <a:rPr lang="en-US" sz="2400" dirty="0" err="1">
                <a:solidFill>
                  <a:srgbClr val="000000"/>
                </a:solidFill>
                <a:latin typeface="Roboto"/>
              </a:rPr>
              <a:t>lokaler</a:t>
            </a:r>
            <a:r>
              <a:rPr lang="en-US" sz="2400" dirty="0">
                <a:solidFill>
                  <a:srgbClr val="000000"/>
                </a:solidFill>
                <a:latin typeface="Roboto"/>
              </a:rPr>
              <a:t> Partner</a:t>
            </a:r>
          </a:p>
          <a:p>
            <a:pPr marL="0" lvl="0" indent="0" algn="l">
              <a:lnSpc>
                <a:spcPts val="3359"/>
              </a:lnSpc>
              <a:spcBef>
                <a:spcPct val="0"/>
              </a:spcBef>
            </a:pPr>
            <a:r>
              <a:rPr lang="en-US" sz="2400" dirty="0">
                <a:solidFill>
                  <a:srgbClr val="000000"/>
                </a:solidFill>
                <a:latin typeface="Roboto"/>
              </a:rPr>
              <a:t>(z. B. Stadtwerke)</a:t>
            </a:r>
          </a:p>
        </p:txBody>
      </p:sp>
      <p:sp>
        <p:nvSpPr>
          <p:cNvPr id="5" name="TextBox 5"/>
          <p:cNvSpPr txBox="1"/>
          <p:nvPr/>
        </p:nvSpPr>
        <p:spPr>
          <a:xfrm>
            <a:off x="11803200" y="5766055"/>
            <a:ext cx="4683485" cy="839974"/>
          </a:xfrm>
          <a:prstGeom prst="rect">
            <a:avLst/>
          </a:prstGeom>
        </p:spPr>
        <p:txBody>
          <a:bodyPr lIns="0" tIns="0" rIns="0" bIns="0" rtlCol="0" anchor="t">
            <a:spAutoFit/>
          </a:bodyPr>
          <a:lstStyle/>
          <a:p>
            <a:pPr algn="l">
              <a:lnSpc>
                <a:spcPts val="3359"/>
              </a:lnSpc>
            </a:pPr>
            <a:r>
              <a:rPr lang="en-US" sz="2400" dirty="0" err="1">
                <a:solidFill>
                  <a:srgbClr val="000000"/>
                </a:solidFill>
                <a:latin typeface="Roboto"/>
              </a:rPr>
              <a:t>Praktische</a:t>
            </a:r>
            <a:r>
              <a:rPr lang="en-US" sz="2400" dirty="0">
                <a:solidFill>
                  <a:srgbClr val="000000"/>
                </a:solidFill>
                <a:latin typeface="Roboto"/>
              </a:rPr>
              <a:t> </a:t>
            </a:r>
            <a:r>
              <a:rPr lang="en-US" sz="2400" dirty="0" err="1">
                <a:solidFill>
                  <a:srgbClr val="000000"/>
                </a:solidFill>
                <a:latin typeface="Roboto"/>
              </a:rPr>
              <a:t>Projektbegleitung</a:t>
            </a:r>
            <a:r>
              <a:rPr lang="en-US" sz="2400" dirty="0">
                <a:solidFill>
                  <a:srgbClr val="000000"/>
                </a:solidFill>
                <a:latin typeface="Roboto"/>
              </a:rPr>
              <a:t> und </a:t>
            </a:r>
            <a:r>
              <a:rPr lang="en-US" sz="2400" dirty="0" err="1">
                <a:solidFill>
                  <a:srgbClr val="000000"/>
                </a:solidFill>
                <a:latin typeface="Roboto"/>
              </a:rPr>
              <a:t>Unterstützung</a:t>
            </a:r>
            <a:r>
              <a:rPr lang="en-US" sz="2400" dirty="0">
                <a:solidFill>
                  <a:srgbClr val="000000"/>
                </a:solidFill>
                <a:latin typeface="Roboto"/>
              </a:rPr>
              <a:t> (</a:t>
            </a:r>
            <a:r>
              <a:rPr lang="en-US" sz="2400" dirty="0" err="1">
                <a:solidFill>
                  <a:srgbClr val="000000"/>
                </a:solidFill>
                <a:latin typeface="Roboto"/>
              </a:rPr>
              <a:t>Türöffner</a:t>
            </a:r>
            <a:r>
              <a:rPr lang="en-US" sz="2400" dirty="0">
                <a:solidFill>
                  <a:srgbClr val="000000"/>
                </a:solidFill>
                <a:latin typeface="Roboto"/>
              </a:rPr>
              <a:t>)</a:t>
            </a:r>
          </a:p>
        </p:txBody>
      </p:sp>
      <p:sp>
        <p:nvSpPr>
          <p:cNvPr id="6" name="TextBox 6"/>
          <p:cNvSpPr txBox="1"/>
          <p:nvPr/>
        </p:nvSpPr>
        <p:spPr>
          <a:xfrm>
            <a:off x="11803200" y="7505700"/>
            <a:ext cx="4683485" cy="403957"/>
          </a:xfrm>
          <a:prstGeom prst="rect">
            <a:avLst/>
          </a:prstGeom>
        </p:spPr>
        <p:txBody>
          <a:bodyPr lIns="0" tIns="0" rIns="0" bIns="0" rtlCol="0" anchor="t">
            <a:spAutoFit/>
          </a:bodyPr>
          <a:lstStyle/>
          <a:p>
            <a:pPr marL="0" lvl="0" indent="0" algn="l">
              <a:lnSpc>
                <a:spcPts val="3359"/>
              </a:lnSpc>
              <a:spcBef>
                <a:spcPct val="0"/>
              </a:spcBef>
            </a:pPr>
            <a:r>
              <a:rPr lang="en-US" sz="2400" dirty="0" err="1">
                <a:solidFill>
                  <a:srgbClr val="000000"/>
                </a:solidFill>
                <a:latin typeface="Roboto"/>
              </a:rPr>
              <a:t>Multiplikator</a:t>
            </a:r>
            <a:r>
              <a:rPr lang="en-US" sz="2400" dirty="0">
                <a:solidFill>
                  <a:srgbClr val="000000"/>
                </a:solidFill>
                <a:latin typeface="Roboto"/>
              </a:rPr>
              <a:t> für </a:t>
            </a:r>
            <a:r>
              <a:rPr lang="en-US" sz="2400" dirty="0" err="1">
                <a:solidFill>
                  <a:srgbClr val="000000"/>
                </a:solidFill>
                <a:latin typeface="Roboto"/>
              </a:rPr>
              <a:t>andere</a:t>
            </a:r>
            <a:r>
              <a:rPr lang="en-US" sz="2400" dirty="0">
                <a:solidFill>
                  <a:srgbClr val="000000"/>
                </a:solidFill>
                <a:latin typeface="Roboto"/>
              </a:rPr>
              <a:t> </a:t>
            </a:r>
            <a:r>
              <a:rPr lang="en-US" sz="2400" dirty="0" err="1">
                <a:solidFill>
                  <a:srgbClr val="000000"/>
                </a:solidFill>
                <a:latin typeface="Roboto"/>
              </a:rPr>
              <a:t>Regionen</a:t>
            </a:r>
            <a:endParaRPr lang="en-US" sz="2400" dirty="0">
              <a:solidFill>
                <a:srgbClr val="000000"/>
              </a:solidFill>
              <a:latin typeface="Roboto"/>
            </a:endParaRP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txBody>
              <a:bodyPr/>
              <a:lstStyle/>
              <a:p>
                <a:endParaRPr lang="de-DE"/>
              </a:p>
            </p:txBody>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5206218" flipV="1">
            <a:off x="12323583" y="3254456"/>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6374989" y="8995488"/>
            <a:ext cx="262543" cy="406757"/>
          </a:xfrm>
          <a:custGeom>
            <a:avLst/>
            <a:gdLst/>
            <a:ahLst/>
            <a:cxnLst/>
            <a:rect l="l" t="t" r="r" b="b"/>
            <a:pathLst>
              <a:path w="262543" h="406757">
                <a:moveTo>
                  <a:pt x="0" y="0"/>
                </a:moveTo>
                <a:lnTo>
                  <a:pt x="262543" y="0"/>
                </a:lnTo>
                <a:lnTo>
                  <a:pt x="262543" y="406757"/>
                </a:lnTo>
                <a:lnTo>
                  <a:pt x="0" y="406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6340204"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6340204" y="8162871"/>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en-US" sz="10629">
                <a:solidFill>
                  <a:srgbClr val="222222"/>
                </a:solidFill>
                <a:latin typeface="Roboto Italics"/>
              </a:rPr>
              <a:t>Vielen </a:t>
            </a:r>
            <a:r>
              <a:rPr lang="en-US" sz="10629">
                <a:solidFill>
                  <a:srgbClr val="222222"/>
                </a:solidFill>
                <a:latin typeface="Roboto Bold"/>
              </a:rPr>
              <a:t>Dank!</a:t>
            </a:r>
          </a:p>
        </p:txBody>
      </p:sp>
      <p:sp>
        <p:nvSpPr>
          <p:cNvPr id="9" name="TextBox 9"/>
          <p:cNvSpPr txBox="1"/>
          <p:nvPr/>
        </p:nvSpPr>
        <p:spPr>
          <a:xfrm>
            <a:off x="2829117" y="4367956"/>
            <a:ext cx="7701936" cy="1537544"/>
          </a:xfrm>
          <a:prstGeom prst="rect">
            <a:avLst/>
          </a:prstGeom>
        </p:spPr>
        <p:txBody>
          <a:bodyPr lIns="0" tIns="0" rIns="0" bIns="0" rtlCol="0" anchor="t">
            <a:spAutoFit/>
          </a:bodyPr>
          <a:lstStyle/>
          <a:p>
            <a:pPr algn="l">
              <a:lnSpc>
                <a:spcPts val="6155"/>
              </a:lnSpc>
            </a:pPr>
            <a:r>
              <a:rPr lang="en-US" sz="4397" dirty="0" err="1">
                <a:solidFill>
                  <a:srgbClr val="000000"/>
                </a:solidFill>
                <a:latin typeface="Roboto Bold"/>
              </a:rPr>
              <a:t>Hier</a:t>
            </a:r>
            <a:r>
              <a:rPr lang="en-US" sz="4397" dirty="0">
                <a:solidFill>
                  <a:srgbClr val="000000"/>
                </a:solidFill>
                <a:latin typeface="Roboto Bold"/>
              </a:rPr>
              <a:t> </a:t>
            </a:r>
            <a:r>
              <a:rPr lang="en-US" sz="4397" dirty="0" err="1">
                <a:solidFill>
                  <a:srgbClr val="000000"/>
                </a:solidFill>
                <a:latin typeface="Roboto Bold"/>
              </a:rPr>
              <a:t>könnt</a:t>
            </a:r>
            <a:r>
              <a:rPr lang="en-US" sz="4397" dirty="0">
                <a:solidFill>
                  <a:srgbClr val="000000"/>
                </a:solidFill>
                <a:latin typeface="Roboto Bold"/>
              </a:rPr>
              <a:t> </a:t>
            </a:r>
            <a:r>
              <a:rPr lang="en-US" sz="4397" dirty="0" err="1">
                <a:solidFill>
                  <a:srgbClr val="000000"/>
                </a:solidFill>
                <a:latin typeface="Roboto Bold"/>
              </a:rPr>
              <a:t>ihr</a:t>
            </a:r>
            <a:r>
              <a:rPr lang="en-US" sz="4397" dirty="0">
                <a:solidFill>
                  <a:srgbClr val="000000"/>
                </a:solidFill>
                <a:latin typeface="Roboto Bold"/>
              </a:rPr>
              <a:t> </a:t>
            </a:r>
            <a:r>
              <a:rPr lang="en-US" sz="4397" dirty="0" err="1">
                <a:solidFill>
                  <a:srgbClr val="000000"/>
                </a:solidFill>
                <a:latin typeface="Roboto Bold"/>
              </a:rPr>
              <a:t>uns</a:t>
            </a:r>
            <a:r>
              <a:rPr lang="en-US" sz="4397" dirty="0">
                <a:solidFill>
                  <a:srgbClr val="000000"/>
                </a:solidFill>
                <a:latin typeface="Roboto Bold"/>
              </a:rPr>
              <a:t> </a:t>
            </a:r>
            <a:r>
              <a:rPr lang="en-US" sz="4397" dirty="0" err="1">
                <a:solidFill>
                  <a:srgbClr val="000000"/>
                </a:solidFill>
                <a:latin typeface="Roboto Bold"/>
              </a:rPr>
              <a:t>erreichen</a:t>
            </a:r>
            <a:r>
              <a:rPr lang="en-US" sz="4397" dirty="0">
                <a:solidFill>
                  <a:srgbClr val="000000"/>
                </a:solidFill>
                <a:latin typeface="Roboto Bold"/>
              </a:rPr>
              <a:t>. </a:t>
            </a:r>
            <a:r>
              <a:rPr lang="en-US" sz="4397" dirty="0" err="1">
                <a:solidFill>
                  <a:srgbClr val="000000"/>
                </a:solidFill>
                <a:latin typeface="Roboto Bold"/>
              </a:rPr>
              <a:t>Wir</a:t>
            </a:r>
            <a:r>
              <a:rPr lang="en-US" sz="4397" dirty="0">
                <a:solidFill>
                  <a:srgbClr val="000000"/>
                </a:solidFill>
                <a:latin typeface="Roboto Bold"/>
              </a:rPr>
              <a:t> </a:t>
            </a:r>
            <a:r>
              <a:rPr lang="en-US" sz="4397" dirty="0" err="1">
                <a:solidFill>
                  <a:srgbClr val="000000"/>
                </a:solidFill>
                <a:latin typeface="Roboto Bold"/>
              </a:rPr>
              <a:t>freuen</a:t>
            </a:r>
            <a:r>
              <a:rPr lang="en-US" sz="4397" dirty="0">
                <a:solidFill>
                  <a:srgbClr val="000000"/>
                </a:solidFill>
                <a:latin typeface="Roboto Bold"/>
              </a:rPr>
              <a:t> </a:t>
            </a:r>
            <a:r>
              <a:rPr lang="en-US" sz="4397" dirty="0" err="1">
                <a:solidFill>
                  <a:srgbClr val="000000"/>
                </a:solidFill>
                <a:latin typeface="Roboto Bold"/>
              </a:rPr>
              <a:t>uns</a:t>
            </a:r>
            <a:r>
              <a:rPr lang="en-US" sz="4397" dirty="0">
                <a:solidFill>
                  <a:srgbClr val="000000"/>
                </a:solidFill>
                <a:latin typeface="Roboto Bold"/>
              </a:rPr>
              <a:t> </a:t>
            </a:r>
            <a:r>
              <a:rPr lang="en-US" sz="4397" dirty="0" err="1">
                <a:solidFill>
                  <a:srgbClr val="000000"/>
                </a:solidFill>
                <a:latin typeface="Roboto Bold"/>
              </a:rPr>
              <a:t>über</a:t>
            </a:r>
            <a:r>
              <a:rPr lang="en-US" sz="4397" dirty="0">
                <a:solidFill>
                  <a:srgbClr val="000000"/>
                </a:solidFill>
                <a:latin typeface="Roboto Bold"/>
              </a:rPr>
              <a:t> Feedback.</a:t>
            </a:r>
          </a:p>
        </p:txBody>
      </p:sp>
      <p:sp>
        <p:nvSpPr>
          <p:cNvPr id="10" name="TextBox 10"/>
          <p:cNvSpPr txBox="1"/>
          <p:nvPr/>
        </p:nvSpPr>
        <p:spPr>
          <a:xfrm>
            <a:off x="6926021" y="9029700"/>
            <a:ext cx="4288911" cy="320985"/>
          </a:xfrm>
          <a:prstGeom prst="rect">
            <a:avLst/>
          </a:prstGeom>
        </p:spPr>
        <p:txBody>
          <a:bodyPr lIns="0" tIns="0" rIns="0" bIns="0" rtlCol="0" anchor="t">
            <a:spAutoFit/>
          </a:bodyPr>
          <a:lstStyle/>
          <a:p>
            <a:pPr marL="0" lvl="0" indent="0" algn="l">
              <a:lnSpc>
                <a:spcPts val="2675"/>
              </a:lnSpc>
              <a:spcBef>
                <a:spcPct val="0"/>
              </a:spcBef>
            </a:pPr>
            <a:r>
              <a:rPr lang="en-US" sz="1911" spc="122" dirty="0" err="1">
                <a:solidFill>
                  <a:srgbClr val="000000"/>
                </a:solidFill>
                <a:latin typeface="Roboto"/>
              </a:rPr>
              <a:t>Beethovenstraße</a:t>
            </a:r>
            <a:r>
              <a:rPr lang="en-US" sz="1911" spc="122" dirty="0">
                <a:solidFill>
                  <a:srgbClr val="000000"/>
                </a:solidFill>
                <a:latin typeface="Roboto"/>
              </a:rPr>
              <a:t> 22, 50674 Köln</a:t>
            </a:r>
          </a:p>
        </p:txBody>
      </p:sp>
      <p:sp>
        <p:nvSpPr>
          <p:cNvPr id="11" name="TextBox 11"/>
          <p:cNvSpPr txBox="1"/>
          <p:nvPr/>
        </p:nvSpPr>
        <p:spPr>
          <a:xfrm>
            <a:off x="6920997" y="7048500"/>
            <a:ext cx="6795003" cy="667234"/>
          </a:xfrm>
          <a:prstGeom prst="rect">
            <a:avLst/>
          </a:prstGeom>
        </p:spPr>
        <p:txBody>
          <a:bodyPr wrap="square" lIns="0" tIns="0" rIns="0" bIns="0" rtlCol="0" anchor="t">
            <a:spAutoFit/>
          </a:bodyPr>
          <a:lstStyle/>
          <a:p>
            <a:pPr marL="0" lvl="0" indent="0" algn="l">
              <a:lnSpc>
                <a:spcPts val="2675"/>
              </a:lnSpc>
              <a:spcBef>
                <a:spcPct val="0"/>
              </a:spcBef>
            </a:pPr>
            <a:r>
              <a:rPr lang="de-DE" sz="1911" u="none" spc="122" dirty="0">
                <a:solidFill>
                  <a:srgbClr val="000000"/>
                </a:solidFill>
                <a:latin typeface="Roboto"/>
              </a:rPr>
              <a:t>Mark Schroer:		+49 152 556 905 94</a:t>
            </a:r>
          </a:p>
          <a:p>
            <a:pPr marL="0" lvl="0" indent="0" algn="l">
              <a:lnSpc>
                <a:spcPts val="2675"/>
              </a:lnSpc>
              <a:spcBef>
                <a:spcPct val="0"/>
              </a:spcBef>
            </a:pPr>
            <a:r>
              <a:rPr lang="de-DE" sz="1911" spc="122" dirty="0">
                <a:solidFill>
                  <a:srgbClr val="000000"/>
                </a:solidFill>
                <a:latin typeface="Roboto"/>
              </a:rPr>
              <a:t>Lilly Wattenberg:	+49 157 526 961 18</a:t>
            </a:r>
            <a:endParaRPr lang="en-US" sz="1911" u="none" spc="122" dirty="0">
              <a:solidFill>
                <a:srgbClr val="000000"/>
              </a:solidFill>
              <a:latin typeface="Roboto"/>
            </a:endParaRPr>
          </a:p>
        </p:txBody>
      </p:sp>
      <p:sp>
        <p:nvSpPr>
          <p:cNvPr id="12" name="TextBox 12"/>
          <p:cNvSpPr txBox="1"/>
          <p:nvPr/>
        </p:nvSpPr>
        <p:spPr>
          <a:xfrm>
            <a:off x="6920998" y="8115300"/>
            <a:ext cx="4348534" cy="332453"/>
          </a:xfrm>
          <a:prstGeom prst="rect">
            <a:avLst/>
          </a:prstGeom>
        </p:spPr>
        <p:txBody>
          <a:bodyPr lIns="0" tIns="0" rIns="0" bIns="0" rtlCol="0" anchor="t">
            <a:spAutoFit/>
          </a:bodyPr>
          <a:lstStyle/>
          <a:p>
            <a:pPr marL="0" lvl="0" indent="0" algn="l">
              <a:lnSpc>
                <a:spcPts val="2675"/>
              </a:lnSpc>
              <a:spcBef>
                <a:spcPct val="0"/>
              </a:spcBef>
            </a:pPr>
            <a:r>
              <a:rPr lang="en-US" sz="1911" dirty="0">
                <a:solidFill>
                  <a:srgbClr val="000000"/>
                </a:solidFill>
                <a:latin typeface="Roboto"/>
              </a:rPr>
              <a:t>nrgy-hub</a:t>
            </a:r>
            <a:r>
              <a:rPr lang="en-US" sz="1911" u="none" dirty="0">
                <a:solidFill>
                  <a:srgbClr val="000000"/>
                </a:solidFill>
                <a:latin typeface="Roboto"/>
              </a:rPr>
              <a:t>@</a:t>
            </a:r>
            <a:r>
              <a:rPr lang="en-US" sz="1911" dirty="0">
                <a:solidFill>
                  <a:srgbClr val="000000"/>
                </a:solidFill>
                <a:latin typeface="Roboto"/>
              </a:rPr>
              <a:t>web</a:t>
            </a:r>
            <a:r>
              <a:rPr lang="en-US" sz="1911" u="none" dirty="0">
                <a:solidFill>
                  <a:srgbClr val="000000"/>
                </a:solidFill>
                <a:latin typeface="Roboto"/>
              </a:rPr>
              <a:t>.de</a:t>
            </a: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2"/>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Benutzerdefiniert</PresentationFormat>
  <Paragraphs>89</Paragraphs>
  <Slides>10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Roboto Bold</vt:lpstr>
      <vt:lpstr>Roboto Italics</vt:lpstr>
      <vt:lpstr>Arial</vt:lpstr>
      <vt:lpstr>Roboto</vt:lpstr>
      <vt:lpstr>Now Medium</vt:lpstr>
      <vt:lpstr>Calibri</vt:lpstr>
      <vt:lpstr>DM Sans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Christian Wattenberg</cp:lastModifiedBy>
  <cp:revision>32</cp:revision>
  <dcterms:created xsi:type="dcterms:W3CDTF">2006-08-16T00:00:00Z</dcterms:created>
  <dcterms:modified xsi:type="dcterms:W3CDTF">2024-09-23T09:31:55Z</dcterms:modified>
  <dc:identifier>DAGDPgA6T3o</dc:identifier>
</cp:coreProperties>
</file>