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hyperlink" Target="mailto:hello@DanielCalaldine.com" TargetMode="External"/><Relationship Id="rId8" Type="http://schemas.openxmlformats.org/officeDocument/2006/relationships/image" Target="../media/image1.png"/><Relationship Id="rId9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reeform 2"/>
          <p:cNvSpPr/>
          <p:nvPr/>
        </p:nvSpPr>
        <p:spPr>
          <a:xfrm rot="1291934">
            <a:off x="-7019643" y="-5746478"/>
            <a:ext cx="11748908" cy="8801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5" name="Freeform 3"/>
          <p:cNvSpPr/>
          <p:nvPr/>
        </p:nvSpPr>
        <p:spPr>
          <a:xfrm>
            <a:off x="9419970" y="2659438"/>
            <a:ext cx="7453278" cy="59626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6" name="Freeform 4"/>
          <p:cNvSpPr/>
          <p:nvPr/>
        </p:nvSpPr>
        <p:spPr>
          <a:xfrm>
            <a:off x="16388996" y="330829"/>
            <a:ext cx="1383457" cy="9208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7" name="TextBox 5"/>
          <p:cNvSpPr txBox="1"/>
          <p:nvPr/>
        </p:nvSpPr>
        <p:spPr>
          <a:xfrm>
            <a:off x="1028700" y="2906892"/>
            <a:ext cx="8115300" cy="2252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000"/>
              </a:lnSpc>
              <a:defRPr spc="-138" sz="8600">
                <a:solidFill>
                  <a:srgbClr val="191919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NochmalNeu!</a:t>
            </a:r>
          </a:p>
        </p:txBody>
      </p:sp>
      <p:sp>
        <p:nvSpPr>
          <p:cNvPr id="98" name="TextBox 6"/>
          <p:cNvSpPr txBox="1"/>
          <p:nvPr/>
        </p:nvSpPr>
        <p:spPr>
          <a:xfrm>
            <a:off x="1135087" y="9031009"/>
            <a:ext cx="7902525" cy="877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500"/>
              </a:lnSpc>
              <a:defRPr sz="2500">
                <a:solidFill>
                  <a:srgbClr val="191919"/>
                </a:solid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t>Daniel Calladine</a:t>
            </a:r>
          </a:p>
          <a:p>
            <a:pPr>
              <a:lnSpc>
                <a:spcPts val="3500"/>
              </a:lnSpc>
              <a:defRPr sz="2500">
                <a:solidFill>
                  <a:srgbClr val="191919"/>
                </a:solid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t>DanielCalladine.com</a:t>
            </a:r>
          </a:p>
        </p:txBody>
      </p:sp>
      <p:sp>
        <p:nvSpPr>
          <p:cNvPr id="99" name="TextBox 7"/>
          <p:cNvSpPr txBox="1"/>
          <p:nvPr/>
        </p:nvSpPr>
        <p:spPr>
          <a:xfrm>
            <a:off x="1028700" y="4522373"/>
            <a:ext cx="8115300" cy="424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8300"/>
              </a:lnSpc>
              <a:defRPr sz="7800">
                <a:solidFill>
                  <a:srgbClr val="19191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/>
            <a:r>
              <a:t>Nachhaltigkeit: Bühnenbilder, Messen und mehr weiterverwenden!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Freeform 2"/>
          <p:cNvSpPr/>
          <p:nvPr/>
        </p:nvSpPr>
        <p:spPr>
          <a:xfrm>
            <a:off x="9286274" y="1028699"/>
            <a:ext cx="8123537" cy="64988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5" name="Freeform 3"/>
          <p:cNvSpPr/>
          <p:nvPr/>
        </p:nvSpPr>
        <p:spPr>
          <a:xfrm>
            <a:off x="1386519" y="8250417"/>
            <a:ext cx="3412916" cy="7396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6" name="Freeform 4"/>
          <p:cNvSpPr/>
          <p:nvPr/>
        </p:nvSpPr>
        <p:spPr>
          <a:xfrm>
            <a:off x="711293" y="3316373"/>
            <a:ext cx="4763369" cy="317061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7" name="Freeform 5"/>
          <p:cNvSpPr/>
          <p:nvPr/>
        </p:nvSpPr>
        <p:spPr>
          <a:xfrm>
            <a:off x="5437637" y="7125736"/>
            <a:ext cx="3706364" cy="298900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8" name="Freeform 6"/>
          <p:cNvSpPr/>
          <p:nvPr/>
        </p:nvSpPr>
        <p:spPr>
          <a:xfrm>
            <a:off x="9614727" y="7809745"/>
            <a:ext cx="2634670" cy="162098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9" name="TextBox 7"/>
          <p:cNvSpPr txBox="1"/>
          <p:nvPr/>
        </p:nvSpPr>
        <p:spPr>
          <a:xfrm>
            <a:off x="1028699" y="2888470"/>
            <a:ext cx="7701938" cy="75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100"/>
              </a:lnSpc>
              <a:defRPr sz="430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Ein Projekt von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eform 2"/>
          <p:cNvSpPr/>
          <p:nvPr/>
        </p:nvSpPr>
        <p:spPr>
          <a:xfrm>
            <a:off x="2383906" y="4531183"/>
            <a:ext cx="682839" cy="61199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2" name="TextBox 3"/>
          <p:cNvSpPr txBox="1"/>
          <p:nvPr/>
        </p:nvSpPr>
        <p:spPr>
          <a:xfrm>
            <a:off x="5214925" y="1015573"/>
            <a:ext cx="7858150" cy="123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0000"/>
              </a:lnSpc>
              <a:defRPr sz="720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Das Team</a:t>
            </a:r>
          </a:p>
        </p:txBody>
      </p:sp>
      <p:sp>
        <p:nvSpPr>
          <p:cNvPr id="103" name="TextBox 4"/>
          <p:cNvSpPr txBox="1"/>
          <p:nvPr/>
        </p:nvSpPr>
        <p:spPr>
          <a:xfrm>
            <a:off x="3083058" y="8638833"/>
            <a:ext cx="3466539" cy="40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300"/>
              </a:lnSpc>
              <a:defRPr spc="523" sz="2400">
                <a:solidFill>
                  <a:srgbClr val="191919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Daniel Calladine</a:t>
            </a:r>
          </a:p>
        </p:txBody>
      </p:sp>
      <p:sp>
        <p:nvSpPr>
          <p:cNvPr id="104" name="TextBox 5"/>
          <p:cNvSpPr txBox="1"/>
          <p:nvPr/>
        </p:nvSpPr>
        <p:spPr>
          <a:xfrm>
            <a:off x="7385318" y="8638833"/>
            <a:ext cx="3466539" cy="40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300"/>
              </a:lnSpc>
              <a:defRPr spc="523" sz="2400">
                <a:solidFill>
                  <a:srgbClr val="191919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Ingo Haftka</a:t>
            </a:r>
          </a:p>
        </p:txBody>
      </p:sp>
      <p:sp>
        <p:nvSpPr>
          <p:cNvPr id="105" name="TextBox 6"/>
          <p:cNvSpPr txBox="1"/>
          <p:nvPr/>
        </p:nvSpPr>
        <p:spPr>
          <a:xfrm>
            <a:off x="11738402" y="8638833"/>
            <a:ext cx="3466539" cy="40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300"/>
              </a:lnSpc>
              <a:defRPr spc="523" sz="2400">
                <a:solidFill>
                  <a:srgbClr val="191919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Moritz Fercho</a:t>
            </a:r>
          </a:p>
        </p:txBody>
      </p:sp>
      <p:sp>
        <p:nvSpPr>
          <p:cNvPr id="106" name="TextBox 7"/>
          <p:cNvSpPr txBox="1"/>
          <p:nvPr/>
        </p:nvSpPr>
        <p:spPr>
          <a:xfrm>
            <a:off x="4423940" y="2386394"/>
            <a:ext cx="9389296" cy="3235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3200"/>
              </a:lnSpc>
              <a:defRPr sz="2100"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t>Drei und mehr</a:t>
            </a:r>
          </a:p>
          <a:p>
            <a:pPr algn="ctr">
              <a:lnSpc>
                <a:spcPts val="3200"/>
              </a:lnSpc>
              <a:defRPr sz="2100">
                <a:latin typeface="Roboto Medium"/>
                <a:ea typeface="Roboto Medium"/>
                <a:cs typeface="Roboto Medium"/>
                <a:sym typeface="Roboto Medium"/>
              </a:defRPr>
            </a:pPr>
          </a:p>
          <a:p>
            <a:pPr marL="210552" indent="-210552" algn="ctr">
              <a:lnSpc>
                <a:spcPts val="3200"/>
              </a:lnSpc>
              <a:buSzPct val="100000"/>
              <a:buChar char="-"/>
              <a:defRPr sz="2100"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t>Verbunden durch Arbeit, Familie, Herz!</a:t>
            </a:r>
          </a:p>
          <a:p>
            <a:pPr marL="210552" indent="-210552" algn="ctr">
              <a:lnSpc>
                <a:spcPts val="3200"/>
              </a:lnSpc>
              <a:buSzPct val="100000"/>
              <a:buChar char="-"/>
              <a:defRPr sz="2100"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t>Als Kollegen in Sport- und Theaterprojekten haben wir zu oft Umbauten mit Fahrten zur Kippe verbunden.</a:t>
            </a:r>
          </a:p>
          <a:p>
            <a:pPr algn="ctr">
              <a:lnSpc>
                <a:spcPts val="3200"/>
              </a:lnSpc>
              <a:defRPr sz="2100"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t>- Wir sind Kulturschaffende, Handwerker und weit vernetzte Allrounder mit Kindern und Drang zu Veränderung</a:t>
            </a:r>
          </a:p>
        </p:txBody>
      </p:sp>
      <p:sp>
        <p:nvSpPr>
          <p:cNvPr id="107" name="TextBox 8"/>
          <p:cNvSpPr txBox="1"/>
          <p:nvPr/>
        </p:nvSpPr>
        <p:spPr>
          <a:xfrm>
            <a:off x="8440191" y="9129683"/>
            <a:ext cx="1409875" cy="598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400"/>
              </a:lnSpc>
              <a:defRPr sz="1600"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t>Schreiner,</a:t>
            </a:r>
          </a:p>
          <a:p>
            <a:pPr algn="ctr">
              <a:lnSpc>
                <a:spcPts val="2400"/>
              </a:lnSpc>
              <a:defRPr sz="1600"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t>Mitdenker</a:t>
            </a:r>
          </a:p>
        </p:txBody>
      </p:sp>
      <p:sp>
        <p:nvSpPr>
          <p:cNvPr id="108" name="TextBox 9"/>
          <p:cNvSpPr txBox="1"/>
          <p:nvPr/>
        </p:nvSpPr>
        <p:spPr>
          <a:xfrm>
            <a:off x="12766734" y="9129683"/>
            <a:ext cx="1409875" cy="598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2400"/>
              </a:lnSpc>
              <a:defRPr sz="1600"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t>Logistiker,</a:t>
            </a:r>
          </a:p>
          <a:p>
            <a:pPr algn="ctr">
              <a:lnSpc>
                <a:spcPts val="2400"/>
              </a:lnSpc>
              <a:defRPr sz="1600"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t>Soziale Ader</a:t>
            </a:r>
          </a:p>
        </p:txBody>
      </p:sp>
      <p:sp>
        <p:nvSpPr>
          <p:cNvPr id="109" name="TextBox 10"/>
          <p:cNvSpPr txBox="1"/>
          <p:nvPr/>
        </p:nvSpPr>
        <p:spPr>
          <a:xfrm>
            <a:off x="4111392" y="9250559"/>
            <a:ext cx="1409875" cy="598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400"/>
              </a:lnSpc>
              <a:defRPr sz="1600"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/>
            <a:r>
              <a:t>Ideengeber, Netzwerker</a:t>
            </a:r>
          </a:p>
        </p:txBody>
      </p:sp>
      <p:sp>
        <p:nvSpPr>
          <p:cNvPr id="110" name="Freeform 11"/>
          <p:cNvSpPr/>
          <p:nvPr/>
        </p:nvSpPr>
        <p:spPr>
          <a:xfrm rot="1291934">
            <a:off x="-7019643" y="-5746478"/>
            <a:ext cx="11748908" cy="8801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1" name="Freeform 12"/>
          <p:cNvSpPr/>
          <p:nvPr/>
        </p:nvSpPr>
        <p:spPr>
          <a:xfrm rot="1291934">
            <a:off x="14165978" y="6371874"/>
            <a:ext cx="9330613" cy="698947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2" name="Freeform 13"/>
          <p:cNvSpPr/>
          <p:nvPr/>
        </p:nvSpPr>
        <p:spPr>
          <a:xfrm>
            <a:off x="16388996" y="330829"/>
            <a:ext cx="1383457" cy="9208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2"/>
          <p:cNvSpPr txBox="1"/>
          <p:nvPr/>
        </p:nvSpPr>
        <p:spPr>
          <a:xfrm>
            <a:off x="1668974" y="2829742"/>
            <a:ext cx="7765889" cy="2746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7200"/>
              </a:lnSpc>
              <a:defRPr sz="6000">
                <a:solidFill>
                  <a:srgbClr val="191919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Mal eben ein paar Tausend Euro Verbrennen?</a:t>
            </a:r>
          </a:p>
        </p:txBody>
      </p:sp>
      <p:sp>
        <p:nvSpPr>
          <p:cNvPr id="115" name="Freeform 3"/>
          <p:cNvSpPr/>
          <p:nvPr/>
        </p:nvSpPr>
        <p:spPr>
          <a:xfrm rot="1291934">
            <a:off x="-7019643" y="-5746478"/>
            <a:ext cx="11748908" cy="8801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6" name="Freeform 4"/>
          <p:cNvSpPr/>
          <p:nvPr/>
        </p:nvSpPr>
        <p:spPr>
          <a:xfrm>
            <a:off x="10615900" y="1673831"/>
            <a:ext cx="5904744" cy="69393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7" name="TextBox 5"/>
          <p:cNvSpPr txBox="1"/>
          <p:nvPr/>
        </p:nvSpPr>
        <p:spPr>
          <a:xfrm>
            <a:off x="1668974" y="5549031"/>
            <a:ext cx="7765889" cy="2572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400"/>
              </a:lnSpc>
              <a:defRPr sz="2200">
                <a:solidFill>
                  <a:srgbClr val="191919"/>
                </a:solid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t>Nope!</a:t>
            </a:r>
            <a:br/>
            <a:r>
              <a:t>Wir wirken der Verschwendung entgegen und schaffen Raum für neue Kreativität nachhaltiges Bauen.</a:t>
            </a:r>
          </a:p>
          <a:p>
            <a:pPr>
              <a:lnSpc>
                <a:spcPts val="3400"/>
              </a:lnSpc>
              <a:defRPr sz="2200">
                <a:solidFill>
                  <a:srgbClr val="191919"/>
                </a:solid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t>Kleine Vereine kommen an Material, Entsorgende (Oper, Sporthallen, Schulen etc.) sparen Containerkosten und alle inkl. Umwelt haben was davon!</a:t>
            </a:r>
          </a:p>
        </p:txBody>
      </p:sp>
      <p:sp>
        <p:nvSpPr>
          <p:cNvPr id="118" name="Freeform 6"/>
          <p:cNvSpPr/>
          <p:nvPr/>
        </p:nvSpPr>
        <p:spPr>
          <a:xfrm>
            <a:off x="16388996" y="330829"/>
            <a:ext cx="1383457" cy="9208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eeform 2"/>
          <p:cNvSpPr/>
          <p:nvPr/>
        </p:nvSpPr>
        <p:spPr>
          <a:xfrm rot="10800000">
            <a:off x="1684135" y="7692810"/>
            <a:ext cx="14319994" cy="616654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1" name="TextBox 3"/>
          <p:cNvSpPr txBox="1"/>
          <p:nvPr/>
        </p:nvSpPr>
        <p:spPr>
          <a:xfrm>
            <a:off x="5214925" y="1328884"/>
            <a:ext cx="7858150" cy="1239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0000"/>
              </a:lnSpc>
              <a:defRPr sz="720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Wie wir es lösen</a:t>
            </a:r>
          </a:p>
        </p:txBody>
      </p:sp>
      <p:sp>
        <p:nvSpPr>
          <p:cNvPr id="122" name="TextBox 4"/>
          <p:cNvSpPr txBox="1"/>
          <p:nvPr/>
        </p:nvSpPr>
        <p:spPr>
          <a:xfrm>
            <a:off x="1028699" y="3392299"/>
            <a:ext cx="7815435" cy="956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ts val="3900"/>
              </a:lnSpc>
              <a:defRPr sz="2100"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/>
            <a:r>
              <a:t>Beschreibt nachvollziehbar die Hauptmerkmale eurer Lösung und eurer Service/Tech-Produktes.</a:t>
            </a:r>
          </a:p>
        </p:txBody>
      </p:sp>
      <p:sp>
        <p:nvSpPr>
          <p:cNvPr id="123" name="TextBox 5"/>
          <p:cNvSpPr txBox="1"/>
          <p:nvPr/>
        </p:nvSpPr>
        <p:spPr>
          <a:xfrm>
            <a:off x="9443866" y="3392299"/>
            <a:ext cx="7815434" cy="3928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>
              <a:lnSpc>
                <a:spcPts val="3900"/>
              </a:lnSpc>
              <a:defRPr sz="2100"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/>
            <a:r>
              <a:t>Wir schaffen eine digitale Plattform, die Anbieter von Baumaterialien (z. B. Messen, Theater, Sportstätten) mit Abnehmern (Privatpersonen, kulturelle und soziale Projekte) zusammenbringt. Über das Matching-Tool können gebrauchte Materialien einfach und effizient weitervermittelt werden. So vermeiden wir Abfall, sparen Kosten und verlängern den Lebenszyklus wertvoller Ressourcen – ein zentraler Beitrag zur Kreislaufwirtschaft.</a:t>
            </a:r>
          </a:p>
        </p:txBody>
      </p:sp>
      <p:sp>
        <p:nvSpPr>
          <p:cNvPr id="124" name="Freeform 6"/>
          <p:cNvSpPr/>
          <p:nvPr/>
        </p:nvSpPr>
        <p:spPr>
          <a:xfrm rot="1291934">
            <a:off x="-7019643" y="-5746478"/>
            <a:ext cx="11748908" cy="8801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5" name="Freeform 7"/>
          <p:cNvSpPr/>
          <p:nvPr/>
        </p:nvSpPr>
        <p:spPr>
          <a:xfrm>
            <a:off x="16388996" y="330829"/>
            <a:ext cx="1383457" cy="9208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reeform 2"/>
          <p:cNvSpPr/>
          <p:nvPr/>
        </p:nvSpPr>
        <p:spPr>
          <a:xfrm>
            <a:off x="4883613" y="7261558"/>
            <a:ext cx="8520773" cy="852077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8" name="Freeform 3"/>
          <p:cNvSpPr/>
          <p:nvPr/>
        </p:nvSpPr>
        <p:spPr>
          <a:xfrm>
            <a:off x="8196418" y="6653176"/>
            <a:ext cx="1753934" cy="175393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9" name="Freeform 4"/>
          <p:cNvSpPr/>
          <p:nvPr/>
        </p:nvSpPr>
        <p:spPr>
          <a:xfrm>
            <a:off x="8697000" y="7100485"/>
            <a:ext cx="752770" cy="82474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0" name="Freeform 5"/>
          <p:cNvSpPr/>
          <p:nvPr/>
        </p:nvSpPr>
        <p:spPr>
          <a:xfrm>
            <a:off x="12260004" y="8128275"/>
            <a:ext cx="1841522" cy="18415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1" name="Freeform 6"/>
          <p:cNvSpPr/>
          <p:nvPr/>
        </p:nvSpPr>
        <p:spPr>
          <a:xfrm>
            <a:off x="4186475" y="8128275"/>
            <a:ext cx="1841521" cy="18415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2" name="Freeform 7"/>
          <p:cNvSpPr/>
          <p:nvPr/>
        </p:nvSpPr>
        <p:spPr>
          <a:xfrm>
            <a:off x="4585353" y="8513889"/>
            <a:ext cx="1043764" cy="9963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3" name="Freeform 8"/>
          <p:cNvSpPr/>
          <p:nvPr/>
        </p:nvSpPr>
        <p:spPr>
          <a:xfrm>
            <a:off x="12726299" y="8587861"/>
            <a:ext cx="908932" cy="92234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36" name="Group 9"/>
          <p:cNvGrpSpPr/>
          <p:nvPr/>
        </p:nvGrpSpPr>
        <p:grpSpPr>
          <a:xfrm>
            <a:off x="1652106" y="3484268"/>
            <a:ext cx="3474004" cy="1128779"/>
            <a:chOff x="0" y="-260350"/>
            <a:chExt cx="3474003" cy="1128777"/>
          </a:xfrm>
        </p:grpSpPr>
        <p:sp>
          <p:nvSpPr>
            <p:cNvPr id="134" name="Freeform 10"/>
            <p:cNvSpPr/>
            <p:nvPr/>
          </p:nvSpPr>
          <p:spPr>
            <a:xfrm>
              <a:off x="0" y="106757"/>
              <a:ext cx="3474004" cy="64772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5" name="TextBox 11"/>
            <p:cNvSpPr txBox="1"/>
            <p:nvPr/>
          </p:nvSpPr>
          <p:spPr>
            <a:xfrm>
              <a:off x="0" y="-260351"/>
              <a:ext cx="3474004" cy="11287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ts val="4100"/>
                </a:lnSpc>
                <a:defRPr spc="29" sz="2900">
                  <a:solidFill>
                    <a:srgbClr val="191919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/>
              <a:r>
                <a:t>Entwicklung und Nutzerakquise</a:t>
              </a:r>
            </a:p>
          </p:txBody>
        </p:sp>
      </p:grpSp>
      <p:sp>
        <p:nvSpPr>
          <p:cNvPr id="137" name="TextBox 12"/>
          <p:cNvSpPr txBox="1"/>
          <p:nvPr/>
        </p:nvSpPr>
        <p:spPr>
          <a:xfrm>
            <a:off x="7845422" y="895350"/>
            <a:ext cx="2597155" cy="117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9500"/>
              </a:lnSpc>
              <a:defRPr spc="368" sz="6900">
                <a:solidFill>
                  <a:srgbClr val="231F20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OKRs</a:t>
            </a:r>
          </a:p>
        </p:txBody>
      </p:sp>
      <p:sp>
        <p:nvSpPr>
          <p:cNvPr id="138" name="TextBox 13"/>
          <p:cNvSpPr txBox="1"/>
          <p:nvPr/>
        </p:nvSpPr>
        <p:spPr>
          <a:xfrm>
            <a:off x="1708656" y="4680901"/>
            <a:ext cx="3360906" cy="2137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="1"/>
              <a:t>-</a:t>
            </a:r>
            <a:r>
              <a:t>Fertigstellung der Plattform innerhalb von 6-10 Monaten mit allen Kernfunktionen.</a:t>
            </a:r>
          </a:p>
          <a:p>
            <a:pPr defTabSz="457200">
              <a:defRPr b="1" sz="12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-Erreichen von mindestens 200 registrierten Nutzern (Anbieter und Abnehmer) innerhalb der ersten 3 Monate nach dem Launch.</a:t>
            </a:r>
          </a:p>
          <a:p>
            <a: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-Durchführung von 3 Schulungen/Webinaren zur Nutzung der Plattform, um das Engagement und die Benutzerakzeptanz zu erhöhen.</a:t>
            </a:r>
          </a:p>
        </p:txBody>
      </p:sp>
      <p:grpSp>
        <p:nvGrpSpPr>
          <p:cNvPr id="141" name="Group 14"/>
          <p:cNvGrpSpPr/>
          <p:nvPr/>
        </p:nvGrpSpPr>
        <p:grpSpPr>
          <a:xfrm>
            <a:off x="7221239" y="3221492"/>
            <a:ext cx="3474004" cy="1128778"/>
            <a:chOff x="0" y="-260350"/>
            <a:chExt cx="3474003" cy="1128777"/>
          </a:xfrm>
        </p:grpSpPr>
        <p:sp>
          <p:nvSpPr>
            <p:cNvPr id="139" name="Freeform 15"/>
            <p:cNvSpPr/>
            <p:nvPr/>
          </p:nvSpPr>
          <p:spPr>
            <a:xfrm>
              <a:off x="0" y="106757"/>
              <a:ext cx="3474004" cy="64772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0" name="TextBox 16"/>
            <p:cNvSpPr txBox="1"/>
            <p:nvPr/>
          </p:nvSpPr>
          <p:spPr>
            <a:xfrm>
              <a:off x="0" y="-260351"/>
              <a:ext cx="3474004" cy="11287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ts val="4100"/>
                </a:lnSpc>
                <a:defRPr spc="29" sz="2900">
                  <a:solidFill>
                    <a:srgbClr val="191919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/>
              <a:r>
                <a:t>Nachhaltige Materialvermittlung</a:t>
              </a:r>
            </a:p>
          </p:txBody>
        </p:sp>
      </p:grpSp>
      <p:sp>
        <p:nvSpPr>
          <p:cNvPr id="142" name="TextBox 17"/>
          <p:cNvSpPr txBox="1"/>
          <p:nvPr/>
        </p:nvSpPr>
        <p:spPr>
          <a:xfrm>
            <a:off x="6141309" y="4415419"/>
            <a:ext cx="6254889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-Vermittlung von mindestens 1.000 kg Baumaterialien innerhalb der ersten 6 Monate nach dem Launch.</a:t>
            </a:r>
          </a:p>
          <a:p>
            <a: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="1"/>
              <a:t>-</a:t>
            </a:r>
            <a:r>
              <a:t>Erhebung von Feedback von mindestens 75 % der Nutzer zur Zufriedenheit mit der Vermittlung von Materialien.</a:t>
            </a:r>
          </a:p>
          <a:p>
            <a:pPr defTabSz="457200">
              <a:defRPr b="1" sz="12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-Dokumentation von mindestens 5 erfolgreichen Wiederverwendungsprojekten (z. B. Theater, Kitas, etc.), die durch die Plattform initiiert wurden.</a:t>
            </a:r>
          </a:p>
        </p:txBody>
      </p:sp>
      <p:grpSp>
        <p:nvGrpSpPr>
          <p:cNvPr id="145" name="Group 18"/>
          <p:cNvGrpSpPr/>
          <p:nvPr/>
        </p:nvGrpSpPr>
        <p:grpSpPr>
          <a:xfrm>
            <a:off x="13161889" y="3223919"/>
            <a:ext cx="3474004" cy="1649478"/>
            <a:chOff x="0" y="-520700"/>
            <a:chExt cx="3474003" cy="1649477"/>
          </a:xfrm>
        </p:grpSpPr>
        <p:sp>
          <p:nvSpPr>
            <p:cNvPr id="143" name="Freeform 19"/>
            <p:cNvSpPr/>
            <p:nvPr/>
          </p:nvSpPr>
          <p:spPr>
            <a:xfrm>
              <a:off x="0" y="106757"/>
              <a:ext cx="3474004" cy="64772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4" name="TextBox 20"/>
            <p:cNvSpPr txBox="1"/>
            <p:nvPr/>
          </p:nvSpPr>
          <p:spPr>
            <a:xfrm>
              <a:off x="0" y="-520700"/>
              <a:ext cx="3474004" cy="1649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ts val="4100"/>
                </a:lnSpc>
                <a:defRPr spc="29" sz="2900">
                  <a:solidFill>
                    <a:srgbClr val="202020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/>
              <a:r>
                <a:t>Soziale Integration &amp; Gemeinschafts-aufbau</a:t>
              </a:r>
            </a:p>
          </p:txBody>
        </p:sp>
      </p:grpSp>
      <p:sp>
        <p:nvSpPr>
          <p:cNvPr id="146" name="TextBox 21"/>
          <p:cNvSpPr txBox="1"/>
          <p:nvPr/>
        </p:nvSpPr>
        <p:spPr>
          <a:xfrm>
            <a:off x="13218439" y="4839812"/>
            <a:ext cx="3360905" cy="23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="1"/>
              <a:t>-</a:t>
            </a:r>
            <a:r>
              <a:t>Zusammenarbeit mit mindestens 3 sozialen Einrichtungen, die Menschen in Beschäftigungsprogrammen einbinden.</a:t>
            </a:r>
          </a:p>
          <a:p>
            <a: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endParaRPr b="1"/>
          </a:p>
          <a:p>
            <a: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="1"/>
              <a:t>-</a:t>
            </a:r>
            <a:r>
              <a:t>Bereitstellung von Schulungsprogrammen für mindestens 20 benachteiligte Personen zur Nutzung der Plattform und zum Umgang mit Baumaterialien.</a:t>
            </a:r>
          </a:p>
          <a:p>
            <a: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endParaRPr b="1"/>
          </a:p>
          <a:p>
            <a: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="1"/>
              <a:t>-</a:t>
            </a:r>
            <a:r>
              <a:t>Aufbau einer aktiven Community mit mindestens 100 engagierten Mitgliedern, die regelmäßig Materialien anbieten oder suchen.</a:t>
            </a:r>
          </a:p>
        </p:txBody>
      </p:sp>
      <p:sp>
        <p:nvSpPr>
          <p:cNvPr id="147" name="Freeform 22"/>
          <p:cNvSpPr/>
          <p:nvPr/>
        </p:nvSpPr>
        <p:spPr>
          <a:xfrm rot="1291934">
            <a:off x="-7019643" y="-5746478"/>
            <a:ext cx="11748908" cy="8801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8" name="Freeform 23"/>
          <p:cNvSpPr/>
          <p:nvPr/>
        </p:nvSpPr>
        <p:spPr>
          <a:xfrm>
            <a:off x="16388996" y="330829"/>
            <a:ext cx="1383457" cy="92086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9" name="TextBox 24"/>
          <p:cNvSpPr txBox="1"/>
          <p:nvPr/>
        </p:nvSpPr>
        <p:spPr>
          <a:xfrm>
            <a:off x="3825533" y="2077255"/>
            <a:ext cx="10636934" cy="728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900"/>
              </a:lnSpc>
              <a:defRPr spc="90" sz="2100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/>
            <a:r>
              <a:t>Diese Objectives und Key Results kommunizieren unser Bestreben, geben Orientierung und schaffen Fokus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oShape 2"/>
          <p:cNvSpPr/>
          <p:nvPr/>
        </p:nvSpPr>
        <p:spPr>
          <a:xfrm flipV="1">
            <a:off x="11198779" y="-37466"/>
            <a:ext cx="1" cy="10287001"/>
          </a:xfrm>
          <a:prstGeom prst="line">
            <a:avLst/>
          </a:prstGeom>
          <a:ln w="76200">
            <a:solidFill>
              <a:srgbClr val="E1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2" name="Freeform 4"/>
          <p:cNvSpPr/>
          <p:nvPr/>
        </p:nvSpPr>
        <p:spPr>
          <a:xfrm>
            <a:off x="10998134" y="1206568"/>
            <a:ext cx="402561" cy="402561"/>
          </a:xfrm>
          <a:prstGeom prst="ellipse">
            <a:avLst/>
          </a:prstGeom>
          <a:solidFill>
            <a:srgbClr val="E100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55" name="Group 6"/>
          <p:cNvGrpSpPr/>
          <p:nvPr/>
        </p:nvGrpSpPr>
        <p:grpSpPr>
          <a:xfrm>
            <a:off x="11928785" y="4211433"/>
            <a:ext cx="5330516" cy="2380711"/>
            <a:chOff x="0" y="0"/>
            <a:chExt cx="5330514" cy="2380709"/>
          </a:xfrm>
        </p:grpSpPr>
        <p:sp>
          <p:nvSpPr>
            <p:cNvPr id="153" name="TextBox 7"/>
            <p:cNvSpPr txBox="1"/>
            <p:nvPr/>
          </p:nvSpPr>
          <p:spPr>
            <a:xfrm>
              <a:off x="0" y="1400338"/>
              <a:ext cx="5330515" cy="980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ts val="2600"/>
                </a:lnSpc>
                <a:defRPr spc="94">
                  <a:solidFill>
                    <a:srgbClr val="191919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/>
              <a:r>
                <a:t>Der Bedarf nach Materialien ist da. Zeitmangel steht oft im Weg von effizienter Abwicklung. Kreislaufwirtschaft ist realistisch!</a:t>
              </a:r>
            </a:p>
          </p:txBody>
        </p:sp>
        <p:sp>
          <p:nvSpPr>
            <p:cNvPr id="154" name="TextBox 8"/>
            <p:cNvSpPr txBox="1"/>
            <p:nvPr/>
          </p:nvSpPr>
          <p:spPr>
            <a:xfrm>
              <a:off x="0" y="0"/>
              <a:ext cx="5330515" cy="1082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ts val="4300"/>
                </a:lnSpc>
                <a:defRPr spc="240" sz="3200">
                  <a:solidFill>
                    <a:srgbClr val="191919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/>
              <a:r>
                <a:t>WICHTIGE ERKENNTNISSE</a:t>
              </a:r>
            </a:p>
          </p:txBody>
        </p:sp>
      </p:grpSp>
      <p:grpSp>
        <p:nvGrpSpPr>
          <p:cNvPr id="158" name="Group 10"/>
          <p:cNvGrpSpPr/>
          <p:nvPr/>
        </p:nvGrpSpPr>
        <p:grpSpPr>
          <a:xfrm>
            <a:off x="5145852" y="2771372"/>
            <a:ext cx="5330516" cy="1837785"/>
            <a:chOff x="0" y="0"/>
            <a:chExt cx="5330514" cy="1837784"/>
          </a:xfrm>
        </p:grpSpPr>
        <p:sp>
          <p:nvSpPr>
            <p:cNvPr id="156" name="TextBox 11"/>
            <p:cNvSpPr txBox="1"/>
            <p:nvPr/>
          </p:nvSpPr>
          <p:spPr>
            <a:xfrm>
              <a:off x="0" y="857413"/>
              <a:ext cx="5330515" cy="980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lnSpc>
                  <a:spcPts val="2600"/>
                </a:lnSpc>
                <a:defRPr spc="94">
                  <a:solidFill>
                    <a:srgbClr val="191919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/>
              <a:r>
                <a:t>Jahrelange Erfahrung im Kulturbereich zeigt: es wird immer gebaut, Geld ist immer knapp und Zeit meistens Mangelware</a:t>
              </a:r>
            </a:p>
          </p:txBody>
        </p:sp>
        <p:sp>
          <p:nvSpPr>
            <p:cNvPr id="157" name="TextBox 12"/>
            <p:cNvSpPr txBox="1"/>
            <p:nvPr/>
          </p:nvSpPr>
          <p:spPr>
            <a:xfrm>
              <a:off x="0" y="0"/>
              <a:ext cx="5330515" cy="536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lnSpc>
                  <a:spcPts val="4300"/>
                </a:lnSpc>
                <a:defRPr spc="35" sz="3200">
                  <a:solidFill>
                    <a:srgbClr val="191919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/>
              <a:r>
                <a:t>USER RESEARCH</a:t>
              </a:r>
            </a:p>
          </p:txBody>
        </p:sp>
      </p:grpSp>
      <p:grpSp>
        <p:nvGrpSpPr>
          <p:cNvPr id="161" name="Group 14"/>
          <p:cNvGrpSpPr/>
          <p:nvPr/>
        </p:nvGrpSpPr>
        <p:grpSpPr>
          <a:xfrm>
            <a:off x="5143744" y="7184068"/>
            <a:ext cx="5330516" cy="3041110"/>
            <a:chOff x="0" y="0"/>
            <a:chExt cx="5330514" cy="3041109"/>
          </a:xfrm>
        </p:grpSpPr>
        <p:sp>
          <p:nvSpPr>
            <p:cNvPr id="159" name="TextBox 15"/>
            <p:cNvSpPr txBox="1"/>
            <p:nvPr/>
          </p:nvSpPr>
          <p:spPr>
            <a:xfrm>
              <a:off x="0" y="1400338"/>
              <a:ext cx="5330515" cy="1640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lnSpc>
                  <a:spcPts val="2600"/>
                </a:lnSpc>
                <a:defRPr spc="94">
                  <a:solidFill>
                    <a:srgbClr val="191919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/>
              <a:r>
                <a:t>Viele Glückliche Zufälle haben bereits aus einem Ninja Warrior Frame eine neue Terrasse gemacht, aus einem Bühnenbild einen Treppenaufstieg zur Büroetage und aus ungenutztem Mobiliar… genutztes!</a:t>
              </a:r>
            </a:p>
          </p:txBody>
        </p:sp>
        <p:sp>
          <p:nvSpPr>
            <p:cNvPr id="160" name="TextBox 16"/>
            <p:cNvSpPr txBox="1"/>
            <p:nvPr/>
          </p:nvSpPr>
          <p:spPr>
            <a:xfrm>
              <a:off x="0" y="0"/>
              <a:ext cx="5330515" cy="536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lnSpc>
                  <a:spcPts val="4300"/>
                </a:lnSpc>
                <a:defRPr spc="147" sz="3200">
                  <a:solidFill>
                    <a:srgbClr val="191919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/>
              <a:r>
                <a:t>BISHERIGE MEILENSTEINE</a:t>
              </a:r>
            </a:p>
          </p:txBody>
        </p:sp>
      </p:grpSp>
      <p:sp>
        <p:nvSpPr>
          <p:cNvPr id="162" name="Freeform 19"/>
          <p:cNvSpPr/>
          <p:nvPr/>
        </p:nvSpPr>
        <p:spPr>
          <a:xfrm>
            <a:off x="11000241" y="2694367"/>
            <a:ext cx="402561" cy="402561"/>
          </a:xfrm>
          <a:prstGeom prst="ellipse">
            <a:avLst/>
          </a:prstGeom>
          <a:solidFill>
            <a:srgbClr val="E100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3" name="Freeform 22"/>
          <p:cNvSpPr/>
          <p:nvPr/>
        </p:nvSpPr>
        <p:spPr>
          <a:xfrm>
            <a:off x="10998134" y="4924261"/>
            <a:ext cx="402561" cy="402561"/>
          </a:xfrm>
          <a:prstGeom prst="ellipse">
            <a:avLst/>
          </a:prstGeom>
          <a:solidFill>
            <a:srgbClr val="E100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4" name="Freeform 25"/>
          <p:cNvSpPr/>
          <p:nvPr/>
        </p:nvSpPr>
        <p:spPr>
          <a:xfrm>
            <a:off x="10998134" y="6458243"/>
            <a:ext cx="402561" cy="402561"/>
          </a:xfrm>
          <a:prstGeom prst="ellipse">
            <a:avLst/>
          </a:prstGeom>
          <a:solidFill>
            <a:srgbClr val="E100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5" name="TextBox 27"/>
          <p:cNvSpPr txBox="1"/>
          <p:nvPr/>
        </p:nvSpPr>
        <p:spPr>
          <a:xfrm>
            <a:off x="16529431" y="9305925"/>
            <a:ext cx="1307337" cy="691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5600"/>
              </a:lnSpc>
              <a:defRPr spc="1470" sz="4200">
                <a:solidFill>
                  <a:srgbClr val="FFFFFF"/>
                </a:solidFill>
                <a:latin typeface="Now Medium"/>
                <a:ea typeface="Now Medium"/>
                <a:cs typeface="Now Medium"/>
                <a:sym typeface="Now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66" name="TextBox 28"/>
          <p:cNvSpPr txBox="1"/>
          <p:nvPr/>
        </p:nvSpPr>
        <p:spPr>
          <a:xfrm>
            <a:off x="3139985" y="516957"/>
            <a:ext cx="7858150" cy="123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0000"/>
              </a:lnSpc>
              <a:defRPr sz="720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Status Quo</a:t>
            </a:r>
          </a:p>
        </p:txBody>
      </p:sp>
      <p:sp>
        <p:nvSpPr>
          <p:cNvPr id="167" name="Freeform 29"/>
          <p:cNvSpPr/>
          <p:nvPr/>
        </p:nvSpPr>
        <p:spPr>
          <a:xfrm rot="1291934">
            <a:off x="-7019643" y="-5746478"/>
            <a:ext cx="11748908" cy="8801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8" name="Freeform 30"/>
          <p:cNvSpPr/>
          <p:nvPr/>
        </p:nvSpPr>
        <p:spPr>
          <a:xfrm>
            <a:off x="16388996" y="330829"/>
            <a:ext cx="1383457" cy="9208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2"/>
          <p:cNvGrpSpPr/>
          <p:nvPr/>
        </p:nvGrpSpPr>
        <p:grpSpPr>
          <a:xfrm>
            <a:off x="8722614" y="2116413"/>
            <a:ext cx="6940485" cy="1604436"/>
            <a:chOff x="0" y="0"/>
            <a:chExt cx="6940483" cy="1604435"/>
          </a:xfrm>
        </p:grpSpPr>
        <p:sp>
          <p:nvSpPr>
            <p:cNvPr id="170" name="TextBox 3"/>
            <p:cNvSpPr txBox="1"/>
            <p:nvPr/>
          </p:nvSpPr>
          <p:spPr>
            <a:xfrm>
              <a:off x="0" y="0"/>
              <a:ext cx="6940484" cy="432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ts val="3400"/>
                </a:lnSpc>
                <a:defRPr sz="2800">
                  <a:solidFill>
                    <a:srgbClr val="191919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/>
              <a:r>
                <a:t>Plattformentwicklung</a:t>
              </a:r>
            </a:p>
          </p:txBody>
        </p:sp>
        <p:sp>
          <p:nvSpPr>
            <p:cNvPr id="171" name="TextBox 4"/>
            <p:cNvSpPr txBox="1"/>
            <p:nvPr/>
          </p:nvSpPr>
          <p:spPr>
            <a:xfrm>
              <a:off x="0" y="715435"/>
              <a:ext cx="6940484" cy="889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defTabSz="457200">
                <a:defRPr b="1" sz="1200"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Prototyping und Usability-Tests:</a:t>
              </a:r>
              <a:endParaRPr b="0"/>
            </a:p>
            <a:p>
              <a:pPr marL="457200" indent="-317500" defTabSz="457200">
                <a:buSzPct val="100000"/>
                <a:buFont typeface="Times Roman"/>
                <a:buChar char="•"/>
                <a:defRPr sz="1200"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Erstellen eines ersten Prototyps der Plattform und Durchführung von Usability-Tests</a:t>
              </a:r>
            </a:p>
            <a:p>
              <a:pPr defTabSz="457200">
                <a:defRPr b="1" sz="1200"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Integration von Kernfunktionen:</a:t>
              </a:r>
              <a:endParaRPr b="0"/>
            </a:p>
            <a:p>
              <a:pPr marL="457200" indent="-317500" defTabSz="457200">
                <a:buSzPct val="100000"/>
                <a:buFont typeface="Times Roman"/>
                <a:buChar char="•"/>
                <a:defRPr sz="1200"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Entwicklung der wesentlichen Funktionen wie Nutzerregistrierung, Materialangebot, Suchfilter und Terminplanung</a:t>
              </a:r>
            </a:p>
          </p:txBody>
        </p:sp>
      </p:grpSp>
      <p:sp>
        <p:nvSpPr>
          <p:cNvPr id="173" name="Freeform 5"/>
          <p:cNvSpPr/>
          <p:nvPr/>
        </p:nvSpPr>
        <p:spPr>
          <a:xfrm rot="1291934">
            <a:off x="13397977" y="6290377"/>
            <a:ext cx="11748907" cy="88010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4" name="Freeform 6"/>
          <p:cNvSpPr/>
          <p:nvPr/>
        </p:nvSpPr>
        <p:spPr>
          <a:xfrm>
            <a:off x="1173762" y="4394830"/>
            <a:ext cx="4584435" cy="52971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5" name="TextBox 7"/>
          <p:cNvSpPr txBox="1"/>
          <p:nvPr/>
        </p:nvSpPr>
        <p:spPr>
          <a:xfrm>
            <a:off x="1028699" y="1393413"/>
            <a:ext cx="6224301" cy="210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8200"/>
              </a:lnSpc>
              <a:defRPr sz="7500">
                <a:solidFill>
                  <a:srgbClr val="191919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NÄCHSTE SCHRITTE</a:t>
            </a:r>
          </a:p>
        </p:txBody>
      </p:sp>
      <p:sp>
        <p:nvSpPr>
          <p:cNvPr id="176" name="TextBox 8"/>
          <p:cNvSpPr txBox="1"/>
          <p:nvPr/>
        </p:nvSpPr>
        <p:spPr>
          <a:xfrm>
            <a:off x="9642723" y="4574764"/>
            <a:ext cx="6940484" cy="432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400"/>
              </a:lnSpc>
              <a:defRPr sz="2800">
                <a:solidFill>
                  <a:srgbClr val="191919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Marketing und Nutzerakquise</a:t>
            </a:r>
          </a:p>
        </p:txBody>
      </p:sp>
      <p:sp>
        <p:nvSpPr>
          <p:cNvPr id="177" name="TextBox 9"/>
          <p:cNvSpPr txBox="1"/>
          <p:nvPr/>
        </p:nvSpPr>
        <p:spPr>
          <a:xfrm>
            <a:off x="9642723" y="5280674"/>
            <a:ext cx="6940484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spcBef>
                <a:spcPts val="1200"/>
              </a:spcBef>
              <a:defRPr b="1"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Zielgerichtete Marketingkampagne:</a:t>
            </a:r>
            <a:endParaRPr b="0"/>
          </a:p>
          <a:p>
            <a:pPr marL="457200" indent="-317500" defTabSz="457200">
              <a:buSzPct val="100000"/>
              <a:buFont typeface="Times Roman"/>
              <a:buChar char="•"/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Entwicklung einer Marketingstrategie, die auf die Zielgruppen (z. B. Messebauer, Theater, Sporteinrichtungen) abzielt</a:t>
            </a:r>
          </a:p>
          <a:p>
            <a:pPr defTabSz="457200">
              <a:spcBef>
                <a:spcPts val="1200"/>
              </a:spcBef>
              <a:defRPr b="1"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Partnerschaften mit lokalen Einrichtungen:</a:t>
            </a:r>
            <a:endParaRPr b="0"/>
          </a:p>
          <a:p>
            <a:pPr marL="457200" indent="-317500" defTabSz="457200">
              <a:buSzPct val="100000"/>
              <a:buFont typeface="Times Roman"/>
              <a:buChar char="•"/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Aufbau von Kooperationen mit kulturellen Institutionen und sozialen Einrichtungen in Köln, um deren Unterstützung und Nutzer zu gewinnen</a:t>
            </a:r>
          </a:p>
        </p:txBody>
      </p:sp>
      <p:grpSp>
        <p:nvGrpSpPr>
          <p:cNvPr id="180" name="Group 10"/>
          <p:cNvGrpSpPr/>
          <p:nvPr/>
        </p:nvGrpSpPr>
        <p:grpSpPr>
          <a:xfrm>
            <a:off x="10586824" y="7036257"/>
            <a:ext cx="6940484" cy="2087036"/>
            <a:chOff x="0" y="0"/>
            <a:chExt cx="6940483" cy="2087035"/>
          </a:xfrm>
        </p:grpSpPr>
        <p:sp>
          <p:nvSpPr>
            <p:cNvPr id="178" name="TextBox 11"/>
            <p:cNvSpPr txBox="1"/>
            <p:nvPr/>
          </p:nvSpPr>
          <p:spPr>
            <a:xfrm>
              <a:off x="0" y="0"/>
              <a:ext cx="6940484" cy="432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ts val="3400"/>
                </a:lnSpc>
                <a:defRPr sz="2800">
                  <a:solidFill>
                    <a:srgbClr val="191919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/>
              <a:r>
                <a:t>Soziale Integration</a:t>
              </a:r>
            </a:p>
          </p:txBody>
        </p:sp>
        <p:sp>
          <p:nvSpPr>
            <p:cNvPr id="179" name="TextBox 12"/>
            <p:cNvSpPr txBox="1"/>
            <p:nvPr/>
          </p:nvSpPr>
          <p:spPr>
            <a:xfrm>
              <a:off x="0" y="715435"/>
              <a:ext cx="6940484" cy="137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defTabSz="457200">
                <a:spcBef>
                  <a:spcPts val="1200"/>
                </a:spcBef>
                <a:defRPr b="1" sz="1200"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Schulungsprogramme für benachteiligte Gruppen:</a:t>
              </a:r>
              <a:endParaRPr b="0"/>
            </a:p>
            <a:p>
              <a:pPr marL="457200" indent="-317500" defTabSz="457200">
                <a:buSzPct val="100000"/>
                <a:buFont typeface="Times Roman"/>
                <a:buChar char="•"/>
                <a:defRPr sz="1200"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Entwicklung und Durchführung von Schulungsprogrammen für Langzeitarbeitslose und andere benachteiligte Gruppen, um ihnen den Umgang mit der Plattform und Baumaterialien näherzubringen</a:t>
              </a:r>
            </a:p>
            <a:p>
              <a:pPr defTabSz="457200">
                <a:spcBef>
                  <a:spcPts val="1200"/>
                </a:spcBef>
                <a:defRPr b="1" sz="1200"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Feedback-Schleifen einrichten:</a:t>
              </a:r>
              <a:endParaRPr b="0"/>
            </a:p>
            <a:p>
              <a:pPr marL="457200" indent="-317500" defTabSz="457200">
                <a:buSzPct val="100000"/>
                <a:buFont typeface="Times Roman"/>
                <a:buChar char="•"/>
                <a:defRPr sz="1200"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Einrichtung regelmäßiger Feedback-Schleifen mit Nutzern, insbesondere mit sozialen Einrichtungen, um deren Bedürfnisse besser zu verstehen und die Plattform kontinuierlich zu verbessern.</a:t>
              </a:r>
            </a:p>
          </p:txBody>
        </p:sp>
      </p:grpSp>
      <p:sp>
        <p:nvSpPr>
          <p:cNvPr id="181" name="Freeform 13"/>
          <p:cNvSpPr/>
          <p:nvPr/>
        </p:nvSpPr>
        <p:spPr>
          <a:xfrm>
            <a:off x="16388996" y="330829"/>
            <a:ext cx="1383457" cy="9208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Box 2"/>
          <p:cNvSpPr txBox="1"/>
          <p:nvPr/>
        </p:nvSpPr>
        <p:spPr>
          <a:xfrm>
            <a:off x="1028699" y="3269539"/>
            <a:ext cx="8411135" cy="2024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7800"/>
              </a:lnSpc>
              <a:defRPr spc="-78" sz="780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Wie ihr uns unterstützen könnt</a:t>
            </a:r>
          </a:p>
        </p:txBody>
      </p:sp>
      <p:sp>
        <p:nvSpPr>
          <p:cNvPr id="184" name="TextBox 3"/>
          <p:cNvSpPr txBox="1"/>
          <p:nvPr/>
        </p:nvSpPr>
        <p:spPr>
          <a:xfrm>
            <a:off x="1028700" y="5940035"/>
            <a:ext cx="6702794" cy="101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700"/>
              </a:lnSpc>
              <a:defRPr sz="1900"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/>
            <a:r>
              <a:t>Wir sind keine Programmierer, Schreibtischhengste oder Politikpros. Es braucht menschen, die das Gerüst bauen und in den Mainstream einspeisen.</a:t>
            </a:r>
          </a:p>
        </p:txBody>
      </p:sp>
      <p:sp>
        <p:nvSpPr>
          <p:cNvPr id="185" name="TextBox 4"/>
          <p:cNvSpPr txBox="1"/>
          <p:nvPr/>
        </p:nvSpPr>
        <p:spPr>
          <a:xfrm>
            <a:off x="11803199" y="4074881"/>
            <a:ext cx="4148359" cy="82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300"/>
              </a:lnSpc>
              <a:defRPr sz="2400"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t>Webdesign/Programmierung:</a:t>
            </a:r>
          </a:p>
          <a:p>
            <a:pPr>
              <a:lnSpc>
                <a:spcPts val="3300"/>
              </a:lnSpc>
              <a:defRPr sz="2400"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t>Das Tool muss fluppen!</a:t>
            </a:r>
          </a:p>
        </p:txBody>
      </p:sp>
      <p:sp>
        <p:nvSpPr>
          <p:cNvPr id="186" name="TextBox 5"/>
          <p:cNvSpPr txBox="1"/>
          <p:nvPr/>
        </p:nvSpPr>
        <p:spPr>
          <a:xfrm>
            <a:off x="11803199" y="5766055"/>
            <a:ext cx="4683486" cy="82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300"/>
              </a:lnSpc>
              <a:defRPr sz="2400"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t>Bürokratie: </a:t>
            </a:r>
          </a:p>
          <a:p>
            <a:pPr>
              <a:lnSpc>
                <a:spcPts val="3300"/>
              </a:lnSpc>
              <a:defRPr sz="2400"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t>Verwaltungswege ebnen</a:t>
            </a:r>
          </a:p>
        </p:txBody>
      </p:sp>
      <p:sp>
        <p:nvSpPr>
          <p:cNvPr id="187" name="TextBox 6"/>
          <p:cNvSpPr txBox="1"/>
          <p:nvPr/>
        </p:nvSpPr>
        <p:spPr>
          <a:xfrm>
            <a:off x="11803199" y="7318299"/>
            <a:ext cx="4683486" cy="82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300"/>
              </a:lnSpc>
              <a:defRPr sz="2400"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/>
            <a:r>
              <a:t>Politik: die Idee hat Zukunft. Sie braucht nur genug Zuspruch!</a:t>
            </a:r>
          </a:p>
        </p:txBody>
      </p:sp>
      <p:grpSp>
        <p:nvGrpSpPr>
          <p:cNvPr id="190" name="Group 7"/>
          <p:cNvGrpSpPr/>
          <p:nvPr/>
        </p:nvGrpSpPr>
        <p:grpSpPr>
          <a:xfrm>
            <a:off x="10561311" y="4078037"/>
            <a:ext cx="885229" cy="888825"/>
            <a:chOff x="0" y="0"/>
            <a:chExt cx="885228" cy="888823"/>
          </a:xfrm>
        </p:grpSpPr>
        <p:sp>
          <p:nvSpPr>
            <p:cNvPr id="188" name="Freeform 9"/>
            <p:cNvSpPr/>
            <p:nvPr/>
          </p:nvSpPr>
          <p:spPr>
            <a:xfrm>
              <a:off x="0" y="-1"/>
              <a:ext cx="885229" cy="888825"/>
            </a:xfrm>
            <a:prstGeom prst="ellipse">
              <a:avLst/>
            </a:prstGeom>
            <a:solidFill>
              <a:srgbClr val="E1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9" name="TextBox 10"/>
            <p:cNvSpPr txBox="1"/>
            <p:nvPr/>
          </p:nvSpPr>
          <p:spPr>
            <a:xfrm>
              <a:off x="235481" y="204857"/>
              <a:ext cx="433317" cy="5078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3900"/>
                </a:lnSpc>
                <a:defRPr sz="36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193" name="Group 11"/>
          <p:cNvGrpSpPr/>
          <p:nvPr/>
        </p:nvGrpSpPr>
        <p:grpSpPr>
          <a:xfrm>
            <a:off x="10561311" y="5769211"/>
            <a:ext cx="885229" cy="885229"/>
            <a:chOff x="0" y="0"/>
            <a:chExt cx="885228" cy="885228"/>
          </a:xfrm>
        </p:grpSpPr>
        <p:sp>
          <p:nvSpPr>
            <p:cNvPr id="191" name="Freeform 13"/>
            <p:cNvSpPr/>
            <p:nvPr/>
          </p:nvSpPr>
          <p:spPr>
            <a:xfrm>
              <a:off x="0" y="0"/>
              <a:ext cx="885229" cy="885229"/>
            </a:xfrm>
            <a:prstGeom prst="ellipse">
              <a:avLst/>
            </a:prstGeom>
            <a:solidFill>
              <a:srgbClr val="E1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2" name="TextBox 14"/>
            <p:cNvSpPr txBox="1"/>
            <p:nvPr/>
          </p:nvSpPr>
          <p:spPr>
            <a:xfrm>
              <a:off x="235481" y="217898"/>
              <a:ext cx="433317" cy="501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3900"/>
                </a:lnSpc>
                <a:defRPr sz="360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196" name="Group 15"/>
          <p:cNvGrpSpPr/>
          <p:nvPr/>
        </p:nvGrpSpPr>
        <p:grpSpPr>
          <a:xfrm>
            <a:off x="10561311" y="7321456"/>
            <a:ext cx="885229" cy="888824"/>
            <a:chOff x="0" y="0"/>
            <a:chExt cx="885228" cy="888823"/>
          </a:xfrm>
        </p:grpSpPr>
        <p:sp>
          <p:nvSpPr>
            <p:cNvPr id="194" name="Freeform 17"/>
            <p:cNvSpPr/>
            <p:nvPr/>
          </p:nvSpPr>
          <p:spPr>
            <a:xfrm>
              <a:off x="0" y="-1"/>
              <a:ext cx="885229" cy="888825"/>
            </a:xfrm>
            <a:prstGeom prst="ellipse">
              <a:avLst/>
            </a:prstGeom>
            <a:solidFill>
              <a:srgbClr val="E1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5" name="TextBox 18"/>
            <p:cNvSpPr txBox="1"/>
            <p:nvPr/>
          </p:nvSpPr>
          <p:spPr>
            <a:xfrm>
              <a:off x="235481" y="210754"/>
              <a:ext cx="433317" cy="5078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ts val="3900"/>
                </a:lnSpc>
                <a:defRPr sz="36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/>
              <a:r>
                <a:t>3</a:t>
              </a:r>
            </a:p>
          </p:txBody>
        </p:sp>
      </p:grpSp>
      <p:sp>
        <p:nvSpPr>
          <p:cNvPr id="197" name="Freeform 19"/>
          <p:cNvSpPr/>
          <p:nvPr/>
        </p:nvSpPr>
        <p:spPr>
          <a:xfrm rot="1291934">
            <a:off x="-7019643" y="-5746478"/>
            <a:ext cx="11748908" cy="8801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8" name="Freeform 20"/>
          <p:cNvSpPr/>
          <p:nvPr/>
        </p:nvSpPr>
        <p:spPr>
          <a:xfrm>
            <a:off x="16388996" y="330829"/>
            <a:ext cx="1383457" cy="9208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reeform 2"/>
          <p:cNvSpPr/>
          <p:nvPr/>
        </p:nvSpPr>
        <p:spPr>
          <a:xfrm flipV="1" rot="14636591">
            <a:off x="13222095" y="2721723"/>
            <a:ext cx="1311594" cy="41148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1" name="Freeform 3"/>
          <p:cNvSpPr/>
          <p:nvPr/>
        </p:nvSpPr>
        <p:spPr>
          <a:xfrm>
            <a:off x="7365587" y="8995488"/>
            <a:ext cx="262544" cy="40675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2" name="Freeform 4"/>
          <p:cNvSpPr/>
          <p:nvPr/>
        </p:nvSpPr>
        <p:spPr>
          <a:xfrm>
            <a:off x="7330802" y="7211307"/>
            <a:ext cx="322067" cy="44173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3" name="Freeform 5"/>
          <p:cNvSpPr/>
          <p:nvPr/>
        </p:nvSpPr>
        <p:spPr>
          <a:xfrm>
            <a:off x="7330802" y="8181205"/>
            <a:ext cx="377601" cy="29040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4" name="Freeform 6"/>
          <p:cNvSpPr/>
          <p:nvPr/>
        </p:nvSpPr>
        <p:spPr>
          <a:xfrm>
            <a:off x="12886580" y="8181205"/>
            <a:ext cx="576144" cy="57614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5" name="TextBox 8"/>
          <p:cNvSpPr txBox="1"/>
          <p:nvPr/>
        </p:nvSpPr>
        <p:spPr>
          <a:xfrm>
            <a:off x="2723035" y="1927998"/>
            <a:ext cx="7842654" cy="183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4800"/>
              </a:lnSpc>
              <a:defRPr sz="10600">
                <a:solidFill>
                  <a:srgbClr val="222222"/>
                </a:solidFill>
                <a:latin typeface="Roboto Italics"/>
                <a:ea typeface="Roboto Italics"/>
                <a:cs typeface="Roboto Italics"/>
                <a:sym typeface="Roboto Italics"/>
              </a:defRPr>
            </a:pPr>
            <a:r>
              <a:t>Vielen </a:t>
            </a:r>
            <a:r>
              <a:rPr>
                <a:latin typeface="Roboto Bold"/>
                <a:ea typeface="Roboto Bold"/>
                <a:cs typeface="Roboto Bold"/>
                <a:sym typeface="Roboto Bold"/>
              </a:rPr>
              <a:t>Dank!</a:t>
            </a:r>
          </a:p>
        </p:txBody>
      </p:sp>
      <p:sp>
        <p:nvSpPr>
          <p:cNvPr id="206" name="TextBox 9"/>
          <p:cNvSpPr txBox="1"/>
          <p:nvPr/>
        </p:nvSpPr>
        <p:spPr>
          <a:xfrm>
            <a:off x="2863752" y="4683872"/>
            <a:ext cx="7701937" cy="1527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100"/>
              </a:lnSpc>
              <a:defRPr sz="4300"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/>
            <a:r>
              <a:t>Hier könnt ihr uns erreichen. Wir freuen uns über Feedback.</a:t>
            </a:r>
          </a:p>
        </p:txBody>
      </p:sp>
      <p:sp>
        <p:nvSpPr>
          <p:cNvPr id="207" name="TextBox 10"/>
          <p:cNvSpPr txBox="1"/>
          <p:nvPr/>
        </p:nvSpPr>
        <p:spPr>
          <a:xfrm>
            <a:off x="7916619" y="9064266"/>
            <a:ext cx="4288912" cy="323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600"/>
              </a:lnSpc>
              <a:defRPr spc="122" sz="1900"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/>
            <a:r>
              <a:t>Yorckstr. 12, 5073 Köln</a:t>
            </a:r>
          </a:p>
        </p:txBody>
      </p:sp>
      <p:sp>
        <p:nvSpPr>
          <p:cNvPr id="208" name="TextBox 11"/>
          <p:cNvSpPr txBox="1"/>
          <p:nvPr/>
        </p:nvSpPr>
        <p:spPr>
          <a:xfrm>
            <a:off x="7911596" y="7239372"/>
            <a:ext cx="2408093" cy="323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600"/>
              </a:lnSpc>
              <a:defRPr spc="122" sz="1900"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/>
            <a:r>
              <a:t>017621113982</a:t>
            </a:r>
          </a:p>
        </p:txBody>
      </p:sp>
      <p:sp>
        <p:nvSpPr>
          <p:cNvPr id="209" name="TextBox 12"/>
          <p:cNvSpPr txBox="1"/>
          <p:nvPr/>
        </p:nvSpPr>
        <p:spPr>
          <a:xfrm>
            <a:off x="7911596" y="8133633"/>
            <a:ext cx="4348536" cy="323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600"/>
              </a:lnSpc>
              <a:defRPr sz="19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  <a:hlinkClick r:id="rId7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hello@DanielCalaldine.com</a:t>
            </a:r>
          </a:p>
        </p:txBody>
      </p:sp>
      <p:sp>
        <p:nvSpPr>
          <p:cNvPr id="210" name="TextBox 13"/>
          <p:cNvSpPr txBox="1"/>
          <p:nvPr/>
        </p:nvSpPr>
        <p:spPr>
          <a:xfrm>
            <a:off x="13888662" y="8133633"/>
            <a:ext cx="2408093" cy="983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600"/>
              </a:lnSpc>
              <a:defRPr spc="122" sz="1900"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/>
            <a:r>
              <a:t>https://www.instagram.com/instadan84/</a:t>
            </a:r>
          </a:p>
        </p:txBody>
      </p:sp>
      <p:sp>
        <p:nvSpPr>
          <p:cNvPr id="211" name="Freeform 15"/>
          <p:cNvSpPr/>
          <p:nvPr/>
        </p:nvSpPr>
        <p:spPr>
          <a:xfrm rot="1291934">
            <a:off x="-7019643" y="-5746478"/>
            <a:ext cx="11748908" cy="88010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2" name="Freeform 16"/>
          <p:cNvSpPr/>
          <p:nvPr/>
        </p:nvSpPr>
        <p:spPr>
          <a:xfrm>
            <a:off x="16388996" y="330829"/>
            <a:ext cx="1383457" cy="92086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