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6858000" cy="9144000"/>
  <p:embeddedFontLst>
    <p:embeddedFont>
      <p:font typeface="Roboto"/>
      <p:regular r:id="rId16"/>
      <p:bold r:id="rId17"/>
      <p:italic r:id="rId18"/>
      <p:boldItalic r:id="rId19"/>
    </p:embeddedFont>
    <p:embeddedFont>
      <p:font typeface="DM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4" roundtripDataSignature="AMtx7miosszJTKuRlMv/EXAyzMQSg5p3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MSans-regular.fntdata"/><Relationship Id="rId11" Type="http://schemas.openxmlformats.org/officeDocument/2006/relationships/slide" Target="slides/slide6.xml"/><Relationship Id="rId22" Type="http://schemas.openxmlformats.org/officeDocument/2006/relationships/font" Target="fonts/DMSans-italic.fntdata"/><Relationship Id="rId10" Type="http://schemas.openxmlformats.org/officeDocument/2006/relationships/slide" Target="slides/slide5.xml"/><Relationship Id="rId21" Type="http://schemas.openxmlformats.org/officeDocument/2006/relationships/font" Target="fonts/DMSans-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DM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1.jpg"/><Relationship Id="rId5" Type="http://schemas.openxmlformats.org/officeDocument/2006/relationships/image" Target="../media/image9.png"/><Relationship Id="rId6" Type="http://schemas.openxmlformats.org/officeDocument/2006/relationships/image" Target="../media/image20.png"/><Relationship Id="rId7"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rot="1291934">
            <a:off x="-7019642" y="-5746477"/>
            <a:ext cx="11748906" cy="8800999"/>
          </a:xfrm>
          <a:custGeom>
            <a:rect b="b" l="l" r="r" t="t"/>
            <a:pathLst>
              <a:path extrusionOk="0" h="8800999" w="11748906">
                <a:moveTo>
                  <a:pt x="0" y="0"/>
                </a:moveTo>
                <a:lnTo>
                  <a:pt x="11748906" y="0"/>
                </a:lnTo>
                <a:lnTo>
                  <a:pt x="11748906" y="8800999"/>
                </a:lnTo>
                <a:lnTo>
                  <a:pt x="0" y="8800999"/>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9419971" y="2659438"/>
            <a:ext cx="7453277" cy="5962622"/>
          </a:xfrm>
          <a:custGeom>
            <a:rect b="b" l="l" r="r" t="t"/>
            <a:pathLst>
              <a:path extrusionOk="0" h="5962622" w="7453277">
                <a:moveTo>
                  <a:pt x="0" y="0"/>
                </a:moveTo>
                <a:lnTo>
                  <a:pt x="7453277" y="0"/>
                </a:lnTo>
                <a:lnTo>
                  <a:pt x="7453277" y="5962622"/>
                </a:lnTo>
                <a:lnTo>
                  <a:pt x="0" y="5962622"/>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16388997" y="330829"/>
            <a:ext cx="1383456" cy="920863"/>
          </a:xfrm>
          <a:custGeom>
            <a:rect b="b" l="l" r="r" t="t"/>
            <a:pathLst>
              <a:path extrusionOk="0" h="920863" w="1383456">
                <a:moveTo>
                  <a:pt x="0" y="0"/>
                </a:moveTo>
                <a:lnTo>
                  <a:pt x="1383456" y="0"/>
                </a:lnTo>
                <a:lnTo>
                  <a:pt x="1383456" y="920863"/>
                </a:lnTo>
                <a:lnTo>
                  <a:pt x="0" y="920863"/>
                </a:lnTo>
                <a:lnTo>
                  <a:pt x="0" y="0"/>
                </a:lnTo>
                <a:close/>
              </a:path>
            </a:pathLst>
          </a:custGeom>
          <a:blipFill rotWithShape="1">
            <a:blip r:embed="rId5">
              <a:alphaModFix/>
            </a:blip>
            <a:stretch>
              <a:fillRect b="0" l="0" r="0" t="0"/>
            </a:stretch>
          </a:blipFill>
          <a:ln>
            <a:noFill/>
          </a:ln>
        </p:spPr>
      </p:sp>
      <p:sp>
        <p:nvSpPr>
          <p:cNvPr id="87" name="Google Shape;87;p1"/>
          <p:cNvSpPr txBox="1"/>
          <p:nvPr/>
        </p:nvSpPr>
        <p:spPr>
          <a:xfrm>
            <a:off x="1028700" y="2906893"/>
            <a:ext cx="8115300" cy="2236607"/>
          </a:xfrm>
          <a:prstGeom prst="rect">
            <a:avLst/>
          </a:prstGeom>
          <a:noFill/>
          <a:ln>
            <a:noFill/>
          </a:ln>
        </p:spPr>
        <p:txBody>
          <a:bodyPr anchorCtr="0" anchor="t" bIns="0" lIns="0" spcFirstLastPara="1" rIns="0" wrap="square" tIns="0">
            <a:spAutoFit/>
          </a:bodyPr>
          <a:lstStyle/>
          <a:p>
            <a:pPr indent="0" lvl="0" marL="0" marR="0" rtl="0" algn="l">
              <a:lnSpc>
                <a:spcPct val="104005"/>
              </a:lnSpc>
              <a:spcBef>
                <a:spcPts val="0"/>
              </a:spcBef>
              <a:spcAft>
                <a:spcPts val="0"/>
              </a:spcAft>
              <a:buClr>
                <a:srgbClr val="000000"/>
              </a:buClr>
              <a:buSzPts val="8663"/>
              <a:buFont typeface="Arial"/>
              <a:buNone/>
            </a:pPr>
            <a:r>
              <a:rPr b="1" i="0" lang="en-US" sz="8663" u="none" cap="none" strike="noStrike">
                <a:solidFill>
                  <a:srgbClr val="191919"/>
                </a:solidFill>
                <a:latin typeface="Roboto"/>
                <a:ea typeface="Roboto"/>
                <a:cs typeface="Roboto"/>
                <a:sym typeface="Roboto"/>
              </a:rPr>
              <a:t>PROJEKTNAME</a:t>
            </a:r>
            <a:endParaRPr b="0" i="0" sz="1400" u="none" cap="none" strike="noStrike">
              <a:solidFill>
                <a:srgbClr val="000000"/>
              </a:solidFill>
              <a:latin typeface="Arial"/>
              <a:ea typeface="Arial"/>
              <a:cs typeface="Arial"/>
              <a:sym typeface="Arial"/>
            </a:endParaRPr>
          </a:p>
          <a:p>
            <a:pPr indent="0" lvl="0" marL="0" marR="0" rtl="0" algn="l">
              <a:lnSpc>
                <a:spcPct val="96202"/>
              </a:lnSpc>
              <a:spcBef>
                <a:spcPts val="0"/>
              </a:spcBef>
              <a:spcAft>
                <a:spcPts val="0"/>
              </a:spcAft>
              <a:buClr>
                <a:srgbClr val="000000"/>
              </a:buClr>
              <a:buSzPts val="8663"/>
              <a:buFont typeface="Arial"/>
              <a:buNone/>
            </a:pPr>
            <a:r>
              <a:t/>
            </a:r>
            <a:endParaRPr b="1" i="0" sz="8663" u="none" cap="none" strike="noStrike">
              <a:solidFill>
                <a:srgbClr val="191919"/>
              </a:solidFill>
              <a:latin typeface="Roboto"/>
              <a:ea typeface="Roboto"/>
              <a:cs typeface="Roboto"/>
              <a:sym typeface="Roboto"/>
            </a:endParaRPr>
          </a:p>
        </p:txBody>
      </p:sp>
      <p:sp>
        <p:nvSpPr>
          <p:cNvPr id="88" name="Google Shape;88;p1"/>
          <p:cNvSpPr txBox="1"/>
          <p:nvPr/>
        </p:nvSpPr>
        <p:spPr>
          <a:xfrm>
            <a:off x="1135088" y="9031010"/>
            <a:ext cx="7902600" cy="384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500"/>
              <a:buFont typeface="Arial"/>
              <a:buNone/>
            </a:pPr>
            <a:r>
              <a:rPr b="0" i="0" lang="en-US" sz="2500" u="none" cap="none" strike="noStrike">
                <a:solidFill>
                  <a:srgbClr val="191919"/>
                </a:solidFill>
                <a:latin typeface="Roboto"/>
                <a:ea typeface="Roboto"/>
                <a:cs typeface="Roboto"/>
                <a:sym typeface="Roboto"/>
              </a:rPr>
              <a:t>Stan </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1028700" y="4522375"/>
            <a:ext cx="9336900" cy="3361800"/>
          </a:xfrm>
          <a:prstGeom prst="rect">
            <a:avLst/>
          </a:prstGeom>
          <a:noFill/>
          <a:ln>
            <a:noFill/>
          </a:ln>
        </p:spPr>
        <p:txBody>
          <a:bodyPr anchorCtr="0" anchor="t" bIns="0" lIns="0" spcFirstLastPara="1" rIns="0" wrap="square" tIns="0">
            <a:spAutoFit/>
          </a:bodyPr>
          <a:lstStyle/>
          <a:p>
            <a:pPr indent="0" lvl="0" marL="0" marR="0" rtl="0" algn="l">
              <a:lnSpc>
                <a:spcPct val="106003"/>
              </a:lnSpc>
              <a:spcBef>
                <a:spcPts val="0"/>
              </a:spcBef>
              <a:spcAft>
                <a:spcPts val="0"/>
              </a:spcAft>
              <a:buClr>
                <a:srgbClr val="000000"/>
              </a:buClr>
              <a:buSzPts val="7500"/>
              <a:buFont typeface="Arial"/>
              <a:buNone/>
            </a:pPr>
            <a:r>
              <a:rPr b="0" i="0" lang="en-US" sz="7000" u="none" cap="none" strike="noStrike">
                <a:solidFill>
                  <a:srgbClr val="191919"/>
                </a:solidFill>
                <a:latin typeface="Roboto"/>
                <a:ea typeface="Roboto"/>
                <a:cs typeface="Roboto"/>
                <a:sym typeface="Roboto"/>
              </a:rPr>
              <a:t>Plattform für Ressourcenoptimierten Kreislauf</a:t>
            </a:r>
            <a:r>
              <a:rPr lang="en-US" sz="7000">
                <a:solidFill>
                  <a:srgbClr val="191919"/>
                </a:solidFill>
                <a:latin typeface="Roboto"/>
                <a:ea typeface="Roboto"/>
                <a:cs typeface="Roboto"/>
                <a:sym typeface="Roboto"/>
              </a:rPr>
              <a:t> - °NetzfairQ°</a:t>
            </a:r>
            <a:endParaRPr sz="7000">
              <a:solidFill>
                <a:srgbClr val="191919"/>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0"/>
          <p:cNvSpPr/>
          <p:nvPr/>
        </p:nvSpPr>
        <p:spPr>
          <a:xfrm>
            <a:off x="9286274" y="1028700"/>
            <a:ext cx="8123536" cy="6498828"/>
          </a:xfrm>
          <a:custGeom>
            <a:rect b="b" l="l" r="r" t="t"/>
            <a:pathLst>
              <a:path extrusionOk="0" h="6498828" w="8123536">
                <a:moveTo>
                  <a:pt x="0" y="0"/>
                </a:moveTo>
                <a:lnTo>
                  <a:pt x="8123536" y="0"/>
                </a:lnTo>
                <a:lnTo>
                  <a:pt x="8123536" y="6498828"/>
                </a:lnTo>
                <a:lnTo>
                  <a:pt x="0" y="6498828"/>
                </a:lnTo>
                <a:lnTo>
                  <a:pt x="0" y="0"/>
                </a:lnTo>
                <a:close/>
              </a:path>
            </a:pathLst>
          </a:custGeom>
          <a:blipFill rotWithShape="1">
            <a:blip r:embed="rId3">
              <a:alphaModFix/>
            </a:blip>
            <a:stretch>
              <a:fillRect b="0" l="0" r="0" t="0"/>
            </a:stretch>
          </a:blipFill>
          <a:ln>
            <a:noFill/>
          </a:ln>
        </p:spPr>
      </p:sp>
      <p:sp>
        <p:nvSpPr>
          <p:cNvPr id="240" name="Google Shape;240;p10"/>
          <p:cNvSpPr/>
          <p:nvPr/>
        </p:nvSpPr>
        <p:spPr>
          <a:xfrm>
            <a:off x="1386520" y="8250417"/>
            <a:ext cx="3412913" cy="739641"/>
          </a:xfrm>
          <a:custGeom>
            <a:rect b="b" l="l" r="r" t="t"/>
            <a:pathLst>
              <a:path extrusionOk="0" h="739641" w="3412913">
                <a:moveTo>
                  <a:pt x="0" y="0"/>
                </a:moveTo>
                <a:lnTo>
                  <a:pt x="3412914" y="0"/>
                </a:lnTo>
                <a:lnTo>
                  <a:pt x="3412914" y="739641"/>
                </a:lnTo>
                <a:lnTo>
                  <a:pt x="0" y="739641"/>
                </a:lnTo>
                <a:lnTo>
                  <a:pt x="0" y="0"/>
                </a:lnTo>
                <a:close/>
              </a:path>
            </a:pathLst>
          </a:custGeom>
          <a:blipFill rotWithShape="1">
            <a:blip r:embed="rId4">
              <a:alphaModFix/>
            </a:blip>
            <a:stretch>
              <a:fillRect b="0" l="0" r="0" t="0"/>
            </a:stretch>
          </a:blipFill>
          <a:ln>
            <a:noFill/>
          </a:ln>
        </p:spPr>
      </p:sp>
      <p:sp>
        <p:nvSpPr>
          <p:cNvPr id="241" name="Google Shape;241;p10"/>
          <p:cNvSpPr/>
          <p:nvPr/>
        </p:nvSpPr>
        <p:spPr>
          <a:xfrm>
            <a:off x="711293" y="3316373"/>
            <a:ext cx="4763369" cy="3170617"/>
          </a:xfrm>
          <a:custGeom>
            <a:rect b="b" l="l" r="r" t="t"/>
            <a:pathLst>
              <a:path extrusionOk="0" h="3170617" w="4763369">
                <a:moveTo>
                  <a:pt x="0" y="0"/>
                </a:moveTo>
                <a:lnTo>
                  <a:pt x="4763369" y="0"/>
                </a:lnTo>
                <a:lnTo>
                  <a:pt x="4763369" y="3170617"/>
                </a:lnTo>
                <a:lnTo>
                  <a:pt x="0" y="3170617"/>
                </a:lnTo>
                <a:lnTo>
                  <a:pt x="0" y="0"/>
                </a:lnTo>
                <a:close/>
              </a:path>
            </a:pathLst>
          </a:custGeom>
          <a:blipFill rotWithShape="1">
            <a:blip r:embed="rId5">
              <a:alphaModFix/>
            </a:blip>
            <a:stretch>
              <a:fillRect b="0" l="0" r="0" t="0"/>
            </a:stretch>
          </a:blipFill>
          <a:ln>
            <a:noFill/>
          </a:ln>
        </p:spPr>
      </p:sp>
      <p:sp>
        <p:nvSpPr>
          <p:cNvPr id="242" name="Google Shape;242;p10"/>
          <p:cNvSpPr/>
          <p:nvPr/>
        </p:nvSpPr>
        <p:spPr>
          <a:xfrm>
            <a:off x="5437637" y="7125736"/>
            <a:ext cx="3706363" cy="2989002"/>
          </a:xfrm>
          <a:custGeom>
            <a:rect b="b" l="l" r="r" t="t"/>
            <a:pathLst>
              <a:path extrusionOk="0" h="2989002" w="3706363">
                <a:moveTo>
                  <a:pt x="0" y="0"/>
                </a:moveTo>
                <a:lnTo>
                  <a:pt x="3706363" y="0"/>
                </a:lnTo>
                <a:lnTo>
                  <a:pt x="3706363" y="2989002"/>
                </a:lnTo>
                <a:lnTo>
                  <a:pt x="0" y="2989002"/>
                </a:lnTo>
                <a:lnTo>
                  <a:pt x="0" y="0"/>
                </a:lnTo>
                <a:close/>
              </a:path>
            </a:pathLst>
          </a:custGeom>
          <a:blipFill rotWithShape="1">
            <a:blip r:embed="rId6">
              <a:alphaModFix/>
            </a:blip>
            <a:stretch>
              <a:fillRect b="0" l="0" r="0" t="0"/>
            </a:stretch>
          </a:blipFill>
          <a:ln>
            <a:noFill/>
          </a:ln>
        </p:spPr>
      </p:sp>
      <p:sp>
        <p:nvSpPr>
          <p:cNvPr id="243" name="Google Shape;243;p10"/>
          <p:cNvSpPr/>
          <p:nvPr/>
        </p:nvSpPr>
        <p:spPr>
          <a:xfrm>
            <a:off x="9614728" y="7809745"/>
            <a:ext cx="2634670" cy="1620984"/>
          </a:xfrm>
          <a:custGeom>
            <a:rect b="b" l="l" r="r" t="t"/>
            <a:pathLst>
              <a:path extrusionOk="0" h="1620984" w="2634670">
                <a:moveTo>
                  <a:pt x="0" y="0"/>
                </a:moveTo>
                <a:lnTo>
                  <a:pt x="2634669" y="0"/>
                </a:lnTo>
                <a:lnTo>
                  <a:pt x="2634669" y="1620984"/>
                </a:lnTo>
                <a:lnTo>
                  <a:pt x="0" y="1620984"/>
                </a:lnTo>
                <a:lnTo>
                  <a:pt x="0" y="0"/>
                </a:lnTo>
                <a:close/>
              </a:path>
            </a:pathLst>
          </a:custGeom>
          <a:blipFill rotWithShape="1">
            <a:blip r:embed="rId7">
              <a:alphaModFix/>
            </a:blip>
            <a:stretch>
              <a:fillRect b="0" l="0" r="0" t="0"/>
            </a:stretch>
          </a:blipFill>
          <a:ln>
            <a:noFill/>
          </a:ln>
        </p:spPr>
      </p:sp>
      <p:sp>
        <p:nvSpPr>
          <p:cNvPr id="244" name="Google Shape;244;p10"/>
          <p:cNvSpPr txBox="1"/>
          <p:nvPr/>
        </p:nvSpPr>
        <p:spPr>
          <a:xfrm>
            <a:off x="1028700" y="2888471"/>
            <a:ext cx="7701936" cy="760554"/>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Clr>
                <a:srgbClr val="000000"/>
              </a:buClr>
              <a:buSzPts val="4397"/>
              <a:buFont typeface="Arial"/>
              <a:buNone/>
            </a:pPr>
            <a:r>
              <a:rPr b="1" i="0" lang="en-US" sz="4397" u="none" cap="none" strike="noStrike">
                <a:solidFill>
                  <a:srgbClr val="000000"/>
                </a:solidFill>
                <a:latin typeface="Roboto"/>
                <a:ea typeface="Roboto"/>
                <a:cs typeface="Roboto"/>
                <a:sym typeface="Roboto"/>
              </a:rPr>
              <a:t>Ein Projekt von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a:off x="2383906" y="4531183"/>
            <a:ext cx="682838" cy="611993"/>
          </a:xfrm>
          <a:custGeom>
            <a:rect b="b" l="l" r="r" t="t"/>
            <a:pathLst>
              <a:path extrusionOk="0" h="611993" w="682838">
                <a:moveTo>
                  <a:pt x="0" y="0"/>
                </a:moveTo>
                <a:lnTo>
                  <a:pt x="682838" y="0"/>
                </a:lnTo>
                <a:lnTo>
                  <a:pt x="682838" y="611993"/>
                </a:lnTo>
                <a:lnTo>
                  <a:pt x="0" y="611993"/>
                </a:lnTo>
                <a:lnTo>
                  <a:pt x="0" y="0"/>
                </a:lnTo>
                <a:close/>
              </a:path>
            </a:pathLst>
          </a:custGeom>
          <a:blipFill rotWithShape="1">
            <a:blip r:embed="rId3">
              <a:alphaModFix/>
            </a:blip>
            <a:stretch>
              <a:fillRect b="0" l="0" r="0" t="0"/>
            </a:stretch>
          </a:blipFill>
          <a:ln>
            <a:noFill/>
          </a:ln>
        </p:spPr>
      </p:sp>
      <p:sp>
        <p:nvSpPr>
          <p:cNvPr id="95" name="Google Shape;95;p2"/>
          <p:cNvSpPr txBox="1"/>
          <p:nvPr/>
        </p:nvSpPr>
        <p:spPr>
          <a:xfrm>
            <a:off x="5214925" y="1015574"/>
            <a:ext cx="7858149" cy="12363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7200"/>
              <a:buFont typeface="Arial"/>
              <a:buNone/>
            </a:pPr>
            <a:r>
              <a:rPr b="1" i="0" lang="en-US" sz="7200" u="none" cap="none" strike="noStrike">
                <a:solidFill>
                  <a:srgbClr val="000000"/>
                </a:solidFill>
                <a:latin typeface="Roboto"/>
                <a:ea typeface="Roboto"/>
                <a:cs typeface="Roboto"/>
                <a:sym typeface="Roboto"/>
              </a:rPr>
              <a:t>Das Team</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3083059" y="8638834"/>
            <a:ext cx="3466500" cy="2154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7335194" y="8638834"/>
            <a:ext cx="3466500" cy="3696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2402"/>
              <a:buFont typeface="Arial"/>
              <a:buNone/>
            </a:pPr>
            <a:r>
              <a:rPr b="1" i="0" lang="en-US" sz="2402" u="none" cap="none" strike="noStrike">
                <a:solidFill>
                  <a:srgbClr val="191919"/>
                </a:solidFill>
                <a:latin typeface="Roboto"/>
                <a:ea typeface="Roboto"/>
                <a:cs typeface="Roboto"/>
                <a:sym typeface="Roboto"/>
              </a:rPr>
              <a:t>Stan</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11738402" y="8638834"/>
            <a:ext cx="3466500" cy="2154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3443125" y="2386400"/>
            <a:ext cx="11892900" cy="3385200"/>
          </a:xfrm>
          <a:prstGeom prst="rect">
            <a:avLst/>
          </a:prstGeom>
          <a:noFill/>
          <a:ln>
            <a:noFill/>
          </a:ln>
        </p:spPr>
        <p:txBody>
          <a:bodyPr anchorCtr="0" anchor="t" bIns="0" lIns="0" spcFirstLastPara="1" rIns="0" wrap="square" tIns="0">
            <a:spAutoFit/>
          </a:bodyPr>
          <a:lstStyle/>
          <a:p>
            <a:pPr indent="0" lvl="0" marL="0" marR="0" rtl="0" algn="ctr">
              <a:lnSpc>
                <a:spcPct val="150022"/>
              </a:lnSpc>
              <a:spcBef>
                <a:spcPts val="0"/>
              </a:spcBef>
              <a:spcAft>
                <a:spcPts val="0"/>
              </a:spcAft>
              <a:buClr>
                <a:srgbClr val="000000"/>
              </a:buClr>
              <a:buSzPts val="2199"/>
              <a:buFont typeface="Arial"/>
              <a:buNone/>
            </a:pPr>
            <a:r>
              <a:rPr b="0" i="0" lang="en-US" sz="2199" u="none" cap="none" strike="noStrike">
                <a:solidFill>
                  <a:srgbClr val="674EA7"/>
                </a:solidFill>
                <a:latin typeface="Roboto"/>
                <a:ea typeface="Roboto"/>
                <a:cs typeface="Roboto"/>
                <a:sym typeface="Roboto"/>
              </a:rPr>
              <a:t>Hallo, ich bin Stan und was mich zu der Idee mit dem °Netzfairq° geführt hat ist mein eigener Weg seit COVID. Trotz meiner fachlichen Kompetenzen aus dem Gesundheitswesen, durchlebte ich einen schier endlosen Weg der Diagnosefindung mit ADHS. Mit meinem Fachwissen habe ich mich über 2 Jahre lang selbst studiert. Diese Zeit hat mir die Herausforderungen und Probleme, mit denen viele Menschen konfrontiert sind, klar vor Augen geführt. Covid hat die Strukturen in denen wir leben verstärkt. Was gerade für FINTA Menschen zu Rückzug in soziale Bubbles und die Fragmentierung unserer Gemeinschaft geführt haben. </a:t>
            </a:r>
            <a:endParaRPr b="0" i="0" sz="2199" u="none" cap="none" strike="noStrike">
              <a:solidFill>
                <a:srgbClr val="000000"/>
              </a:solidFill>
              <a:latin typeface="Roboto"/>
              <a:ea typeface="Roboto"/>
              <a:cs typeface="Roboto"/>
              <a:sym typeface="Roboto"/>
            </a:endParaRPr>
          </a:p>
        </p:txBody>
      </p:sp>
      <p:sp>
        <p:nvSpPr>
          <p:cNvPr id="100" name="Google Shape;100;p2"/>
          <p:cNvSpPr txBox="1"/>
          <p:nvPr/>
        </p:nvSpPr>
        <p:spPr>
          <a:xfrm>
            <a:off x="8390075" y="9129646"/>
            <a:ext cx="1410000" cy="1062900"/>
          </a:xfrm>
          <a:prstGeom prst="rect">
            <a:avLst/>
          </a:prstGeom>
          <a:noFill/>
          <a:ln>
            <a:noFill/>
          </a:ln>
        </p:spPr>
        <p:txBody>
          <a:bodyPr anchorCtr="0" anchor="t" bIns="0" lIns="0" spcFirstLastPara="1" rIns="0" wrap="square" tIns="0">
            <a:noAutofit/>
          </a:bodyPr>
          <a:lstStyle/>
          <a:p>
            <a:pPr indent="0" lvl="0" marL="0" marR="0" rtl="0" algn="ctr">
              <a:lnSpc>
                <a:spcPct val="149969"/>
              </a:lnSpc>
              <a:spcBef>
                <a:spcPts val="0"/>
              </a:spcBef>
              <a:spcAft>
                <a:spcPts val="0"/>
              </a:spcAft>
              <a:buClr>
                <a:srgbClr val="000000"/>
              </a:buClr>
              <a:buSzPts val="1643"/>
              <a:buFont typeface="Arial"/>
              <a:buNone/>
            </a:pPr>
            <a:r>
              <a:rPr b="0" i="0" lang="en-US" sz="1643" u="none" cap="none" strike="noStrike">
                <a:solidFill>
                  <a:srgbClr val="000000"/>
                </a:solidFill>
                <a:latin typeface="Roboto"/>
                <a:ea typeface="Roboto"/>
                <a:cs typeface="Roboto"/>
                <a:sym typeface="Roboto"/>
              </a:rPr>
              <a:t>Netzwerkerin</a:t>
            </a:r>
            <a:endParaRPr b="0" i="0" sz="1400" u="none" cap="none" strike="noStrike">
              <a:solidFill>
                <a:srgbClr val="000000"/>
              </a:solidFill>
              <a:latin typeface="Arial"/>
              <a:ea typeface="Arial"/>
              <a:cs typeface="Arial"/>
              <a:sym typeface="Arial"/>
            </a:endParaRPr>
          </a:p>
        </p:txBody>
      </p:sp>
      <p:sp>
        <p:nvSpPr>
          <p:cNvPr id="101" name="Google Shape;101;p2"/>
          <p:cNvSpPr txBox="1"/>
          <p:nvPr/>
        </p:nvSpPr>
        <p:spPr>
          <a:xfrm>
            <a:off x="4111392" y="9250559"/>
            <a:ext cx="1410000" cy="215400"/>
          </a:xfrm>
          <a:prstGeom prst="rect">
            <a:avLst/>
          </a:prstGeom>
          <a:noFill/>
          <a:ln>
            <a:noFill/>
          </a:ln>
        </p:spPr>
        <p:txBody>
          <a:bodyPr anchorCtr="0" anchor="t" bIns="0" lIns="0" spcFirstLastPara="1" rIns="0" wrap="square" tIns="0">
            <a:spAutoFit/>
          </a:bodyPr>
          <a:lstStyle/>
          <a:p>
            <a:pPr indent="0" lvl="0" marL="0" marR="0" rtl="0" algn="l">
              <a:lnSpc>
                <a:spcPct val="149969"/>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rot="1291934">
            <a:off x="-7019642" y="-5746477"/>
            <a:ext cx="11748906" cy="8800999"/>
          </a:xfrm>
          <a:custGeom>
            <a:rect b="b" l="l" r="r" t="t"/>
            <a:pathLst>
              <a:path extrusionOk="0" h="8800999" w="11748906">
                <a:moveTo>
                  <a:pt x="0" y="0"/>
                </a:moveTo>
                <a:lnTo>
                  <a:pt x="11748906" y="0"/>
                </a:lnTo>
                <a:lnTo>
                  <a:pt x="11748906" y="8800999"/>
                </a:lnTo>
                <a:lnTo>
                  <a:pt x="0" y="8800999"/>
                </a:lnTo>
                <a:lnTo>
                  <a:pt x="0" y="0"/>
                </a:lnTo>
                <a:close/>
              </a:path>
            </a:pathLst>
          </a:custGeom>
          <a:blipFill rotWithShape="1">
            <a:blip r:embed="rId4">
              <a:alphaModFix/>
            </a:blip>
            <a:stretch>
              <a:fillRect b="0" l="0" r="0" t="0"/>
            </a:stretch>
          </a:blipFill>
          <a:ln>
            <a:noFill/>
          </a:ln>
        </p:spPr>
      </p:sp>
      <p:sp>
        <p:nvSpPr>
          <p:cNvPr id="103" name="Google Shape;103;p2"/>
          <p:cNvSpPr/>
          <p:nvPr/>
        </p:nvSpPr>
        <p:spPr>
          <a:xfrm rot="1293721">
            <a:off x="14210633" y="6373431"/>
            <a:ext cx="9330408" cy="6989323"/>
          </a:xfrm>
          <a:custGeom>
            <a:rect b="b" l="l" r="r" t="t"/>
            <a:pathLst>
              <a:path extrusionOk="0" h="6989476" w="9330612">
                <a:moveTo>
                  <a:pt x="0" y="0"/>
                </a:moveTo>
                <a:lnTo>
                  <a:pt x="9330612" y="0"/>
                </a:lnTo>
                <a:lnTo>
                  <a:pt x="9330612" y="6989476"/>
                </a:lnTo>
                <a:lnTo>
                  <a:pt x="0" y="6989476"/>
                </a:lnTo>
                <a:lnTo>
                  <a:pt x="0" y="0"/>
                </a:lnTo>
                <a:close/>
              </a:path>
            </a:pathLst>
          </a:custGeom>
          <a:blipFill rotWithShape="1">
            <a:blip r:embed="rId4">
              <a:alphaModFix/>
            </a:blip>
            <a:stretch>
              <a:fillRect b="0" l="0" r="0" t="0"/>
            </a:stretch>
          </a:blipFill>
          <a:ln>
            <a:noFill/>
          </a:ln>
        </p:spPr>
      </p:sp>
      <p:sp>
        <p:nvSpPr>
          <p:cNvPr id="104" name="Google Shape;104;p2"/>
          <p:cNvSpPr/>
          <p:nvPr/>
        </p:nvSpPr>
        <p:spPr>
          <a:xfrm>
            <a:off x="16388997" y="330829"/>
            <a:ext cx="1383456" cy="920863"/>
          </a:xfrm>
          <a:custGeom>
            <a:rect b="b" l="l" r="r" t="t"/>
            <a:pathLst>
              <a:path extrusionOk="0" h="920863" w="1383456">
                <a:moveTo>
                  <a:pt x="0" y="0"/>
                </a:moveTo>
                <a:lnTo>
                  <a:pt x="1383456" y="0"/>
                </a:lnTo>
                <a:lnTo>
                  <a:pt x="1383456" y="920863"/>
                </a:lnTo>
                <a:lnTo>
                  <a:pt x="0" y="920863"/>
                </a:lnTo>
                <a:lnTo>
                  <a:pt x="0" y="0"/>
                </a:lnTo>
                <a:close/>
              </a:path>
            </a:pathLst>
          </a:custGeom>
          <a:blipFill rotWithShape="1">
            <a:blip r:embed="rId5">
              <a:alphaModFix/>
            </a:blip>
            <a:stretch>
              <a:fillRect b="0" l="0" r="0" t="0"/>
            </a:stretch>
          </a:blipFill>
          <a:ln>
            <a:noFill/>
          </a:ln>
        </p:spPr>
      </p:sp>
      <p:pic>
        <p:nvPicPr>
          <p:cNvPr id="105" name="Google Shape;105;p2" title="Stantypisch.jpg"/>
          <p:cNvPicPr preferRelativeResize="0"/>
          <p:nvPr/>
        </p:nvPicPr>
        <p:blipFill rotWithShape="1">
          <a:blip r:embed="rId6">
            <a:alphaModFix/>
          </a:blip>
          <a:srcRect b="11213" l="0" r="0" t="0"/>
          <a:stretch/>
        </p:blipFill>
        <p:spPr>
          <a:xfrm>
            <a:off x="8181374" y="5771600"/>
            <a:ext cx="1783683" cy="28672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nvSpPr>
        <p:spPr>
          <a:xfrm>
            <a:off x="1668974" y="3399173"/>
            <a:ext cx="7765888" cy="18573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6064"/>
              <a:buFont typeface="Arial"/>
              <a:buNone/>
            </a:pPr>
            <a:r>
              <a:rPr b="1" i="0" lang="en-US" sz="6064" u="none" cap="none" strike="noStrike">
                <a:solidFill>
                  <a:srgbClr val="191919"/>
                </a:solidFill>
                <a:latin typeface="Roboto"/>
                <a:ea typeface="Roboto"/>
                <a:cs typeface="Roboto"/>
                <a:sym typeface="Roboto"/>
              </a:rPr>
              <a:t>WELCHES PROBLEM WIR LÖSEN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rot="1291934">
            <a:off x="-7019642" y="-5746477"/>
            <a:ext cx="11748906" cy="8800999"/>
          </a:xfrm>
          <a:custGeom>
            <a:rect b="b" l="l" r="r" t="t"/>
            <a:pathLst>
              <a:path extrusionOk="0" h="8800999" w="11748906">
                <a:moveTo>
                  <a:pt x="0" y="0"/>
                </a:moveTo>
                <a:lnTo>
                  <a:pt x="11748906" y="0"/>
                </a:lnTo>
                <a:lnTo>
                  <a:pt x="11748906" y="8800999"/>
                </a:lnTo>
                <a:lnTo>
                  <a:pt x="0" y="8800999"/>
                </a:lnTo>
                <a:lnTo>
                  <a:pt x="0" y="0"/>
                </a:lnTo>
                <a:close/>
              </a:path>
            </a:pathLst>
          </a:custGeom>
          <a:blipFill rotWithShape="1">
            <a:blip r:embed="rId3">
              <a:alphaModFix/>
            </a:blip>
            <a:stretch>
              <a:fillRect b="0" l="0" r="0" t="0"/>
            </a:stretch>
          </a:blipFill>
          <a:ln>
            <a:noFill/>
          </a:ln>
        </p:spPr>
      </p:sp>
      <p:sp>
        <p:nvSpPr>
          <p:cNvPr id="112" name="Google Shape;112;p3"/>
          <p:cNvSpPr/>
          <p:nvPr/>
        </p:nvSpPr>
        <p:spPr>
          <a:xfrm>
            <a:off x="10615901" y="1673832"/>
            <a:ext cx="5904743" cy="6939335"/>
          </a:xfrm>
          <a:custGeom>
            <a:rect b="b" l="l" r="r" t="t"/>
            <a:pathLst>
              <a:path extrusionOk="0" h="6939335" w="5904743">
                <a:moveTo>
                  <a:pt x="0" y="0"/>
                </a:moveTo>
                <a:lnTo>
                  <a:pt x="5904743" y="0"/>
                </a:lnTo>
                <a:lnTo>
                  <a:pt x="5904743" y="6939336"/>
                </a:lnTo>
                <a:lnTo>
                  <a:pt x="0" y="6939336"/>
                </a:lnTo>
                <a:lnTo>
                  <a:pt x="0" y="0"/>
                </a:lnTo>
                <a:close/>
              </a:path>
            </a:pathLst>
          </a:custGeom>
          <a:blipFill rotWithShape="1">
            <a:blip r:embed="rId4">
              <a:alphaModFix/>
            </a:blip>
            <a:stretch>
              <a:fillRect b="0" l="0" r="0" t="0"/>
            </a:stretch>
          </a:blipFill>
          <a:ln>
            <a:noFill/>
          </a:ln>
        </p:spPr>
      </p:sp>
      <p:sp>
        <p:nvSpPr>
          <p:cNvPr id="113" name="Google Shape;113;p3"/>
          <p:cNvSpPr txBox="1"/>
          <p:nvPr/>
        </p:nvSpPr>
        <p:spPr>
          <a:xfrm>
            <a:off x="1668974" y="5549031"/>
            <a:ext cx="77658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0" i="0" lang="en-US" sz="2100" u="none" cap="none" strike="noStrike">
                <a:solidFill>
                  <a:srgbClr val="674EA7"/>
                </a:solidFill>
                <a:highlight>
                  <a:srgbClr val="FFFFFF"/>
                </a:highlight>
                <a:latin typeface="Roboto"/>
                <a:ea typeface="Roboto"/>
                <a:cs typeface="Roboto"/>
                <a:sym typeface="Roboto"/>
              </a:rPr>
              <a:t>Wir adressieren die Isolation und den Mangel an gemeinschaftlichen Strukturen, die durch die digitale Schnelllebigkeit verstärkt wurden. Besonders FINTA also weiblich sozialisierte Menschen sind strukturell benachteiligt und brauchen Unterstützung, um sich wieder zu vernetzen und aktiv zu beteiligen.</a:t>
            </a:r>
            <a:endParaRPr b="0" i="0" sz="2100" u="none" cap="none" strike="noStrike">
              <a:solidFill>
                <a:srgbClr val="000000"/>
              </a:solidFill>
              <a:latin typeface="Arial"/>
              <a:ea typeface="Arial"/>
              <a:cs typeface="Arial"/>
              <a:sym typeface="Arial"/>
            </a:endParaRPr>
          </a:p>
        </p:txBody>
      </p:sp>
      <p:sp>
        <p:nvSpPr>
          <p:cNvPr id="114" name="Google Shape;114;p3"/>
          <p:cNvSpPr/>
          <p:nvPr/>
        </p:nvSpPr>
        <p:spPr>
          <a:xfrm>
            <a:off x="16388997" y="330829"/>
            <a:ext cx="1383456" cy="920863"/>
          </a:xfrm>
          <a:custGeom>
            <a:rect b="b" l="l" r="r" t="t"/>
            <a:pathLst>
              <a:path extrusionOk="0" h="920863" w="1383456">
                <a:moveTo>
                  <a:pt x="0" y="0"/>
                </a:moveTo>
                <a:lnTo>
                  <a:pt x="1383456" y="0"/>
                </a:lnTo>
                <a:lnTo>
                  <a:pt x="1383456" y="920863"/>
                </a:lnTo>
                <a:lnTo>
                  <a:pt x="0" y="92086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p:nvPr/>
        </p:nvSpPr>
        <p:spPr>
          <a:xfrm rot="10800000">
            <a:off x="1684136" y="7692812"/>
            <a:ext cx="14319993" cy="6166547"/>
          </a:xfrm>
          <a:custGeom>
            <a:rect b="b" l="l" r="r" t="t"/>
            <a:pathLst>
              <a:path extrusionOk="0" h="6166547" w="14319993">
                <a:moveTo>
                  <a:pt x="0" y="0"/>
                </a:moveTo>
                <a:lnTo>
                  <a:pt x="14319993" y="0"/>
                </a:lnTo>
                <a:lnTo>
                  <a:pt x="14319993" y="6166548"/>
                </a:lnTo>
                <a:lnTo>
                  <a:pt x="0" y="6166548"/>
                </a:lnTo>
                <a:lnTo>
                  <a:pt x="0" y="0"/>
                </a:lnTo>
                <a:close/>
              </a:path>
            </a:pathLst>
          </a:custGeom>
          <a:blipFill rotWithShape="1">
            <a:blip r:embed="rId3">
              <a:alphaModFix/>
            </a:blip>
            <a:stretch>
              <a:fillRect b="0" l="0" r="0" t="0"/>
            </a:stretch>
          </a:blipFill>
          <a:ln>
            <a:noFill/>
          </a:ln>
        </p:spPr>
      </p:sp>
      <p:sp>
        <p:nvSpPr>
          <p:cNvPr id="120" name="Google Shape;120;p4"/>
          <p:cNvSpPr txBox="1"/>
          <p:nvPr/>
        </p:nvSpPr>
        <p:spPr>
          <a:xfrm>
            <a:off x="5214925" y="1328884"/>
            <a:ext cx="7858149" cy="12363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7200"/>
              <a:buFont typeface="Arial"/>
              <a:buNone/>
            </a:pPr>
            <a:r>
              <a:rPr b="1" i="0" lang="en-US" sz="7200" u="none" cap="none" strike="noStrike">
                <a:solidFill>
                  <a:srgbClr val="000000"/>
                </a:solidFill>
                <a:latin typeface="Roboto"/>
                <a:ea typeface="Roboto"/>
                <a:cs typeface="Roboto"/>
                <a:sym typeface="Roboto"/>
              </a:rPr>
              <a:t>Wie wir es lösen</a:t>
            </a:r>
            <a:endParaRPr b="0" i="0" sz="1400" u="none" cap="none" strike="noStrike">
              <a:solidFill>
                <a:srgbClr val="000000"/>
              </a:solidFill>
              <a:latin typeface="Arial"/>
              <a:ea typeface="Arial"/>
              <a:cs typeface="Arial"/>
              <a:sym typeface="Arial"/>
            </a:endParaRPr>
          </a:p>
        </p:txBody>
      </p:sp>
      <p:sp>
        <p:nvSpPr>
          <p:cNvPr id="121" name="Google Shape;121;p4"/>
          <p:cNvSpPr txBox="1"/>
          <p:nvPr/>
        </p:nvSpPr>
        <p:spPr>
          <a:xfrm>
            <a:off x="1028700" y="3392300"/>
            <a:ext cx="7815300" cy="215400"/>
          </a:xfrm>
          <a:prstGeom prst="rect">
            <a:avLst/>
          </a:prstGeom>
          <a:noFill/>
          <a:ln>
            <a:noFill/>
          </a:ln>
        </p:spPr>
        <p:txBody>
          <a:bodyPr anchorCtr="0" anchor="t" bIns="0" lIns="0" spcFirstLastPara="1" rIns="0" wrap="square" tIns="0">
            <a:spAutoFit/>
          </a:bodyPr>
          <a:lstStyle/>
          <a:p>
            <a:pPr indent="0" lvl="0" marL="0" marR="0" rtl="0" algn="just">
              <a:lnSpc>
                <a:spcPct val="180036"/>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4"/>
          <p:cNvSpPr txBox="1"/>
          <p:nvPr/>
        </p:nvSpPr>
        <p:spPr>
          <a:xfrm>
            <a:off x="1777425" y="3392300"/>
            <a:ext cx="154818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rgbClr val="000000"/>
              </a:buClr>
              <a:buSzPts val="1100"/>
              <a:buFont typeface="Arial"/>
              <a:buNone/>
            </a:pPr>
            <a:r>
              <a:rPr b="0" i="0" lang="en-US" sz="2100" u="none" cap="none" strike="noStrike">
                <a:solidFill>
                  <a:srgbClr val="351C75"/>
                </a:solidFill>
                <a:latin typeface="Arial"/>
                <a:ea typeface="Arial"/>
                <a:cs typeface="Arial"/>
                <a:sym typeface="Arial"/>
              </a:rPr>
              <a:t>Wir schaffen eine Plattform, die als zentrale Schnittstelle für Austausch und Teilhabe fungiert. Quasi eine All in One Lösung, die jede Person dort abholt wo sie gerade stehen. Mit klaren Leitlinien und einem Fokus auf Qualitätsmanagement aus der Perspektive marginalisierter Gruppen ermöglichen wir den Menschen, Ressourcen effizient zu nutzen und gemeinsam an Lösungen zu arbeiten. </a:t>
            </a:r>
            <a:endParaRPr b="0" i="0" sz="2199" u="none" cap="none" strike="noStrike">
              <a:solidFill>
                <a:srgbClr val="351C75"/>
              </a:solidFill>
              <a:latin typeface="Roboto"/>
              <a:ea typeface="Roboto"/>
              <a:cs typeface="Roboto"/>
              <a:sym typeface="Roboto"/>
            </a:endParaRPr>
          </a:p>
        </p:txBody>
      </p:sp>
      <p:sp>
        <p:nvSpPr>
          <p:cNvPr id="123" name="Google Shape;123;p4"/>
          <p:cNvSpPr/>
          <p:nvPr/>
        </p:nvSpPr>
        <p:spPr>
          <a:xfrm rot="1291934">
            <a:off x="-7019642" y="-5746477"/>
            <a:ext cx="11748906" cy="8800999"/>
          </a:xfrm>
          <a:custGeom>
            <a:rect b="b" l="l" r="r" t="t"/>
            <a:pathLst>
              <a:path extrusionOk="0" h="8800999" w="11748906">
                <a:moveTo>
                  <a:pt x="0" y="0"/>
                </a:moveTo>
                <a:lnTo>
                  <a:pt x="11748906" y="0"/>
                </a:lnTo>
                <a:lnTo>
                  <a:pt x="11748906" y="8800999"/>
                </a:lnTo>
                <a:lnTo>
                  <a:pt x="0" y="8800999"/>
                </a:lnTo>
                <a:lnTo>
                  <a:pt x="0" y="0"/>
                </a:lnTo>
                <a:close/>
              </a:path>
            </a:pathLst>
          </a:custGeom>
          <a:blipFill rotWithShape="1">
            <a:blip r:embed="rId4">
              <a:alphaModFix/>
            </a:blip>
            <a:stretch>
              <a:fillRect b="0" l="0" r="0" t="0"/>
            </a:stretch>
          </a:blipFill>
          <a:ln>
            <a:noFill/>
          </a:ln>
        </p:spPr>
      </p:sp>
      <p:sp>
        <p:nvSpPr>
          <p:cNvPr id="124" name="Google Shape;124;p4"/>
          <p:cNvSpPr/>
          <p:nvPr/>
        </p:nvSpPr>
        <p:spPr>
          <a:xfrm>
            <a:off x="16388997" y="330829"/>
            <a:ext cx="1383456" cy="920863"/>
          </a:xfrm>
          <a:custGeom>
            <a:rect b="b" l="l" r="r" t="t"/>
            <a:pathLst>
              <a:path extrusionOk="0" h="920863" w="1383456">
                <a:moveTo>
                  <a:pt x="0" y="0"/>
                </a:moveTo>
                <a:lnTo>
                  <a:pt x="1383456" y="0"/>
                </a:lnTo>
                <a:lnTo>
                  <a:pt x="1383456" y="920863"/>
                </a:lnTo>
                <a:lnTo>
                  <a:pt x="0" y="92086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p:nvPr/>
        </p:nvSpPr>
        <p:spPr>
          <a:xfrm>
            <a:off x="4883614" y="7261558"/>
            <a:ext cx="8520772" cy="8520772"/>
          </a:xfrm>
          <a:custGeom>
            <a:rect b="b" l="l" r="r" t="t"/>
            <a:pathLst>
              <a:path extrusionOk="0" h="8520772" w="8520772">
                <a:moveTo>
                  <a:pt x="0" y="0"/>
                </a:moveTo>
                <a:lnTo>
                  <a:pt x="8520772" y="0"/>
                </a:lnTo>
                <a:lnTo>
                  <a:pt x="8520772" y="8520772"/>
                </a:lnTo>
                <a:lnTo>
                  <a:pt x="0" y="8520772"/>
                </a:lnTo>
                <a:lnTo>
                  <a:pt x="0" y="0"/>
                </a:lnTo>
                <a:close/>
              </a:path>
            </a:pathLst>
          </a:custGeom>
          <a:blipFill rotWithShape="1">
            <a:blip r:embed="rId3">
              <a:alphaModFix/>
            </a:blip>
            <a:stretch>
              <a:fillRect b="0" l="0" r="0" t="0"/>
            </a:stretch>
          </a:blipFill>
          <a:ln>
            <a:noFill/>
          </a:ln>
        </p:spPr>
      </p:sp>
      <p:sp>
        <p:nvSpPr>
          <p:cNvPr id="130" name="Google Shape;130;p5"/>
          <p:cNvSpPr/>
          <p:nvPr/>
        </p:nvSpPr>
        <p:spPr>
          <a:xfrm>
            <a:off x="8196418" y="6653176"/>
            <a:ext cx="1753933" cy="1753933"/>
          </a:xfrm>
          <a:custGeom>
            <a:rect b="b" l="l" r="r" t="t"/>
            <a:pathLst>
              <a:path extrusionOk="0" h="1753933" w="1753933">
                <a:moveTo>
                  <a:pt x="0" y="0"/>
                </a:moveTo>
                <a:lnTo>
                  <a:pt x="1753933" y="0"/>
                </a:lnTo>
                <a:lnTo>
                  <a:pt x="1753933" y="1753933"/>
                </a:lnTo>
                <a:lnTo>
                  <a:pt x="0" y="1753933"/>
                </a:lnTo>
                <a:lnTo>
                  <a:pt x="0" y="0"/>
                </a:lnTo>
                <a:close/>
              </a:path>
            </a:pathLst>
          </a:custGeom>
          <a:blipFill rotWithShape="1">
            <a:blip r:embed="rId4">
              <a:alphaModFix/>
            </a:blip>
            <a:stretch>
              <a:fillRect b="0" l="0" r="0" t="0"/>
            </a:stretch>
          </a:blipFill>
          <a:ln>
            <a:noFill/>
          </a:ln>
        </p:spPr>
      </p:sp>
      <p:sp>
        <p:nvSpPr>
          <p:cNvPr id="131" name="Google Shape;131;p5"/>
          <p:cNvSpPr/>
          <p:nvPr/>
        </p:nvSpPr>
        <p:spPr>
          <a:xfrm>
            <a:off x="8697000" y="7100485"/>
            <a:ext cx="752769" cy="824747"/>
          </a:xfrm>
          <a:custGeom>
            <a:rect b="b" l="l" r="r" t="t"/>
            <a:pathLst>
              <a:path extrusionOk="0" h="824747" w="752769">
                <a:moveTo>
                  <a:pt x="0" y="0"/>
                </a:moveTo>
                <a:lnTo>
                  <a:pt x="752769" y="0"/>
                </a:lnTo>
                <a:lnTo>
                  <a:pt x="752769" y="824746"/>
                </a:lnTo>
                <a:lnTo>
                  <a:pt x="0" y="824746"/>
                </a:lnTo>
                <a:lnTo>
                  <a:pt x="0" y="0"/>
                </a:lnTo>
                <a:close/>
              </a:path>
            </a:pathLst>
          </a:custGeom>
          <a:blipFill rotWithShape="1">
            <a:blip r:embed="rId5">
              <a:alphaModFix/>
            </a:blip>
            <a:stretch>
              <a:fillRect b="0" l="0" r="0" t="0"/>
            </a:stretch>
          </a:blipFill>
          <a:ln>
            <a:noFill/>
          </a:ln>
        </p:spPr>
      </p:sp>
      <p:sp>
        <p:nvSpPr>
          <p:cNvPr id="132" name="Google Shape;132;p5"/>
          <p:cNvSpPr/>
          <p:nvPr/>
        </p:nvSpPr>
        <p:spPr>
          <a:xfrm>
            <a:off x="12260004" y="8128275"/>
            <a:ext cx="1841521" cy="1841521"/>
          </a:xfrm>
          <a:custGeom>
            <a:rect b="b" l="l" r="r" t="t"/>
            <a:pathLst>
              <a:path extrusionOk="0" h="1841521" w="1841521">
                <a:moveTo>
                  <a:pt x="0" y="0"/>
                </a:moveTo>
                <a:lnTo>
                  <a:pt x="1841521" y="0"/>
                </a:lnTo>
                <a:lnTo>
                  <a:pt x="1841521" y="1841521"/>
                </a:lnTo>
                <a:lnTo>
                  <a:pt x="0" y="1841521"/>
                </a:lnTo>
                <a:lnTo>
                  <a:pt x="0" y="0"/>
                </a:lnTo>
                <a:close/>
              </a:path>
            </a:pathLst>
          </a:custGeom>
          <a:blipFill rotWithShape="1">
            <a:blip r:embed="rId4">
              <a:alphaModFix/>
            </a:blip>
            <a:stretch>
              <a:fillRect b="0" l="0" r="0" t="0"/>
            </a:stretch>
          </a:blipFill>
          <a:ln>
            <a:noFill/>
          </a:ln>
        </p:spPr>
      </p:sp>
      <p:sp>
        <p:nvSpPr>
          <p:cNvPr id="133" name="Google Shape;133;p5"/>
          <p:cNvSpPr/>
          <p:nvPr/>
        </p:nvSpPr>
        <p:spPr>
          <a:xfrm>
            <a:off x="4186475" y="8128275"/>
            <a:ext cx="1841521" cy="1841521"/>
          </a:xfrm>
          <a:custGeom>
            <a:rect b="b" l="l" r="r" t="t"/>
            <a:pathLst>
              <a:path extrusionOk="0" h="1841521" w="1841521">
                <a:moveTo>
                  <a:pt x="0" y="0"/>
                </a:moveTo>
                <a:lnTo>
                  <a:pt x="1841521" y="0"/>
                </a:lnTo>
                <a:lnTo>
                  <a:pt x="1841521" y="1841521"/>
                </a:lnTo>
                <a:lnTo>
                  <a:pt x="0" y="1841521"/>
                </a:lnTo>
                <a:lnTo>
                  <a:pt x="0" y="0"/>
                </a:lnTo>
                <a:close/>
              </a:path>
            </a:pathLst>
          </a:custGeom>
          <a:blipFill rotWithShape="1">
            <a:blip r:embed="rId4">
              <a:alphaModFix/>
            </a:blip>
            <a:stretch>
              <a:fillRect b="0" l="0" r="0" t="0"/>
            </a:stretch>
          </a:blipFill>
          <a:ln>
            <a:noFill/>
          </a:ln>
        </p:spPr>
      </p:sp>
      <p:sp>
        <p:nvSpPr>
          <p:cNvPr id="134" name="Google Shape;134;p5"/>
          <p:cNvSpPr/>
          <p:nvPr/>
        </p:nvSpPr>
        <p:spPr>
          <a:xfrm>
            <a:off x="4585354" y="8513890"/>
            <a:ext cx="1043763" cy="996319"/>
          </a:xfrm>
          <a:custGeom>
            <a:rect b="b" l="l" r="r" t="t"/>
            <a:pathLst>
              <a:path extrusionOk="0" h="996319" w="1043763">
                <a:moveTo>
                  <a:pt x="0" y="0"/>
                </a:moveTo>
                <a:lnTo>
                  <a:pt x="1043763" y="0"/>
                </a:lnTo>
                <a:lnTo>
                  <a:pt x="1043763" y="996319"/>
                </a:lnTo>
                <a:lnTo>
                  <a:pt x="0" y="996319"/>
                </a:lnTo>
                <a:lnTo>
                  <a:pt x="0" y="0"/>
                </a:lnTo>
                <a:close/>
              </a:path>
            </a:pathLst>
          </a:custGeom>
          <a:blipFill rotWithShape="1">
            <a:blip r:embed="rId6">
              <a:alphaModFix/>
            </a:blip>
            <a:stretch>
              <a:fillRect b="0" l="0" r="0" t="0"/>
            </a:stretch>
          </a:blipFill>
          <a:ln>
            <a:noFill/>
          </a:ln>
        </p:spPr>
      </p:sp>
      <p:sp>
        <p:nvSpPr>
          <p:cNvPr id="135" name="Google Shape;135;p5"/>
          <p:cNvSpPr/>
          <p:nvPr/>
        </p:nvSpPr>
        <p:spPr>
          <a:xfrm>
            <a:off x="12726299" y="8587862"/>
            <a:ext cx="908930" cy="922346"/>
          </a:xfrm>
          <a:custGeom>
            <a:rect b="b" l="l" r="r" t="t"/>
            <a:pathLst>
              <a:path extrusionOk="0" h="922346" w="908930">
                <a:moveTo>
                  <a:pt x="0" y="0"/>
                </a:moveTo>
                <a:lnTo>
                  <a:pt x="908931" y="0"/>
                </a:lnTo>
                <a:lnTo>
                  <a:pt x="908931" y="922347"/>
                </a:lnTo>
                <a:lnTo>
                  <a:pt x="0" y="922347"/>
                </a:lnTo>
                <a:lnTo>
                  <a:pt x="0" y="0"/>
                </a:lnTo>
                <a:close/>
              </a:path>
            </a:pathLst>
          </a:custGeom>
          <a:blipFill rotWithShape="1">
            <a:blip r:embed="rId7">
              <a:alphaModFix/>
            </a:blip>
            <a:stretch>
              <a:fillRect b="0" l="0" r="0" t="0"/>
            </a:stretch>
          </a:blipFill>
          <a:ln>
            <a:noFill/>
          </a:ln>
        </p:spPr>
      </p:sp>
      <p:grpSp>
        <p:nvGrpSpPr>
          <p:cNvPr id="136" name="Google Shape;136;p5"/>
          <p:cNvGrpSpPr/>
          <p:nvPr/>
        </p:nvGrpSpPr>
        <p:grpSpPr>
          <a:xfrm>
            <a:off x="1652107" y="3598220"/>
            <a:ext cx="3474003" cy="900875"/>
            <a:chOff x="0" y="-66675"/>
            <a:chExt cx="914964" cy="237268"/>
          </a:xfrm>
        </p:grpSpPr>
        <p:sp>
          <p:nvSpPr>
            <p:cNvPr id="137" name="Google Shape;137;p5"/>
            <p:cNvSpPr/>
            <p:nvPr/>
          </p:nvSpPr>
          <p:spPr>
            <a:xfrm>
              <a:off x="0" y="0"/>
              <a:ext cx="914964" cy="170593"/>
            </a:xfrm>
            <a:custGeom>
              <a:rect b="b" l="l" r="r" t="t"/>
              <a:pathLst>
                <a:path extrusionOk="0" h="170593" w="914964">
                  <a:moveTo>
                    <a:pt x="0" y="0"/>
                  </a:moveTo>
                  <a:lnTo>
                    <a:pt x="914964" y="0"/>
                  </a:lnTo>
                  <a:lnTo>
                    <a:pt x="914964" y="170593"/>
                  </a:lnTo>
                  <a:lnTo>
                    <a:pt x="0" y="170593"/>
                  </a:lnTo>
                  <a:close/>
                </a:path>
              </a:pathLst>
            </a:custGeom>
            <a:solidFill>
              <a:srgbClr val="000000">
                <a:alpha val="0"/>
              </a:srgbClr>
            </a:solidFill>
            <a:ln>
              <a:noFill/>
            </a:ln>
          </p:spPr>
        </p:sp>
        <p:sp>
          <p:nvSpPr>
            <p:cNvPr id="138" name="Google Shape;138;p5"/>
            <p:cNvSpPr txBox="1"/>
            <p:nvPr/>
          </p:nvSpPr>
          <p:spPr>
            <a:xfrm>
              <a:off x="0" y="-66675"/>
              <a:ext cx="914964" cy="237268"/>
            </a:xfrm>
            <a:prstGeom prst="rect">
              <a:avLst/>
            </a:prstGeom>
            <a:noFill/>
            <a:ln>
              <a:noFill/>
            </a:ln>
          </p:spPr>
          <p:txBody>
            <a:bodyPr anchorCtr="0" anchor="ctr" bIns="50800" lIns="50800" spcFirstLastPara="1" rIns="50800" wrap="square" tIns="50800">
              <a:noAutofit/>
            </a:bodyPr>
            <a:lstStyle/>
            <a:p>
              <a:pPr indent="0" lvl="0" marL="0" marR="0" rtl="0" algn="ctr">
                <a:lnSpc>
                  <a:spcPct val="138007"/>
                </a:lnSpc>
                <a:spcBef>
                  <a:spcPts val="0"/>
                </a:spcBef>
                <a:spcAft>
                  <a:spcPts val="0"/>
                </a:spcAft>
                <a:buClr>
                  <a:srgbClr val="000000"/>
                </a:buClr>
                <a:buSzPts val="2981"/>
                <a:buFont typeface="Arial"/>
                <a:buNone/>
              </a:pPr>
              <a:r>
                <a:rPr b="1" i="0" lang="en-US" sz="2981" u="none" cap="none" strike="noStrike">
                  <a:solidFill>
                    <a:srgbClr val="191919"/>
                  </a:solidFill>
                  <a:latin typeface="Roboto"/>
                  <a:ea typeface="Roboto"/>
                  <a:cs typeface="Roboto"/>
                  <a:sym typeface="Roboto"/>
                </a:rPr>
                <a:t>Objective 1</a:t>
              </a:r>
              <a:endParaRPr b="0" i="0" sz="1400" u="none" cap="none" strike="noStrike">
                <a:solidFill>
                  <a:srgbClr val="000000"/>
                </a:solidFill>
                <a:latin typeface="Arial"/>
                <a:ea typeface="Arial"/>
                <a:cs typeface="Arial"/>
                <a:sym typeface="Arial"/>
              </a:endParaRPr>
            </a:p>
          </p:txBody>
        </p:sp>
      </p:grpSp>
      <p:sp>
        <p:nvSpPr>
          <p:cNvPr id="139" name="Google Shape;139;p5"/>
          <p:cNvSpPr txBox="1"/>
          <p:nvPr/>
        </p:nvSpPr>
        <p:spPr>
          <a:xfrm>
            <a:off x="7845423" y="895350"/>
            <a:ext cx="2597154" cy="1184211"/>
          </a:xfrm>
          <a:prstGeom prst="rect">
            <a:avLst/>
          </a:prstGeom>
          <a:noFill/>
          <a:ln>
            <a:noFill/>
          </a:ln>
        </p:spPr>
        <p:txBody>
          <a:bodyPr anchorCtr="0" anchor="t" bIns="0" lIns="0" spcFirstLastPara="1" rIns="0" wrap="square" tIns="0">
            <a:spAutoFit/>
          </a:bodyPr>
          <a:lstStyle/>
          <a:p>
            <a:pPr indent="0" lvl="0" marL="0" marR="0" rtl="0" algn="ctr">
              <a:lnSpc>
                <a:spcPct val="138002"/>
              </a:lnSpc>
              <a:spcBef>
                <a:spcPts val="0"/>
              </a:spcBef>
              <a:spcAft>
                <a:spcPts val="0"/>
              </a:spcAft>
              <a:buClr>
                <a:srgbClr val="000000"/>
              </a:buClr>
              <a:buSzPts val="6947"/>
              <a:buFont typeface="Arial"/>
              <a:buNone/>
            </a:pPr>
            <a:r>
              <a:rPr b="1" i="0" lang="en-US" sz="6947" u="none" cap="none" strike="noStrike">
                <a:solidFill>
                  <a:srgbClr val="231F20"/>
                </a:solidFill>
                <a:latin typeface="Roboto"/>
                <a:ea typeface="Roboto"/>
                <a:cs typeface="Roboto"/>
                <a:sym typeface="Roboto"/>
              </a:rPr>
              <a:t>OKRs</a:t>
            </a:r>
            <a:endParaRPr b="0" i="0" sz="1400" u="none" cap="none" strike="noStrike">
              <a:solidFill>
                <a:srgbClr val="000000"/>
              </a:solidFill>
              <a:latin typeface="Arial"/>
              <a:ea typeface="Arial"/>
              <a:cs typeface="Arial"/>
              <a:sym typeface="Arial"/>
            </a:endParaRPr>
          </a:p>
        </p:txBody>
      </p:sp>
      <p:sp>
        <p:nvSpPr>
          <p:cNvPr id="140" name="Google Shape;140;p5"/>
          <p:cNvSpPr txBox="1"/>
          <p:nvPr/>
        </p:nvSpPr>
        <p:spPr>
          <a:xfrm>
            <a:off x="1708657" y="4680902"/>
            <a:ext cx="3360900" cy="2565900"/>
          </a:xfrm>
          <a:prstGeom prst="rect">
            <a:avLst/>
          </a:prstGeom>
          <a:noFill/>
          <a:ln>
            <a:noFill/>
          </a:ln>
        </p:spPr>
        <p:txBody>
          <a:bodyPr anchorCtr="0" anchor="t" bIns="0" lIns="0" spcFirstLastPara="1" rIns="0" wrap="square" tIns="0">
            <a:spAutoFit/>
          </a:bodyPr>
          <a:lstStyle/>
          <a:p>
            <a:pPr indent="0" lvl="0" marL="0" marR="0" rtl="0" algn="ctr">
              <a:lnSpc>
                <a:spcPct val="138009"/>
              </a:lnSpc>
              <a:spcBef>
                <a:spcPts val="0"/>
              </a:spcBef>
              <a:spcAft>
                <a:spcPts val="0"/>
              </a:spcAft>
              <a:buClr>
                <a:srgbClr val="000000"/>
              </a:buClr>
              <a:buSzPts val="2110"/>
              <a:buFont typeface="Arial"/>
              <a:buNone/>
            </a:pPr>
            <a:r>
              <a:rPr b="0" i="0" lang="en-US" sz="2110" u="none" cap="none" strike="noStrike">
                <a:solidFill>
                  <a:srgbClr val="351C75"/>
                </a:solidFill>
                <a:latin typeface="Roboto"/>
                <a:ea typeface="Roboto"/>
                <a:cs typeface="Roboto"/>
                <a:sym typeface="Roboto"/>
              </a:rPr>
              <a:t>Entwicklung der Plattform innerhalb der nächsten 6 Monate mit einer klaren und intuitiven Nutzendenoberfläche und Funktionalitäten.</a:t>
            </a:r>
            <a:endParaRPr b="0" i="0" sz="1400" u="none" cap="none" strike="noStrike">
              <a:solidFill>
                <a:srgbClr val="351C75"/>
              </a:solidFill>
              <a:latin typeface="Arial"/>
              <a:ea typeface="Arial"/>
              <a:cs typeface="Arial"/>
              <a:sym typeface="Arial"/>
            </a:endParaRPr>
          </a:p>
        </p:txBody>
      </p:sp>
      <p:grpSp>
        <p:nvGrpSpPr>
          <p:cNvPr id="141" name="Google Shape;141;p5"/>
          <p:cNvGrpSpPr/>
          <p:nvPr/>
        </p:nvGrpSpPr>
        <p:grpSpPr>
          <a:xfrm>
            <a:off x="7221240" y="3335443"/>
            <a:ext cx="3474003" cy="900875"/>
            <a:chOff x="0" y="-66675"/>
            <a:chExt cx="914964" cy="237268"/>
          </a:xfrm>
        </p:grpSpPr>
        <p:sp>
          <p:nvSpPr>
            <p:cNvPr id="142" name="Google Shape;142;p5"/>
            <p:cNvSpPr/>
            <p:nvPr/>
          </p:nvSpPr>
          <p:spPr>
            <a:xfrm>
              <a:off x="0" y="0"/>
              <a:ext cx="914964" cy="170593"/>
            </a:xfrm>
            <a:custGeom>
              <a:rect b="b" l="l" r="r" t="t"/>
              <a:pathLst>
                <a:path extrusionOk="0" h="170593" w="914964">
                  <a:moveTo>
                    <a:pt x="0" y="0"/>
                  </a:moveTo>
                  <a:lnTo>
                    <a:pt x="914964" y="0"/>
                  </a:lnTo>
                  <a:lnTo>
                    <a:pt x="914964" y="170593"/>
                  </a:lnTo>
                  <a:lnTo>
                    <a:pt x="0" y="170593"/>
                  </a:lnTo>
                  <a:close/>
                </a:path>
              </a:pathLst>
            </a:custGeom>
            <a:solidFill>
              <a:srgbClr val="000000">
                <a:alpha val="0"/>
              </a:srgbClr>
            </a:solidFill>
            <a:ln>
              <a:noFill/>
            </a:ln>
          </p:spPr>
        </p:sp>
        <p:sp>
          <p:nvSpPr>
            <p:cNvPr id="143" name="Google Shape;143;p5"/>
            <p:cNvSpPr txBox="1"/>
            <p:nvPr/>
          </p:nvSpPr>
          <p:spPr>
            <a:xfrm>
              <a:off x="0" y="-66675"/>
              <a:ext cx="914964" cy="237268"/>
            </a:xfrm>
            <a:prstGeom prst="rect">
              <a:avLst/>
            </a:prstGeom>
            <a:noFill/>
            <a:ln>
              <a:noFill/>
            </a:ln>
          </p:spPr>
          <p:txBody>
            <a:bodyPr anchorCtr="0" anchor="ctr" bIns="50800" lIns="50800" spcFirstLastPara="1" rIns="50800" wrap="square" tIns="50800">
              <a:noAutofit/>
            </a:bodyPr>
            <a:lstStyle/>
            <a:p>
              <a:pPr indent="0" lvl="0" marL="0" marR="0" rtl="0" algn="ctr">
                <a:lnSpc>
                  <a:spcPct val="138007"/>
                </a:lnSpc>
                <a:spcBef>
                  <a:spcPts val="0"/>
                </a:spcBef>
                <a:spcAft>
                  <a:spcPts val="0"/>
                </a:spcAft>
                <a:buClr>
                  <a:srgbClr val="000000"/>
                </a:buClr>
                <a:buSzPts val="2981"/>
                <a:buFont typeface="Arial"/>
                <a:buNone/>
              </a:pPr>
              <a:r>
                <a:rPr b="1" i="0" lang="en-US" sz="2981" u="none" cap="none" strike="noStrike">
                  <a:solidFill>
                    <a:srgbClr val="191919"/>
                  </a:solidFill>
                  <a:latin typeface="Roboto"/>
                  <a:ea typeface="Roboto"/>
                  <a:cs typeface="Roboto"/>
                  <a:sym typeface="Roboto"/>
                </a:rPr>
                <a:t>Objective 2</a:t>
              </a:r>
              <a:endParaRPr b="0" i="0" sz="1400" u="none" cap="none" strike="noStrike">
                <a:solidFill>
                  <a:srgbClr val="000000"/>
                </a:solidFill>
                <a:latin typeface="Arial"/>
                <a:ea typeface="Arial"/>
                <a:cs typeface="Arial"/>
                <a:sym typeface="Arial"/>
              </a:endParaRPr>
            </a:p>
          </p:txBody>
        </p:sp>
      </p:grpSp>
      <p:sp>
        <p:nvSpPr>
          <p:cNvPr id="144" name="Google Shape;144;p5"/>
          <p:cNvSpPr txBox="1"/>
          <p:nvPr/>
        </p:nvSpPr>
        <p:spPr>
          <a:xfrm>
            <a:off x="6141310" y="4415420"/>
            <a:ext cx="6255000" cy="1221300"/>
          </a:xfrm>
          <a:prstGeom prst="rect">
            <a:avLst/>
          </a:prstGeom>
          <a:noFill/>
          <a:ln>
            <a:noFill/>
          </a:ln>
        </p:spPr>
        <p:txBody>
          <a:bodyPr anchorCtr="0" anchor="t" bIns="0" lIns="0" spcFirstLastPara="1" rIns="0" wrap="square" tIns="0">
            <a:spAutoFit/>
          </a:bodyPr>
          <a:lstStyle/>
          <a:p>
            <a:pPr indent="0" lvl="0" marL="0" marR="0" rtl="0" algn="ctr">
              <a:lnSpc>
                <a:spcPct val="138009"/>
              </a:lnSpc>
              <a:spcBef>
                <a:spcPts val="0"/>
              </a:spcBef>
              <a:spcAft>
                <a:spcPts val="0"/>
              </a:spcAft>
              <a:buClr>
                <a:srgbClr val="000000"/>
              </a:buClr>
              <a:buSzPts val="2110"/>
              <a:buFont typeface="Arial"/>
              <a:buNone/>
            </a:pPr>
            <a:r>
              <a:rPr b="0" i="0" lang="en-US" sz="2110" u="none" cap="none" strike="noStrike">
                <a:solidFill>
                  <a:srgbClr val="351C75"/>
                </a:solidFill>
                <a:latin typeface="Roboto"/>
                <a:ea typeface="Roboto"/>
                <a:cs typeface="Roboto"/>
                <a:sym typeface="Roboto"/>
              </a:rPr>
              <a:t>Durchführung von 5 Workshops mit Zielgruppen, um deren Bedürfnisse und Wünsche zu verstehen und in die Plattform zu integrieren.</a:t>
            </a:r>
            <a:endParaRPr b="0" i="0" sz="1400" u="none" cap="none" strike="noStrike">
              <a:solidFill>
                <a:srgbClr val="351C75"/>
              </a:solidFill>
              <a:latin typeface="Arial"/>
              <a:ea typeface="Arial"/>
              <a:cs typeface="Arial"/>
              <a:sym typeface="Arial"/>
            </a:endParaRPr>
          </a:p>
        </p:txBody>
      </p:sp>
      <p:grpSp>
        <p:nvGrpSpPr>
          <p:cNvPr id="145" name="Google Shape;145;p5"/>
          <p:cNvGrpSpPr/>
          <p:nvPr/>
        </p:nvGrpSpPr>
        <p:grpSpPr>
          <a:xfrm>
            <a:off x="13161890" y="3598220"/>
            <a:ext cx="3474003" cy="900875"/>
            <a:chOff x="0" y="-66675"/>
            <a:chExt cx="914964" cy="237268"/>
          </a:xfrm>
        </p:grpSpPr>
        <p:sp>
          <p:nvSpPr>
            <p:cNvPr id="146" name="Google Shape;146;p5"/>
            <p:cNvSpPr/>
            <p:nvPr/>
          </p:nvSpPr>
          <p:spPr>
            <a:xfrm>
              <a:off x="0" y="0"/>
              <a:ext cx="914964" cy="170593"/>
            </a:xfrm>
            <a:custGeom>
              <a:rect b="b" l="l" r="r" t="t"/>
              <a:pathLst>
                <a:path extrusionOk="0" h="170593" w="914964">
                  <a:moveTo>
                    <a:pt x="0" y="0"/>
                  </a:moveTo>
                  <a:lnTo>
                    <a:pt x="914964" y="0"/>
                  </a:lnTo>
                  <a:lnTo>
                    <a:pt x="914964" y="170593"/>
                  </a:lnTo>
                  <a:lnTo>
                    <a:pt x="0" y="170593"/>
                  </a:lnTo>
                  <a:close/>
                </a:path>
              </a:pathLst>
            </a:custGeom>
            <a:solidFill>
              <a:srgbClr val="000000">
                <a:alpha val="0"/>
              </a:srgbClr>
            </a:solidFill>
            <a:ln>
              <a:noFill/>
            </a:ln>
          </p:spPr>
        </p:sp>
        <p:sp>
          <p:nvSpPr>
            <p:cNvPr id="147" name="Google Shape;147;p5"/>
            <p:cNvSpPr txBox="1"/>
            <p:nvPr/>
          </p:nvSpPr>
          <p:spPr>
            <a:xfrm>
              <a:off x="0" y="-66675"/>
              <a:ext cx="914964" cy="237268"/>
            </a:xfrm>
            <a:prstGeom prst="rect">
              <a:avLst/>
            </a:prstGeom>
            <a:noFill/>
            <a:ln>
              <a:noFill/>
            </a:ln>
          </p:spPr>
          <p:txBody>
            <a:bodyPr anchorCtr="0" anchor="ctr" bIns="50800" lIns="50800" spcFirstLastPara="1" rIns="50800" wrap="square" tIns="50800">
              <a:noAutofit/>
            </a:bodyPr>
            <a:lstStyle/>
            <a:p>
              <a:pPr indent="0" lvl="0" marL="0" marR="0" rtl="0" algn="ctr">
                <a:lnSpc>
                  <a:spcPct val="138007"/>
                </a:lnSpc>
                <a:spcBef>
                  <a:spcPts val="0"/>
                </a:spcBef>
                <a:spcAft>
                  <a:spcPts val="0"/>
                </a:spcAft>
                <a:buClr>
                  <a:srgbClr val="000000"/>
                </a:buClr>
                <a:buSzPts val="2981"/>
                <a:buFont typeface="Arial"/>
                <a:buNone/>
              </a:pPr>
              <a:r>
                <a:rPr b="1" i="0" lang="en-US" sz="2981" u="none" cap="none" strike="noStrike">
                  <a:solidFill>
                    <a:srgbClr val="202020"/>
                  </a:solidFill>
                  <a:latin typeface="Roboto"/>
                  <a:ea typeface="Roboto"/>
                  <a:cs typeface="Roboto"/>
                  <a:sym typeface="Roboto"/>
                </a:rPr>
                <a:t>Objective 3</a:t>
              </a:r>
              <a:endParaRPr b="0" i="0" sz="1400" u="none" cap="none" strike="noStrike">
                <a:solidFill>
                  <a:srgbClr val="000000"/>
                </a:solidFill>
                <a:latin typeface="Arial"/>
                <a:ea typeface="Arial"/>
                <a:cs typeface="Arial"/>
                <a:sym typeface="Arial"/>
              </a:endParaRPr>
            </a:p>
          </p:txBody>
        </p:sp>
      </p:grpSp>
      <p:sp>
        <p:nvSpPr>
          <p:cNvPr id="148" name="Google Shape;148;p5"/>
          <p:cNvSpPr txBox="1"/>
          <p:nvPr/>
        </p:nvSpPr>
        <p:spPr>
          <a:xfrm>
            <a:off x="13218439" y="4680902"/>
            <a:ext cx="3360900" cy="2565900"/>
          </a:xfrm>
          <a:prstGeom prst="rect">
            <a:avLst/>
          </a:prstGeom>
          <a:noFill/>
          <a:ln>
            <a:noFill/>
          </a:ln>
        </p:spPr>
        <p:txBody>
          <a:bodyPr anchorCtr="0" anchor="t" bIns="0" lIns="0" spcFirstLastPara="1" rIns="0" wrap="square" tIns="0">
            <a:spAutoFit/>
          </a:bodyPr>
          <a:lstStyle/>
          <a:p>
            <a:pPr indent="0" lvl="0" marL="0" marR="0" rtl="0" algn="ctr">
              <a:lnSpc>
                <a:spcPct val="138009"/>
              </a:lnSpc>
              <a:spcBef>
                <a:spcPts val="0"/>
              </a:spcBef>
              <a:spcAft>
                <a:spcPts val="0"/>
              </a:spcAft>
              <a:buClr>
                <a:srgbClr val="000000"/>
              </a:buClr>
              <a:buSzPts val="2110"/>
              <a:buFont typeface="Arial"/>
              <a:buNone/>
            </a:pPr>
            <a:r>
              <a:rPr b="0" i="0" lang="en-US" sz="2110" u="none" cap="none" strike="noStrike">
                <a:solidFill>
                  <a:srgbClr val="351C75"/>
                </a:solidFill>
                <a:latin typeface="Roboto"/>
                <a:ea typeface="Roboto"/>
                <a:cs typeface="Roboto"/>
                <a:sym typeface="Roboto"/>
              </a:rPr>
              <a:t>Erhöhung des Bewusstseins für die Plattform durch eine Marketingkampagne, um innerhalb von 6 Monaten 200 interessierte Nutzer*innen zu gewinnen.</a:t>
            </a:r>
            <a:endParaRPr b="0" i="0" sz="1400" u="none" cap="none" strike="noStrike">
              <a:solidFill>
                <a:srgbClr val="351C75"/>
              </a:solidFill>
              <a:latin typeface="Arial"/>
              <a:ea typeface="Arial"/>
              <a:cs typeface="Arial"/>
              <a:sym typeface="Arial"/>
            </a:endParaRPr>
          </a:p>
        </p:txBody>
      </p:sp>
      <p:sp>
        <p:nvSpPr>
          <p:cNvPr id="149" name="Google Shape;149;p5"/>
          <p:cNvSpPr/>
          <p:nvPr/>
        </p:nvSpPr>
        <p:spPr>
          <a:xfrm rot="1291934">
            <a:off x="-7019642" y="-5746477"/>
            <a:ext cx="11748906" cy="8800999"/>
          </a:xfrm>
          <a:custGeom>
            <a:rect b="b" l="l" r="r" t="t"/>
            <a:pathLst>
              <a:path extrusionOk="0" h="8800999" w="11748906">
                <a:moveTo>
                  <a:pt x="0" y="0"/>
                </a:moveTo>
                <a:lnTo>
                  <a:pt x="11748906" y="0"/>
                </a:lnTo>
                <a:lnTo>
                  <a:pt x="11748906" y="8800999"/>
                </a:lnTo>
                <a:lnTo>
                  <a:pt x="0" y="8800999"/>
                </a:lnTo>
                <a:lnTo>
                  <a:pt x="0" y="0"/>
                </a:lnTo>
                <a:close/>
              </a:path>
            </a:pathLst>
          </a:custGeom>
          <a:blipFill rotWithShape="1">
            <a:blip r:embed="rId8">
              <a:alphaModFix/>
            </a:blip>
            <a:stretch>
              <a:fillRect b="0" l="0" r="0" t="0"/>
            </a:stretch>
          </a:blipFill>
          <a:ln>
            <a:noFill/>
          </a:ln>
        </p:spPr>
      </p:sp>
      <p:sp>
        <p:nvSpPr>
          <p:cNvPr id="150" name="Google Shape;150;p5"/>
          <p:cNvSpPr/>
          <p:nvPr/>
        </p:nvSpPr>
        <p:spPr>
          <a:xfrm>
            <a:off x="16388997" y="330829"/>
            <a:ext cx="1383456" cy="920863"/>
          </a:xfrm>
          <a:custGeom>
            <a:rect b="b" l="l" r="r" t="t"/>
            <a:pathLst>
              <a:path extrusionOk="0" h="920863" w="1383456">
                <a:moveTo>
                  <a:pt x="0" y="0"/>
                </a:moveTo>
                <a:lnTo>
                  <a:pt x="1383456" y="0"/>
                </a:lnTo>
                <a:lnTo>
                  <a:pt x="1383456" y="920863"/>
                </a:lnTo>
                <a:lnTo>
                  <a:pt x="0" y="920863"/>
                </a:lnTo>
                <a:lnTo>
                  <a:pt x="0" y="0"/>
                </a:lnTo>
                <a:close/>
              </a:path>
            </a:pathLst>
          </a:custGeom>
          <a:blipFill rotWithShape="1">
            <a:blip r:embed="rId9">
              <a:alphaModFix/>
            </a:blip>
            <a:stretch>
              <a:fillRect b="0" l="0" r="0" t="0"/>
            </a:stretch>
          </a:blipFill>
          <a:ln>
            <a:noFill/>
          </a:ln>
        </p:spPr>
      </p:sp>
      <p:sp>
        <p:nvSpPr>
          <p:cNvPr id="151" name="Google Shape;151;p5"/>
          <p:cNvSpPr txBox="1"/>
          <p:nvPr/>
        </p:nvSpPr>
        <p:spPr>
          <a:xfrm>
            <a:off x="3825534" y="2077256"/>
            <a:ext cx="10636933" cy="723281"/>
          </a:xfrm>
          <a:prstGeom prst="rect">
            <a:avLst/>
          </a:prstGeom>
          <a:noFill/>
          <a:ln>
            <a:noFill/>
          </a:ln>
        </p:spPr>
        <p:txBody>
          <a:bodyPr anchorCtr="0" anchor="t" bIns="0" lIns="0" spcFirstLastPara="1" rIns="0" wrap="square" tIns="0">
            <a:spAutoFit/>
          </a:bodyPr>
          <a:lstStyle/>
          <a:p>
            <a:pPr indent="0" lvl="0" marL="0" marR="0" rtl="0" algn="ctr">
              <a:lnSpc>
                <a:spcPct val="138009"/>
              </a:lnSpc>
              <a:spcBef>
                <a:spcPts val="0"/>
              </a:spcBef>
              <a:spcAft>
                <a:spcPts val="0"/>
              </a:spcAft>
              <a:buClr>
                <a:srgbClr val="000000"/>
              </a:buClr>
              <a:buSzPts val="2110"/>
              <a:buFont typeface="Arial"/>
              <a:buNone/>
            </a:pPr>
            <a:r>
              <a:rPr b="0" i="0" lang="en-US" sz="2110" u="none" cap="none" strike="noStrike">
                <a:solidFill>
                  <a:srgbClr val="231F20"/>
                </a:solidFill>
                <a:latin typeface="Roboto"/>
                <a:ea typeface="Roboto"/>
                <a:cs typeface="Roboto"/>
                <a:sym typeface="Roboto"/>
              </a:rPr>
              <a:t>Diese Objectives und Key Results kommunizieren unser Bestreben, geben Orientierung und schaffen Fokus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cxnSp>
        <p:nvCxnSpPr>
          <p:cNvPr id="156" name="Google Shape;156;p6"/>
          <p:cNvCxnSpPr/>
          <p:nvPr/>
        </p:nvCxnSpPr>
        <p:spPr>
          <a:xfrm rot="-5400000">
            <a:off x="6055914" y="5105400"/>
            <a:ext cx="10287000" cy="0"/>
          </a:xfrm>
          <a:prstGeom prst="straightConnector1">
            <a:avLst/>
          </a:prstGeom>
          <a:noFill/>
          <a:ln cap="flat" cmpd="sng" w="76200">
            <a:solidFill>
              <a:srgbClr val="E10000"/>
            </a:solidFill>
            <a:prstDash val="solid"/>
            <a:round/>
            <a:headEnd len="sm" w="sm" type="none"/>
            <a:tailEnd len="sm" w="sm" type="none"/>
          </a:ln>
        </p:spPr>
      </p:cxnSp>
      <p:grpSp>
        <p:nvGrpSpPr>
          <p:cNvPr id="157" name="Google Shape;157;p6"/>
          <p:cNvGrpSpPr/>
          <p:nvPr/>
        </p:nvGrpSpPr>
        <p:grpSpPr>
          <a:xfrm>
            <a:off x="10998134" y="1206568"/>
            <a:ext cx="402560" cy="402560"/>
            <a:chOff x="0" y="0"/>
            <a:chExt cx="812800" cy="812800"/>
          </a:xfrm>
        </p:grpSpPr>
        <p:sp>
          <p:nvSpPr>
            <p:cNvPr id="158" name="Google Shape;15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0" name="Google Shape;160;p6"/>
          <p:cNvGrpSpPr/>
          <p:nvPr/>
        </p:nvGrpSpPr>
        <p:grpSpPr>
          <a:xfrm>
            <a:off x="11928785" y="3841590"/>
            <a:ext cx="5330475" cy="6388532"/>
            <a:chOff x="0" y="-38100"/>
            <a:chExt cx="7107300" cy="8518043"/>
          </a:xfrm>
        </p:grpSpPr>
        <p:sp>
          <p:nvSpPr>
            <p:cNvPr id="161" name="Google Shape;161;p6"/>
            <p:cNvSpPr txBox="1"/>
            <p:nvPr/>
          </p:nvSpPr>
          <p:spPr>
            <a:xfrm>
              <a:off x="0" y="2322143"/>
              <a:ext cx="7107300" cy="6157800"/>
            </a:xfrm>
            <a:prstGeom prst="rect">
              <a:avLst/>
            </a:prstGeom>
            <a:noFill/>
            <a:ln>
              <a:noFill/>
            </a:ln>
          </p:spPr>
          <p:txBody>
            <a:bodyPr anchorCtr="0" anchor="t" bIns="0" lIns="0" spcFirstLastPara="1" rIns="0" wrap="square" tIns="0">
              <a:spAutoFit/>
            </a:bodyPr>
            <a:lstStyle/>
            <a:p>
              <a:pPr indent="-342900" lvl="0" marL="457200" marR="0" rtl="0" algn="l">
                <a:lnSpc>
                  <a:spcPct val="115000"/>
                </a:lnSpc>
                <a:spcBef>
                  <a:spcPts val="1200"/>
                </a:spcBef>
                <a:spcAft>
                  <a:spcPts val="0"/>
                </a:spcAft>
                <a:buClr>
                  <a:srgbClr val="351C75"/>
                </a:buClr>
                <a:buSzPts val="1800"/>
                <a:buFont typeface="Arial"/>
                <a:buAutoNum type="arabicPeriod"/>
              </a:pPr>
              <a:r>
                <a:rPr b="1" i="0" lang="en-US" sz="1800" u="none" cap="none" strike="noStrike">
                  <a:solidFill>
                    <a:srgbClr val="351C75"/>
                  </a:solidFill>
                  <a:latin typeface="Arial"/>
                  <a:ea typeface="Arial"/>
                  <a:cs typeface="Arial"/>
                  <a:sym typeface="Arial"/>
                </a:rPr>
                <a:t>Bedarf an Begegnungsräumen:</a:t>
              </a:r>
              <a:r>
                <a:rPr b="0" i="0" lang="en-US" sz="1800" u="none" cap="none" strike="noStrike">
                  <a:solidFill>
                    <a:srgbClr val="351C75"/>
                  </a:solidFill>
                  <a:latin typeface="Arial"/>
                  <a:ea typeface="Arial"/>
                  <a:cs typeface="Arial"/>
                  <a:sym typeface="Arial"/>
                </a:rPr>
                <a:t> Es herrscht ein akuter Mangel an physischen und digitalen Räumen, die den Austausch und die Interaktion zwischen Menschen fördern.</a:t>
              </a:r>
              <a:endParaRPr b="0" i="0" sz="1800" u="none" cap="none" strike="noStrike">
                <a:solidFill>
                  <a:srgbClr val="351C75"/>
                </a:solidFill>
                <a:latin typeface="Arial"/>
                <a:ea typeface="Arial"/>
                <a:cs typeface="Arial"/>
                <a:sym typeface="Arial"/>
              </a:endParaRPr>
            </a:p>
            <a:p>
              <a:pPr indent="-342900" lvl="0" marL="457200" marR="0" rtl="0" algn="l">
                <a:lnSpc>
                  <a:spcPct val="115000"/>
                </a:lnSpc>
                <a:spcBef>
                  <a:spcPts val="0"/>
                </a:spcBef>
                <a:spcAft>
                  <a:spcPts val="0"/>
                </a:spcAft>
                <a:buClr>
                  <a:srgbClr val="351C75"/>
                </a:buClr>
                <a:buSzPts val="1800"/>
                <a:buFont typeface="Arial"/>
                <a:buAutoNum type="arabicPeriod"/>
              </a:pPr>
              <a:r>
                <a:rPr b="1" i="0" lang="en-US" sz="1800" u="none" cap="none" strike="noStrike">
                  <a:solidFill>
                    <a:srgbClr val="351C75"/>
                  </a:solidFill>
                  <a:latin typeface="Arial"/>
                  <a:ea typeface="Arial"/>
                  <a:cs typeface="Arial"/>
                  <a:sym typeface="Arial"/>
                </a:rPr>
                <a:t>Ressourcenknappheit:</a:t>
              </a:r>
              <a:r>
                <a:rPr b="0" i="0" lang="en-US" sz="1800" u="none" cap="none" strike="noStrike">
                  <a:solidFill>
                    <a:srgbClr val="351C75"/>
                  </a:solidFill>
                  <a:latin typeface="Arial"/>
                  <a:ea typeface="Arial"/>
                  <a:cs typeface="Arial"/>
                  <a:sym typeface="Arial"/>
                </a:rPr>
                <a:t> Viele Menschen haben Schwierigkeiten, die benötigten Ressourcen für ihre Projekte und Bedürfnisse zu finden.</a:t>
              </a:r>
              <a:endParaRPr b="0" i="0" sz="1800" u="none" cap="none" strike="noStrike">
                <a:solidFill>
                  <a:srgbClr val="351C75"/>
                </a:solidFill>
                <a:latin typeface="Arial"/>
                <a:ea typeface="Arial"/>
                <a:cs typeface="Arial"/>
                <a:sym typeface="Arial"/>
              </a:endParaRPr>
            </a:p>
            <a:p>
              <a:pPr indent="-342900" lvl="0" marL="457200" marR="0" rtl="0" algn="l">
                <a:lnSpc>
                  <a:spcPct val="115000"/>
                </a:lnSpc>
                <a:spcBef>
                  <a:spcPts val="0"/>
                </a:spcBef>
                <a:spcAft>
                  <a:spcPts val="0"/>
                </a:spcAft>
                <a:buClr>
                  <a:srgbClr val="351C75"/>
                </a:buClr>
                <a:buSzPts val="1800"/>
                <a:buFont typeface="Arial"/>
                <a:buAutoNum type="arabicPeriod"/>
              </a:pPr>
              <a:r>
                <a:rPr b="1" i="0" lang="en-US" sz="1800" u="none" cap="none" strike="noStrike">
                  <a:solidFill>
                    <a:srgbClr val="351C75"/>
                  </a:solidFill>
                  <a:latin typeface="Arial"/>
                  <a:ea typeface="Arial"/>
                  <a:cs typeface="Arial"/>
                  <a:sym typeface="Arial"/>
                </a:rPr>
                <a:t>Wachsendes Bewusstsein:</a:t>
              </a:r>
              <a:r>
                <a:rPr b="0" i="0" lang="en-US" sz="1800" u="none" cap="none" strike="noStrike">
                  <a:solidFill>
                    <a:srgbClr val="351C75"/>
                  </a:solidFill>
                  <a:latin typeface="Arial"/>
                  <a:ea typeface="Arial"/>
                  <a:cs typeface="Arial"/>
                  <a:sym typeface="Arial"/>
                </a:rPr>
                <a:t> Es gibt eine zunehmende Sensibilisierung für die Herausforderungen, mit denen marginalisierte Gruppen konfrontiert sind, was einen positiven Wandel in der Gemeinschaft anstoßen könnte.</a:t>
              </a:r>
              <a:endParaRPr b="0" i="0" sz="1800" u="none" cap="none" strike="noStrike">
                <a:solidFill>
                  <a:srgbClr val="351C75"/>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a:p>
              <a:pPr indent="0" lvl="0" marL="0" marR="0" rtl="0" algn="l">
                <a:lnSpc>
                  <a:spcPct val="140021"/>
                </a:lnSpc>
                <a:spcBef>
                  <a:spcPts val="1200"/>
                </a:spcBef>
                <a:spcAft>
                  <a:spcPts val="0"/>
                </a:spcAft>
                <a:buClr>
                  <a:srgbClr val="000000"/>
                </a:buClr>
                <a:buSzPts val="1899"/>
                <a:buFont typeface="Arial"/>
                <a:buNone/>
              </a:pPr>
              <a:r>
                <a:t/>
              </a:r>
              <a:endParaRPr b="0" i="0" sz="1899" u="none" cap="none" strike="noStrike">
                <a:solidFill>
                  <a:srgbClr val="191919"/>
                </a:solidFill>
                <a:latin typeface="Roboto"/>
                <a:ea typeface="Roboto"/>
                <a:cs typeface="Roboto"/>
                <a:sym typeface="Roboto"/>
              </a:endParaRPr>
            </a:p>
          </p:txBody>
        </p:sp>
        <p:sp>
          <p:nvSpPr>
            <p:cNvPr id="162" name="Google Shape;162;p6"/>
            <p:cNvSpPr txBox="1"/>
            <p:nvPr/>
          </p:nvSpPr>
          <p:spPr>
            <a:xfrm>
              <a:off x="0" y="455025"/>
              <a:ext cx="7107300" cy="1433100"/>
            </a:xfrm>
            <a:prstGeom prst="rect">
              <a:avLst/>
            </a:prstGeom>
            <a:noFill/>
            <a:ln>
              <a:noFill/>
            </a:ln>
          </p:spPr>
          <p:txBody>
            <a:bodyPr anchorCtr="0" anchor="t" bIns="0" lIns="0" spcFirstLastPara="1" rIns="0" wrap="square" tIns="0">
              <a:spAutoFit/>
            </a:bodyPr>
            <a:lstStyle/>
            <a:p>
              <a:pPr indent="0" lvl="0" marL="0" marR="0" rtl="0" algn="l">
                <a:lnSpc>
                  <a:spcPct val="135000"/>
                </a:lnSpc>
                <a:spcBef>
                  <a:spcPts val="0"/>
                </a:spcBef>
                <a:spcAft>
                  <a:spcPts val="0"/>
                </a:spcAft>
                <a:buClr>
                  <a:srgbClr val="000000"/>
                </a:buClr>
                <a:buSzPts val="3200"/>
                <a:buFont typeface="Arial"/>
                <a:buNone/>
              </a:pPr>
              <a:r>
                <a:rPr b="1" i="0" lang="en-US" sz="3200" u="none" cap="none" strike="noStrike">
                  <a:solidFill>
                    <a:srgbClr val="191919"/>
                  </a:solidFill>
                  <a:latin typeface="Roboto"/>
                  <a:ea typeface="Roboto"/>
                  <a:cs typeface="Roboto"/>
                  <a:sym typeface="Roboto"/>
                </a:rPr>
                <a:t>WICHTIGE ERKENNTNISSE</a:t>
              </a:r>
              <a:endParaRPr b="0" i="0" sz="1400" u="none" cap="none" strike="noStrike">
                <a:solidFill>
                  <a:srgbClr val="000000"/>
                </a:solidFill>
                <a:latin typeface="Arial"/>
                <a:ea typeface="Arial"/>
                <a:cs typeface="Arial"/>
                <a:sym typeface="Arial"/>
              </a:endParaRPr>
            </a:p>
          </p:txBody>
        </p:sp>
        <p:sp>
          <p:nvSpPr>
            <p:cNvPr id="163" name="Google Shape;163;p6"/>
            <p:cNvSpPr txBox="1"/>
            <p:nvPr/>
          </p:nvSpPr>
          <p:spPr>
            <a:xfrm>
              <a:off x="0" y="-38100"/>
              <a:ext cx="7107300" cy="396300"/>
            </a:xfrm>
            <a:prstGeom prst="rect">
              <a:avLst/>
            </a:prstGeom>
            <a:noFill/>
            <a:ln>
              <a:noFill/>
            </a:ln>
          </p:spPr>
          <p:txBody>
            <a:bodyPr anchorCtr="0" anchor="t" bIns="0" lIns="0" spcFirstLastPara="1" rIns="0" wrap="square" tIns="0">
              <a:spAutoFit/>
            </a:bodyPr>
            <a:lstStyle/>
            <a:p>
              <a:pPr indent="0" lvl="0" marL="0" marR="0" rtl="0" algn="l">
                <a:lnSpc>
                  <a:spcPct val="13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6"/>
          <p:cNvGrpSpPr/>
          <p:nvPr/>
        </p:nvGrpSpPr>
        <p:grpSpPr>
          <a:xfrm>
            <a:off x="5145852" y="2401529"/>
            <a:ext cx="5330515" cy="4420008"/>
            <a:chOff x="0" y="-38100"/>
            <a:chExt cx="7107354" cy="5893343"/>
          </a:xfrm>
        </p:grpSpPr>
        <p:sp>
          <p:nvSpPr>
            <p:cNvPr id="165" name="Google Shape;165;p6"/>
            <p:cNvSpPr txBox="1"/>
            <p:nvPr/>
          </p:nvSpPr>
          <p:spPr>
            <a:xfrm>
              <a:off x="0" y="1598243"/>
              <a:ext cx="7107300" cy="4257000"/>
            </a:xfrm>
            <a:prstGeom prst="rect">
              <a:avLst/>
            </a:prstGeom>
            <a:noFill/>
            <a:ln>
              <a:noFill/>
            </a:ln>
          </p:spPr>
          <p:txBody>
            <a:bodyPr anchorCtr="0" anchor="t" bIns="0" lIns="0" spcFirstLastPara="1" rIns="0" wrap="square" tIns="0">
              <a:spAutoFit/>
            </a:bodyPr>
            <a:lstStyle/>
            <a:p>
              <a:pPr indent="0" lvl="0" marL="0" marR="0" rtl="0" algn="r">
                <a:lnSpc>
                  <a:spcPct val="140021"/>
                </a:lnSpc>
                <a:spcBef>
                  <a:spcPts val="0"/>
                </a:spcBef>
                <a:spcAft>
                  <a:spcPts val="0"/>
                </a:spcAft>
                <a:buClr>
                  <a:srgbClr val="000000"/>
                </a:buClr>
                <a:buSzPts val="1700"/>
                <a:buFont typeface="Arial"/>
                <a:buNone/>
              </a:pPr>
              <a:r>
                <a:rPr b="0" i="0" lang="en-US" sz="1700" u="none" cap="none" strike="noStrike">
                  <a:solidFill>
                    <a:srgbClr val="351C75"/>
                  </a:solidFill>
                  <a:latin typeface="Roboto"/>
                  <a:ea typeface="Roboto"/>
                  <a:cs typeface="Roboto"/>
                  <a:sym typeface="Roboto"/>
                </a:rPr>
                <a:t>Es gibt ein starkes Bedürfnis nach Raum für Begegnungen und eine signifikante Nachfrage nach Unterstützung für gemeinschaftliche Aktivitäten. Viele Menschen fühlen sich allein und suchen nach Möglichkeiten, sich zu vernetzen und aktiv an ihrer Gemeinschaft teilzunehmen. Besonders FINTA und weiblich sozialisierte Personen sind strukturell benachteiligt und Schwierigkeiten haben, ihre Ressourcen mobil zu machen.</a:t>
              </a:r>
              <a:endParaRPr b="0" i="0" sz="1700" u="none" cap="none" strike="noStrike">
                <a:solidFill>
                  <a:srgbClr val="351C75"/>
                </a:solidFill>
                <a:latin typeface="Arial"/>
                <a:ea typeface="Arial"/>
                <a:cs typeface="Arial"/>
                <a:sym typeface="Arial"/>
              </a:endParaRPr>
            </a:p>
          </p:txBody>
        </p:sp>
        <p:sp>
          <p:nvSpPr>
            <p:cNvPr id="166" name="Google Shape;166;p6"/>
            <p:cNvSpPr txBox="1"/>
            <p:nvPr/>
          </p:nvSpPr>
          <p:spPr>
            <a:xfrm>
              <a:off x="0" y="455025"/>
              <a:ext cx="7107354" cy="709295"/>
            </a:xfrm>
            <a:prstGeom prst="rect">
              <a:avLst/>
            </a:prstGeom>
            <a:noFill/>
            <a:ln>
              <a:noFill/>
            </a:ln>
          </p:spPr>
          <p:txBody>
            <a:bodyPr anchorCtr="0" anchor="t" bIns="0" lIns="0" spcFirstLastPara="1" rIns="0" wrap="square" tIns="0">
              <a:spAutoFit/>
            </a:bodyPr>
            <a:lstStyle/>
            <a:p>
              <a:pPr indent="0" lvl="0" marL="0" marR="0" rtl="0" algn="r">
                <a:lnSpc>
                  <a:spcPct val="135000"/>
                </a:lnSpc>
                <a:spcBef>
                  <a:spcPts val="0"/>
                </a:spcBef>
                <a:spcAft>
                  <a:spcPts val="0"/>
                </a:spcAft>
                <a:buClr>
                  <a:srgbClr val="000000"/>
                </a:buClr>
                <a:buSzPts val="3200"/>
                <a:buFont typeface="Arial"/>
                <a:buNone/>
              </a:pPr>
              <a:r>
                <a:rPr b="1" i="0" lang="en-US" sz="3200" u="none" cap="none" strike="noStrike">
                  <a:solidFill>
                    <a:srgbClr val="191919"/>
                  </a:solidFill>
                  <a:latin typeface="Roboto"/>
                  <a:ea typeface="Roboto"/>
                  <a:cs typeface="Roboto"/>
                  <a:sym typeface="Roboto"/>
                </a:rPr>
                <a:t>USER RESEARCH</a:t>
              </a:r>
              <a:endParaRPr b="0" i="0" sz="1400" u="none" cap="none" strike="noStrike">
                <a:solidFill>
                  <a:srgbClr val="000000"/>
                </a:solidFill>
                <a:latin typeface="Arial"/>
                <a:ea typeface="Arial"/>
                <a:cs typeface="Arial"/>
                <a:sym typeface="Arial"/>
              </a:endParaRPr>
            </a:p>
          </p:txBody>
        </p:sp>
        <p:sp>
          <p:nvSpPr>
            <p:cNvPr id="167" name="Google Shape;167;p6"/>
            <p:cNvSpPr txBox="1"/>
            <p:nvPr/>
          </p:nvSpPr>
          <p:spPr>
            <a:xfrm>
              <a:off x="0" y="-38100"/>
              <a:ext cx="7107354" cy="396241"/>
            </a:xfrm>
            <a:prstGeom prst="rect">
              <a:avLst/>
            </a:prstGeom>
            <a:noFill/>
            <a:ln>
              <a:noFill/>
            </a:ln>
          </p:spPr>
          <p:txBody>
            <a:bodyPr anchorCtr="0" anchor="t" bIns="0" lIns="0" spcFirstLastPara="1" rIns="0" wrap="square" tIns="0">
              <a:spAutoFit/>
            </a:bodyPr>
            <a:lstStyle/>
            <a:p>
              <a:pPr indent="0" lvl="0" marL="0" marR="0" rtl="0" algn="r">
                <a:lnSpc>
                  <a:spcPct val="13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6"/>
          <p:cNvGrpSpPr/>
          <p:nvPr/>
        </p:nvGrpSpPr>
        <p:grpSpPr>
          <a:xfrm>
            <a:off x="11000242" y="2694368"/>
            <a:ext cx="402560" cy="402560"/>
            <a:chOff x="0" y="0"/>
            <a:chExt cx="812800" cy="812800"/>
          </a:xfrm>
        </p:grpSpPr>
        <p:sp>
          <p:nvSpPr>
            <p:cNvPr id="169" name="Google Shape;16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6"/>
          <p:cNvGrpSpPr/>
          <p:nvPr/>
        </p:nvGrpSpPr>
        <p:grpSpPr>
          <a:xfrm>
            <a:off x="10998134" y="4924261"/>
            <a:ext cx="402560" cy="402560"/>
            <a:chOff x="0" y="0"/>
            <a:chExt cx="812800" cy="812800"/>
          </a:xfrm>
        </p:grpSpPr>
        <p:sp>
          <p:nvSpPr>
            <p:cNvPr id="172" name="Google Shape;17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6"/>
          <p:cNvGrpSpPr/>
          <p:nvPr/>
        </p:nvGrpSpPr>
        <p:grpSpPr>
          <a:xfrm>
            <a:off x="10998134" y="6458243"/>
            <a:ext cx="402560" cy="402560"/>
            <a:chOff x="0" y="0"/>
            <a:chExt cx="812800" cy="812800"/>
          </a:xfrm>
        </p:grpSpPr>
        <p:sp>
          <p:nvSpPr>
            <p:cNvPr id="175" name="Google Shape;17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7" name="Google Shape;177;p6"/>
          <p:cNvSpPr txBox="1"/>
          <p:nvPr/>
        </p:nvSpPr>
        <p:spPr>
          <a:xfrm>
            <a:off x="16529432" y="9305925"/>
            <a:ext cx="1307336" cy="696278"/>
          </a:xfrm>
          <a:prstGeom prst="rect">
            <a:avLst/>
          </a:prstGeom>
          <a:noFill/>
          <a:ln>
            <a:noFill/>
          </a:ln>
        </p:spPr>
        <p:txBody>
          <a:bodyPr anchorCtr="0" anchor="t" bIns="0" lIns="0" spcFirstLastPara="1" rIns="0" wrap="square" tIns="0">
            <a:spAutoFit/>
          </a:bodyPr>
          <a:lstStyle/>
          <a:p>
            <a:pPr indent="0" lvl="0" marL="0" marR="0" rtl="0" algn="r">
              <a:lnSpc>
                <a:spcPct val="135000"/>
              </a:lnSpc>
              <a:spcBef>
                <a:spcPts val="0"/>
              </a:spcBef>
              <a:spcAft>
                <a:spcPts val="0"/>
              </a:spcAft>
              <a:buClr>
                <a:srgbClr val="000000"/>
              </a:buClr>
              <a:buSzPts val="4200"/>
              <a:buFont typeface="Arial"/>
              <a:buNone/>
            </a:pPr>
            <a:r>
              <a:rPr b="0" i="0" lang="en-US" sz="4200" u="none" cap="none" strike="noStrike">
                <a:solidFill>
                  <a:srgbClr val="FFFFFF"/>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78" name="Google Shape;178;p6"/>
          <p:cNvSpPr txBox="1"/>
          <p:nvPr/>
        </p:nvSpPr>
        <p:spPr>
          <a:xfrm>
            <a:off x="3139985" y="516958"/>
            <a:ext cx="7858149" cy="12363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7200"/>
              <a:buFont typeface="Arial"/>
              <a:buNone/>
            </a:pPr>
            <a:r>
              <a:rPr b="1" i="0" lang="en-US" sz="7200" u="none" cap="none" strike="noStrike">
                <a:solidFill>
                  <a:srgbClr val="000000"/>
                </a:solidFill>
                <a:latin typeface="Roboto"/>
                <a:ea typeface="Roboto"/>
                <a:cs typeface="Roboto"/>
                <a:sym typeface="Roboto"/>
              </a:rPr>
              <a:t>Status Quo</a:t>
            </a:r>
            <a:endParaRPr b="0" i="0" sz="1400" u="none" cap="none" strike="noStrike">
              <a:solidFill>
                <a:srgbClr val="000000"/>
              </a:solidFill>
              <a:latin typeface="Arial"/>
              <a:ea typeface="Arial"/>
              <a:cs typeface="Arial"/>
              <a:sym typeface="Arial"/>
            </a:endParaRPr>
          </a:p>
        </p:txBody>
      </p:sp>
      <p:sp>
        <p:nvSpPr>
          <p:cNvPr id="179" name="Google Shape;179;p6"/>
          <p:cNvSpPr/>
          <p:nvPr/>
        </p:nvSpPr>
        <p:spPr>
          <a:xfrm rot="1291934">
            <a:off x="-7019642" y="-5746477"/>
            <a:ext cx="11748906" cy="8800999"/>
          </a:xfrm>
          <a:custGeom>
            <a:rect b="b" l="l" r="r" t="t"/>
            <a:pathLst>
              <a:path extrusionOk="0" h="8800999" w="11748906">
                <a:moveTo>
                  <a:pt x="0" y="0"/>
                </a:moveTo>
                <a:lnTo>
                  <a:pt x="11748906" y="0"/>
                </a:lnTo>
                <a:lnTo>
                  <a:pt x="11748906" y="8800999"/>
                </a:lnTo>
                <a:lnTo>
                  <a:pt x="0" y="8800999"/>
                </a:lnTo>
                <a:lnTo>
                  <a:pt x="0" y="0"/>
                </a:lnTo>
                <a:close/>
              </a:path>
            </a:pathLst>
          </a:custGeom>
          <a:blipFill rotWithShape="1">
            <a:blip r:embed="rId3">
              <a:alphaModFix/>
            </a:blip>
            <a:stretch>
              <a:fillRect b="0" l="0" r="0" t="0"/>
            </a:stretch>
          </a:blipFill>
          <a:ln>
            <a:noFill/>
          </a:ln>
        </p:spPr>
      </p:sp>
      <p:sp>
        <p:nvSpPr>
          <p:cNvPr id="180" name="Google Shape;180;p6"/>
          <p:cNvSpPr/>
          <p:nvPr/>
        </p:nvSpPr>
        <p:spPr>
          <a:xfrm>
            <a:off x="16388997" y="330829"/>
            <a:ext cx="1383456" cy="920863"/>
          </a:xfrm>
          <a:custGeom>
            <a:rect b="b" l="l" r="r" t="t"/>
            <a:pathLst>
              <a:path extrusionOk="0" h="920863" w="1383456">
                <a:moveTo>
                  <a:pt x="0" y="0"/>
                </a:moveTo>
                <a:lnTo>
                  <a:pt x="1383456" y="0"/>
                </a:lnTo>
                <a:lnTo>
                  <a:pt x="1383456" y="920863"/>
                </a:lnTo>
                <a:lnTo>
                  <a:pt x="0" y="920863"/>
                </a:lnTo>
                <a:lnTo>
                  <a:pt x="0" y="0"/>
                </a:lnTo>
                <a:close/>
              </a:path>
            </a:pathLst>
          </a:custGeom>
          <a:blipFill rotWithShape="1">
            <a:blip r:embed="rId4">
              <a:alphaModFix/>
            </a:blip>
            <a:stretch>
              <a:fillRect b="0" l="0" r="0" t="0"/>
            </a:stretch>
          </a:blipFill>
          <a:ln>
            <a:noFill/>
          </a:ln>
        </p:spPr>
      </p:sp>
      <p:grpSp>
        <p:nvGrpSpPr>
          <p:cNvPr id="181" name="Google Shape;181;p6"/>
          <p:cNvGrpSpPr/>
          <p:nvPr/>
        </p:nvGrpSpPr>
        <p:grpSpPr>
          <a:xfrm>
            <a:off x="4246872" y="7156834"/>
            <a:ext cx="6227965" cy="2905281"/>
            <a:chOff x="-1405482" y="455026"/>
            <a:chExt cx="8512801" cy="4188094"/>
          </a:xfrm>
        </p:grpSpPr>
        <p:sp>
          <p:nvSpPr>
            <p:cNvPr id="182" name="Google Shape;182;p6"/>
            <p:cNvSpPr txBox="1"/>
            <p:nvPr/>
          </p:nvSpPr>
          <p:spPr>
            <a:xfrm>
              <a:off x="-1405482" y="455026"/>
              <a:ext cx="8512800" cy="710100"/>
            </a:xfrm>
            <a:prstGeom prst="rect">
              <a:avLst/>
            </a:prstGeom>
            <a:noFill/>
            <a:ln>
              <a:noFill/>
            </a:ln>
          </p:spPr>
          <p:txBody>
            <a:bodyPr anchorCtr="0" anchor="t" bIns="0" lIns="0" spcFirstLastPara="1" rIns="0" wrap="square" tIns="0">
              <a:spAutoFit/>
            </a:bodyPr>
            <a:lstStyle/>
            <a:p>
              <a:pPr indent="0" lvl="0" marL="0" marR="0" rtl="0" algn="r">
                <a:lnSpc>
                  <a:spcPct val="135000"/>
                </a:lnSpc>
                <a:spcBef>
                  <a:spcPts val="0"/>
                </a:spcBef>
                <a:spcAft>
                  <a:spcPts val="0"/>
                </a:spcAft>
                <a:buClr>
                  <a:srgbClr val="000000"/>
                </a:buClr>
                <a:buSzPts val="3200"/>
                <a:buFont typeface="Arial"/>
                <a:buNone/>
              </a:pPr>
              <a:r>
                <a:rPr b="1" i="0" lang="en-US" sz="3200" u="none" cap="none" strike="noStrike">
                  <a:solidFill>
                    <a:srgbClr val="191919"/>
                  </a:solidFill>
                  <a:latin typeface="Roboto"/>
                  <a:ea typeface="Roboto"/>
                  <a:cs typeface="Roboto"/>
                  <a:sym typeface="Roboto"/>
                </a:rPr>
                <a:t>BISHERIGE MEILENSTEINE</a:t>
              </a:r>
              <a:endParaRPr b="0" i="0" sz="1400" u="none" cap="none" strike="noStrike">
                <a:solidFill>
                  <a:srgbClr val="000000"/>
                </a:solidFill>
                <a:latin typeface="Arial"/>
                <a:ea typeface="Arial"/>
                <a:cs typeface="Arial"/>
                <a:sym typeface="Arial"/>
              </a:endParaRPr>
            </a:p>
          </p:txBody>
        </p:sp>
        <p:sp>
          <p:nvSpPr>
            <p:cNvPr id="183" name="Google Shape;183;p6"/>
            <p:cNvSpPr txBox="1"/>
            <p:nvPr/>
          </p:nvSpPr>
          <p:spPr>
            <a:xfrm>
              <a:off x="-1405481" y="1593920"/>
              <a:ext cx="8512800" cy="3049200"/>
            </a:xfrm>
            <a:prstGeom prst="rect">
              <a:avLst/>
            </a:prstGeom>
            <a:noFill/>
            <a:ln>
              <a:noFill/>
            </a:ln>
          </p:spPr>
          <p:txBody>
            <a:bodyPr anchorCtr="0" anchor="t" bIns="0" lIns="0" spcFirstLastPara="1" rIns="0" wrap="square" tIns="0">
              <a:spAutoFit/>
            </a:bodyPr>
            <a:lstStyle/>
            <a:p>
              <a:pPr indent="0" lvl="0" marL="0" marR="0" rtl="0" algn="r">
                <a:lnSpc>
                  <a:spcPct val="140021"/>
                </a:lnSpc>
                <a:spcBef>
                  <a:spcPts val="0"/>
                </a:spcBef>
                <a:spcAft>
                  <a:spcPts val="0"/>
                </a:spcAft>
                <a:buClr>
                  <a:srgbClr val="000000"/>
                </a:buClr>
                <a:buSzPts val="1100"/>
                <a:buFont typeface="Arial"/>
                <a:buNone/>
              </a:pPr>
              <a:r>
                <a:rPr b="1" i="0" lang="en-US" sz="1800" u="none" cap="none" strike="noStrike">
                  <a:solidFill>
                    <a:schemeClr val="dk1"/>
                  </a:solidFill>
                  <a:latin typeface="Arial"/>
                  <a:ea typeface="Arial"/>
                  <a:cs typeface="Arial"/>
                  <a:sym typeface="Arial"/>
                </a:rPr>
                <a:t>         </a:t>
              </a:r>
              <a:r>
                <a:rPr b="1" i="0" lang="en-US" sz="1700" u="none" cap="none" strike="noStrike">
                  <a:solidFill>
                    <a:srgbClr val="351C75"/>
                  </a:solidFill>
                  <a:latin typeface="Arial"/>
                  <a:ea typeface="Arial"/>
                  <a:cs typeface="Arial"/>
                  <a:sym typeface="Arial"/>
                </a:rPr>
                <a:t>Steigende Bekanntheit:</a:t>
              </a:r>
              <a:r>
                <a:rPr b="0" i="0" lang="en-US" sz="1700" u="none" cap="none" strike="noStrike">
                  <a:solidFill>
                    <a:srgbClr val="351C75"/>
                  </a:solidFill>
                  <a:latin typeface="Arial"/>
                  <a:ea typeface="Arial"/>
                  <a:cs typeface="Arial"/>
                  <a:sym typeface="Arial"/>
                </a:rPr>
                <a:t> Ich als Schlüsselperson </a:t>
              </a:r>
              <a:endParaRPr b="0" i="0" sz="1700" u="none" cap="none" strike="noStrike">
                <a:solidFill>
                  <a:srgbClr val="351C75"/>
                </a:solidFill>
                <a:latin typeface="Arial"/>
                <a:ea typeface="Arial"/>
                <a:cs typeface="Arial"/>
                <a:sym typeface="Arial"/>
              </a:endParaRPr>
            </a:p>
            <a:p>
              <a:pPr indent="0" lvl="0" marL="0" marR="0" rtl="0" algn="r">
                <a:lnSpc>
                  <a:spcPct val="140021"/>
                </a:lnSpc>
                <a:spcBef>
                  <a:spcPts val="0"/>
                </a:spcBef>
                <a:spcAft>
                  <a:spcPts val="0"/>
                </a:spcAft>
                <a:buClr>
                  <a:srgbClr val="000000"/>
                </a:buClr>
                <a:buSzPts val="1100"/>
                <a:buFont typeface="Arial"/>
                <a:buNone/>
              </a:pPr>
              <a:r>
                <a:rPr b="1" i="0" lang="en-US" sz="1700" u="none" cap="none" strike="noStrike">
                  <a:solidFill>
                    <a:srgbClr val="351C75"/>
                  </a:solidFill>
                  <a:latin typeface="Arial"/>
                  <a:ea typeface="Arial"/>
                  <a:cs typeface="Arial"/>
                  <a:sym typeface="Arial"/>
                </a:rPr>
                <a:t>Netzwerkbildung:</a:t>
              </a:r>
              <a:r>
                <a:rPr b="0" i="0" lang="en-US" sz="1700" u="none" cap="none" strike="noStrike">
                  <a:solidFill>
                    <a:srgbClr val="351C75"/>
                  </a:solidFill>
                  <a:latin typeface="Arial"/>
                  <a:ea typeface="Arial"/>
                  <a:cs typeface="Arial"/>
                  <a:sym typeface="Arial"/>
                </a:rPr>
                <a:t> Erste Netzwerke wurden zur Förderung des Austauschs zwischen Akteuren gebildet.</a:t>
              </a:r>
              <a:endParaRPr b="0" i="0" sz="1700" u="none" cap="none" strike="noStrike">
                <a:solidFill>
                  <a:srgbClr val="351C75"/>
                </a:solidFill>
                <a:latin typeface="Arial"/>
                <a:ea typeface="Arial"/>
                <a:cs typeface="Arial"/>
                <a:sym typeface="Arial"/>
              </a:endParaRPr>
            </a:p>
            <a:p>
              <a:pPr indent="0" lvl="0" marL="0" marR="0" rtl="0" algn="r">
                <a:lnSpc>
                  <a:spcPct val="140021"/>
                </a:lnSpc>
                <a:spcBef>
                  <a:spcPts val="0"/>
                </a:spcBef>
                <a:spcAft>
                  <a:spcPts val="0"/>
                </a:spcAft>
                <a:buClr>
                  <a:srgbClr val="000000"/>
                </a:buClr>
                <a:buSzPts val="1100"/>
                <a:buFont typeface="Arial"/>
                <a:buNone/>
              </a:pPr>
              <a:r>
                <a:rPr b="1" i="0" lang="en-US" sz="1700" u="none" cap="none" strike="noStrike">
                  <a:solidFill>
                    <a:srgbClr val="351C75"/>
                  </a:solidFill>
                  <a:latin typeface="Arial"/>
                  <a:ea typeface="Arial"/>
                  <a:cs typeface="Arial"/>
                  <a:sym typeface="Arial"/>
                </a:rPr>
                <a:t>Bedarfsermittlung:</a:t>
              </a:r>
              <a:r>
                <a:rPr b="0" i="0" lang="en-US" sz="1700" u="none" cap="none" strike="noStrike">
                  <a:solidFill>
                    <a:srgbClr val="351C75"/>
                  </a:solidFill>
                  <a:latin typeface="Arial"/>
                  <a:ea typeface="Arial"/>
                  <a:cs typeface="Arial"/>
                  <a:sym typeface="Arial"/>
                </a:rPr>
                <a:t> Informelle Gespräche mit potenziellen Nutzer*innen zur Identifizierung ihrer Bedürfnisse und Wünsche wurden geführt</a:t>
              </a:r>
              <a:r>
                <a:rPr b="0" i="0" lang="en-US" sz="1000" u="none" cap="none" strike="noStrike">
                  <a:solidFill>
                    <a:srgbClr val="351C75"/>
                  </a:solidFill>
                  <a:latin typeface="Arial"/>
                  <a:ea typeface="Arial"/>
                  <a:cs typeface="Arial"/>
                  <a:sym typeface="Arial"/>
                </a:rPr>
                <a:t>.</a:t>
              </a:r>
              <a:endParaRPr b="0" i="0" sz="1700" u="none" cap="none" strike="noStrike">
                <a:solidFill>
                  <a:srgbClr val="351C75"/>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7"/>
          <p:cNvGrpSpPr/>
          <p:nvPr/>
        </p:nvGrpSpPr>
        <p:grpSpPr>
          <a:xfrm>
            <a:off x="8722615" y="2116413"/>
            <a:ext cx="6940575" cy="1042586"/>
            <a:chOff x="0" y="-9525"/>
            <a:chExt cx="9254100" cy="1390114"/>
          </a:xfrm>
        </p:grpSpPr>
        <p:sp>
          <p:nvSpPr>
            <p:cNvPr id="189" name="Google Shape;189;p7"/>
            <p:cNvSpPr txBox="1"/>
            <p:nvPr/>
          </p:nvSpPr>
          <p:spPr>
            <a:xfrm>
              <a:off x="0" y="-9525"/>
              <a:ext cx="9253977" cy="5937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2899"/>
                <a:buFont typeface="Arial"/>
                <a:buNone/>
              </a:pPr>
              <a:r>
                <a:rPr b="1" i="0" lang="en-US" sz="2899" u="none" cap="none" strike="noStrike">
                  <a:solidFill>
                    <a:srgbClr val="191919"/>
                  </a:solidFill>
                  <a:latin typeface="Roboto"/>
                  <a:ea typeface="Roboto"/>
                  <a:cs typeface="Roboto"/>
                  <a:sym typeface="Roboto"/>
                </a:rPr>
                <a:t>THEMA</a:t>
              </a:r>
              <a:endParaRPr b="0" i="0" sz="1400" u="none" cap="none" strike="noStrike">
                <a:solidFill>
                  <a:srgbClr val="000000"/>
                </a:solidFill>
                <a:latin typeface="Arial"/>
                <a:ea typeface="Arial"/>
                <a:cs typeface="Arial"/>
                <a:sym typeface="Arial"/>
              </a:endParaRPr>
            </a:p>
          </p:txBody>
        </p:sp>
        <p:sp>
          <p:nvSpPr>
            <p:cNvPr id="190" name="Google Shape;190;p7"/>
            <p:cNvSpPr txBox="1"/>
            <p:nvPr/>
          </p:nvSpPr>
          <p:spPr>
            <a:xfrm>
              <a:off x="0" y="944389"/>
              <a:ext cx="9254100" cy="436200"/>
            </a:xfrm>
            <a:prstGeom prst="rect">
              <a:avLst/>
            </a:prstGeom>
            <a:noFill/>
            <a:ln>
              <a:noFill/>
            </a:ln>
          </p:spPr>
          <p:txBody>
            <a:bodyPr anchorCtr="0" anchor="t" bIns="0" lIns="0" spcFirstLastPara="1" rIns="0" wrap="square" tIns="0">
              <a:spAutoFit/>
            </a:bodyPr>
            <a:lstStyle/>
            <a:p>
              <a:pPr indent="0" lvl="0" marL="914400" marR="0" rtl="0" algn="l">
                <a:lnSpc>
                  <a:spcPct val="140000"/>
                </a:lnSpc>
                <a:spcBef>
                  <a:spcPts val="0"/>
                </a:spcBef>
                <a:spcAft>
                  <a:spcPts val="0"/>
                </a:spcAft>
                <a:buClr>
                  <a:srgbClr val="000000"/>
                </a:buClr>
                <a:buSzPts val="2125"/>
                <a:buFont typeface="Arial"/>
                <a:buNone/>
              </a:pPr>
              <a:r>
                <a:rPr b="0" i="0" lang="en-US" sz="2125" u="none" cap="none" strike="noStrike">
                  <a:solidFill>
                    <a:srgbClr val="351C75"/>
                  </a:solidFill>
                  <a:latin typeface="Roboto"/>
                  <a:ea typeface="Roboto"/>
                  <a:cs typeface="Roboto"/>
                  <a:sym typeface="Roboto"/>
                </a:rPr>
                <a:t>Bildung eines Projektteams </a:t>
              </a:r>
              <a:endParaRPr b="0" i="0" sz="2125" u="none" cap="none" strike="noStrike">
                <a:solidFill>
                  <a:srgbClr val="351C75"/>
                </a:solidFill>
                <a:latin typeface="Roboto"/>
                <a:ea typeface="Roboto"/>
                <a:cs typeface="Roboto"/>
                <a:sym typeface="Roboto"/>
              </a:endParaRPr>
            </a:p>
          </p:txBody>
        </p:sp>
      </p:grpSp>
      <p:sp>
        <p:nvSpPr>
          <p:cNvPr id="191" name="Google Shape;191;p7"/>
          <p:cNvSpPr/>
          <p:nvPr/>
        </p:nvSpPr>
        <p:spPr>
          <a:xfrm rot="1291934">
            <a:off x="13397978" y="6290378"/>
            <a:ext cx="11748906" cy="8800999"/>
          </a:xfrm>
          <a:custGeom>
            <a:rect b="b" l="l" r="r" t="t"/>
            <a:pathLst>
              <a:path extrusionOk="0" h="8800999" w="11748906">
                <a:moveTo>
                  <a:pt x="0" y="0"/>
                </a:moveTo>
                <a:lnTo>
                  <a:pt x="11748906" y="0"/>
                </a:lnTo>
                <a:lnTo>
                  <a:pt x="11748906" y="8800999"/>
                </a:lnTo>
                <a:lnTo>
                  <a:pt x="0" y="8800999"/>
                </a:lnTo>
                <a:lnTo>
                  <a:pt x="0" y="0"/>
                </a:lnTo>
                <a:close/>
              </a:path>
            </a:pathLst>
          </a:custGeom>
          <a:blipFill rotWithShape="1">
            <a:blip r:embed="rId3">
              <a:alphaModFix/>
            </a:blip>
            <a:stretch>
              <a:fillRect b="0" l="0" r="0" t="0"/>
            </a:stretch>
          </a:blipFill>
          <a:ln>
            <a:noFill/>
          </a:ln>
        </p:spPr>
      </p:sp>
      <p:sp>
        <p:nvSpPr>
          <p:cNvPr id="192" name="Google Shape;192;p7"/>
          <p:cNvSpPr/>
          <p:nvPr/>
        </p:nvSpPr>
        <p:spPr>
          <a:xfrm>
            <a:off x="1173762" y="4394831"/>
            <a:ext cx="4584435" cy="5297141"/>
          </a:xfrm>
          <a:custGeom>
            <a:rect b="b" l="l" r="r" t="t"/>
            <a:pathLst>
              <a:path extrusionOk="0" h="5297141" w="4584435">
                <a:moveTo>
                  <a:pt x="0" y="0"/>
                </a:moveTo>
                <a:lnTo>
                  <a:pt x="4584435" y="0"/>
                </a:lnTo>
                <a:lnTo>
                  <a:pt x="4584435" y="5297141"/>
                </a:lnTo>
                <a:lnTo>
                  <a:pt x="0" y="5297141"/>
                </a:lnTo>
                <a:lnTo>
                  <a:pt x="0" y="0"/>
                </a:lnTo>
                <a:close/>
              </a:path>
            </a:pathLst>
          </a:custGeom>
          <a:blipFill rotWithShape="1">
            <a:blip r:embed="rId4">
              <a:alphaModFix/>
            </a:blip>
            <a:stretch>
              <a:fillRect b="0" l="0" r="0" t="0"/>
            </a:stretch>
          </a:blipFill>
          <a:ln>
            <a:noFill/>
          </a:ln>
        </p:spPr>
      </p:sp>
      <p:sp>
        <p:nvSpPr>
          <p:cNvPr id="193" name="Google Shape;193;p7"/>
          <p:cNvSpPr txBox="1"/>
          <p:nvPr/>
        </p:nvSpPr>
        <p:spPr>
          <a:xfrm>
            <a:off x="1028700" y="1393414"/>
            <a:ext cx="6224299" cy="212407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7500"/>
              <a:buFont typeface="Arial"/>
              <a:buNone/>
            </a:pPr>
            <a:r>
              <a:rPr b="1" i="0" lang="en-US" sz="7500" u="none" cap="none" strike="noStrike">
                <a:solidFill>
                  <a:srgbClr val="191919"/>
                </a:solidFill>
                <a:latin typeface="Roboto"/>
                <a:ea typeface="Roboto"/>
                <a:cs typeface="Roboto"/>
                <a:sym typeface="Roboto"/>
              </a:rPr>
              <a:t>NÄCHSTE SCHRITTE</a:t>
            </a:r>
            <a:endParaRPr b="0" i="0" sz="1400" u="none" cap="none" strike="noStrike">
              <a:solidFill>
                <a:srgbClr val="000000"/>
              </a:solidFill>
              <a:latin typeface="Arial"/>
              <a:ea typeface="Arial"/>
              <a:cs typeface="Arial"/>
              <a:sym typeface="Arial"/>
            </a:endParaRPr>
          </a:p>
        </p:txBody>
      </p:sp>
      <p:sp>
        <p:nvSpPr>
          <p:cNvPr id="194" name="Google Shape;194;p7"/>
          <p:cNvSpPr txBox="1"/>
          <p:nvPr/>
        </p:nvSpPr>
        <p:spPr>
          <a:xfrm>
            <a:off x="9642724" y="4574764"/>
            <a:ext cx="6940483" cy="44767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2899"/>
              <a:buFont typeface="Arial"/>
              <a:buNone/>
            </a:pPr>
            <a:r>
              <a:rPr b="1" i="0" lang="en-US" sz="2899" u="none" cap="none" strike="noStrike">
                <a:solidFill>
                  <a:srgbClr val="191919"/>
                </a:solidFill>
                <a:latin typeface="Roboto"/>
                <a:ea typeface="Roboto"/>
                <a:cs typeface="Roboto"/>
                <a:sym typeface="Roboto"/>
              </a:rPr>
              <a:t>THEMA</a:t>
            </a:r>
            <a:endParaRPr b="0" i="0" sz="1400" u="none" cap="none" strike="noStrike">
              <a:solidFill>
                <a:srgbClr val="000000"/>
              </a:solidFill>
              <a:latin typeface="Arial"/>
              <a:ea typeface="Arial"/>
              <a:cs typeface="Arial"/>
              <a:sym typeface="Arial"/>
            </a:endParaRPr>
          </a:p>
        </p:txBody>
      </p:sp>
      <p:sp>
        <p:nvSpPr>
          <p:cNvPr id="195" name="Google Shape;195;p7"/>
          <p:cNvSpPr txBox="1"/>
          <p:nvPr/>
        </p:nvSpPr>
        <p:spPr>
          <a:xfrm>
            <a:off x="9642724" y="5280675"/>
            <a:ext cx="6940500" cy="327000"/>
          </a:xfrm>
          <a:prstGeom prst="rect">
            <a:avLst/>
          </a:prstGeom>
          <a:noFill/>
          <a:ln>
            <a:noFill/>
          </a:ln>
        </p:spPr>
        <p:txBody>
          <a:bodyPr anchorCtr="0" anchor="t" bIns="0" lIns="0" spcFirstLastPara="1" rIns="0" wrap="square" tIns="0">
            <a:spAutoFit/>
          </a:bodyPr>
          <a:lstStyle/>
          <a:p>
            <a:pPr indent="0" lvl="0" marL="914400" marR="0" rtl="0" algn="l">
              <a:lnSpc>
                <a:spcPct val="140000"/>
              </a:lnSpc>
              <a:spcBef>
                <a:spcPts val="0"/>
              </a:spcBef>
              <a:spcAft>
                <a:spcPts val="0"/>
              </a:spcAft>
              <a:buClr>
                <a:srgbClr val="000000"/>
              </a:buClr>
              <a:buSzPts val="2125"/>
              <a:buFont typeface="Arial"/>
              <a:buNone/>
            </a:pPr>
            <a:r>
              <a:rPr b="0" i="0" lang="en-US" sz="2125" u="none" cap="none" strike="noStrike">
                <a:solidFill>
                  <a:srgbClr val="351C75"/>
                </a:solidFill>
                <a:latin typeface="Roboto"/>
                <a:ea typeface="Roboto"/>
                <a:cs typeface="Roboto"/>
                <a:sym typeface="Roboto"/>
              </a:rPr>
              <a:t>Erstellung eines Prototyps der Plattform</a:t>
            </a:r>
            <a:endParaRPr b="0" i="0" sz="2125" u="none" cap="none" strike="noStrike">
              <a:solidFill>
                <a:srgbClr val="351C75"/>
              </a:solidFill>
              <a:latin typeface="Roboto"/>
              <a:ea typeface="Roboto"/>
              <a:cs typeface="Roboto"/>
              <a:sym typeface="Roboto"/>
            </a:endParaRPr>
          </a:p>
        </p:txBody>
      </p:sp>
      <p:grpSp>
        <p:nvGrpSpPr>
          <p:cNvPr id="196" name="Google Shape;196;p7"/>
          <p:cNvGrpSpPr/>
          <p:nvPr/>
        </p:nvGrpSpPr>
        <p:grpSpPr>
          <a:xfrm>
            <a:off x="10586824" y="7036257"/>
            <a:ext cx="6940575" cy="1042586"/>
            <a:chOff x="0" y="-9525"/>
            <a:chExt cx="9254100" cy="1390114"/>
          </a:xfrm>
        </p:grpSpPr>
        <p:sp>
          <p:nvSpPr>
            <p:cNvPr id="197" name="Google Shape;197;p7"/>
            <p:cNvSpPr txBox="1"/>
            <p:nvPr/>
          </p:nvSpPr>
          <p:spPr>
            <a:xfrm>
              <a:off x="0" y="-9525"/>
              <a:ext cx="9253977" cy="5937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2899"/>
                <a:buFont typeface="Arial"/>
                <a:buNone/>
              </a:pPr>
              <a:r>
                <a:rPr b="1" i="0" lang="en-US" sz="2899" u="none" cap="none" strike="noStrike">
                  <a:solidFill>
                    <a:srgbClr val="191919"/>
                  </a:solidFill>
                  <a:latin typeface="Roboto"/>
                  <a:ea typeface="Roboto"/>
                  <a:cs typeface="Roboto"/>
                  <a:sym typeface="Roboto"/>
                </a:rPr>
                <a:t>THEMA</a:t>
              </a:r>
              <a:endParaRPr b="0" i="0" sz="1400" u="none" cap="none" strike="noStrike">
                <a:solidFill>
                  <a:srgbClr val="000000"/>
                </a:solidFill>
                <a:latin typeface="Arial"/>
                <a:ea typeface="Arial"/>
                <a:cs typeface="Arial"/>
                <a:sym typeface="Arial"/>
              </a:endParaRPr>
            </a:p>
          </p:txBody>
        </p:sp>
        <p:sp>
          <p:nvSpPr>
            <p:cNvPr id="198" name="Google Shape;198;p7"/>
            <p:cNvSpPr txBox="1"/>
            <p:nvPr/>
          </p:nvSpPr>
          <p:spPr>
            <a:xfrm>
              <a:off x="0" y="944389"/>
              <a:ext cx="9254100" cy="436200"/>
            </a:xfrm>
            <a:prstGeom prst="rect">
              <a:avLst/>
            </a:prstGeom>
            <a:noFill/>
            <a:ln>
              <a:noFill/>
            </a:ln>
          </p:spPr>
          <p:txBody>
            <a:bodyPr anchorCtr="0" anchor="t" bIns="0" lIns="0" spcFirstLastPara="1" rIns="0" wrap="square" tIns="0">
              <a:spAutoFit/>
            </a:bodyPr>
            <a:lstStyle/>
            <a:p>
              <a:pPr indent="0" lvl="0" marL="914400" marR="0" rtl="0" algn="l">
                <a:lnSpc>
                  <a:spcPct val="140000"/>
                </a:lnSpc>
                <a:spcBef>
                  <a:spcPts val="0"/>
                </a:spcBef>
                <a:spcAft>
                  <a:spcPts val="0"/>
                </a:spcAft>
                <a:buClr>
                  <a:srgbClr val="000000"/>
                </a:buClr>
                <a:buSzPts val="2125"/>
                <a:buFont typeface="Arial"/>
                <a:buNone/>
              </a:pPr>
              <a:r>
                <a:rPr b="0" i="0" lang="en-US" sz="2125" u="none" cap="none" strike="noStrike">
                  <a:solidFill>
                    <a:srgbClr val="351C75"/>
                  </a:solidFill>
                  <a:latin typeface="Roboto"/>
                  <a:ea typeface="Roboto"/>
                  <a:cs typeface="Roboto"/>
                  <a:sym typeface="Roboto"/>
                </a:rPr>
                <a:t>Planung einer Auftaktveranstaltung</a:t>
              </a:r>
              <a:endParaRPr b="0" i="0" sz="2125" u="none" cap="none" strike="noStrike">
                <a:solidFill>
                  <a:srgbClr val="351C75"/>
                </a:solidFill>
                <a:latin typeface="Roboto"/>
                <a:ea typeface="Roboto"/>
                <a:cs typeface="Roboto"/>
                <a:sym typeface="Roboto"/>
              </a:endParaRPr>
            </a:p>
          </p:txBody>
        </p:sp>
      </p:grpSp>
      <p:sp>
        <p:nvSpPr>
          <p:cNvPr id="199" name="Google Shape;199;p7"/>
          <p:cNvSpPr/>
          <p:nvPr/>
        </p:nvSpPr>
        <p:spPr>
          <a:xfrm>
            <a:off x="16388997" y="330829"/>
            <a:ext cx="1383456" cy="920863"/>
          </a:xfrm>
          <a:custGeom>
            <a:rect b="b" l="l" r="r" t="t"/>
            <a:pathLst>
              <a:path extrusionOk="0" h="920863" w="1383456">
                <a:moveTo>
                  <a:pt x="0" y="0"/>
                </a:moveTo>
                <a:lnTo>
                  <a:pt x="1383456" y="0"/>
                </a:lnTo>
                <a:lnTo>
                  <a:pt x="1383456" y="920863"/>
                </a:lnTo>
                <a:lnTo>
                  <a:pt x="0" y="92086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txBox="1"/>
          <p:nvPr/>
        </p:nvSpPr>
        <p:spPr>
          <a:xfrm>
            <a:off x="1028700" y="3269540"/>
            <a:ext cx="8411133" cy="20536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861"/>
              <a:buFont typeface="Arial"/>
              <a:buNone/>
            </a:pPr>
            <a:r>
              <a:rPr b="1" i="0" lang="en-US" sz="7861" u="none" cap="none" strike="noStrike">
                <a:solidFill>
                  <a:srgbClr val="000000"/>
                </a:solidFill>
                <a:latin typeface="Roboto"/>
                <a:ea typeface="Roboto"/>
                <a:cs typeface="Roboto"/>
                <a:sym typeface="Roboto"/>
              </a:rPr>
              <a:t>Wie ihr uns unterstützen könnt</a:t>
            </a:r>
            <a:endParaRPr b="0" i="0" sz="1400" u="none" cap="none" strike="noStrike">
              <a:solidFill>
                <a:srgbClr val="000000"/>
              </a:solidFill>
              <a:latin typeface="Arial"/>
              <a:ea typeface="Arial"/>
              <a:cs typeface="Arial"/>
              <a:sym typeface="Arial"/>
            </a:endParaRPr>
          </a:p>
        </p:txBody>
      </p:sp>
      <p:sp>
        <p:nvSpPr>
          <p:cNvPr id="205" name="Google Shape;205;p8"/>
          <p:cNvSpPr txBox="1"/>
          <p:nvPr/>
        </p:nvSpPr>
        <p:spPr>
          <a:xfrm>
            <a:off x="1116425" y="7431461"/>
            <a:ext cx="6702900" cy="1140300"/>
          </a:xfrm>
          <a:prstGeom prst="rect">
            <a:avLst/>
          </a:prstGeom>
          <a:noFill/>
          <a:ln>
            <a:noFill/>
          </a:ln>
        </p:spPr>
        <p:txBody>
          <a:bodyPr anchorCtr="0" anchor="t" bIns="0" lIns="0" spcFirstLastPara="1" rIns="0" wrap="square" tIns="0">
            <a:spAutoFit/>
          </a:bodyPr>
          <a:lstStyle/>
          <a:p>
            <a:pPr indent="0" lvl="0" marL="0" marR="0" rtl="0" algn="l">
              <a:lnSpc>
                <a:spcPct val="139948"/>
              </a:lnSpc>
              <a:spcBef>
                <a:spcPts val="0"/>
              </a:spcBef>
              <a:spcAft>
                <a:spcPts val="0"/>
              </a:spcAft>
              <a:buClr>
                <a:srgbClr val="000000"/>
              </a:buClr>
              <a:buSzPts val="1950"/>
              <a:buFont typeface="Arial"/>
              <a:buNone/>
            </a:pPr>
            <a:r>
              <a:rPr b="0" i="0" lang="en-US" sz="1950" u="none" cap="none" strike="noStrike">
                <a:solidFill>
                  <a:srgbClr val="000000"/>
                </a:solidFill>
                <a:latin typeface="Roboto"/>
                <a:ea typeface="Roboto"/>
                <a:cs typeface="Roboto"/>
                <a:sym typeface="Roboto"/>
              </a:rPr>
              <a:t>Beschreibt kurz eure Herausforderungen und welche Art von Unterstützung ihr für Welche Ziele gebrauchen könntet, über welche Art von Austausch ihr euch freut.</a:t>
            </a:r>
            <a:endParaRPr b="0" i="0" sz="1400" u="none" cap="none" strike="noStrike">
              <a:solidFill>
                <a:srgbClr val="000000"/>
              </a:solidFill>
              <a:latin typeface="Arial"/>
              <a:ea typeface="Arial"/>
              <a:cs typeface="Arial"/>
              <a:sym typeface="Arial"/>
            </a:endParaRPr>
          </a:p>
        </p:txBody>
      </p:sp>
      <p:sp>
        <p:nvSpPr>
          <p:cNvPr id="206" name="Google Shape;206;p8"/>
          <p:cNvSpPr txBox="1"/>
          <p:nvPr/>
        </p:nvSpPr>
        <p:spPr>
          <a:xfrm>
            <a:off x="11803200" y="4074882"/>
            <a:ext cx="4148400" cy="8865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Clr>
                <a:srgbClr val="000000"/>
              </a:buClr>
              <a:buSzPts val="2400"/>
              <a:buFont typeface="Arial"/>
              <a:buNone/>
            </a:pPr>
            <a:r>
              <a:rPr b="0" i="0" lang="en-US" sz="2400" u="none" cap="none" strike="noStrike">
                <a:solidFill>
                  <a:srgbClr val="351C75"/>
                </a:solidFill>
                <a:latin typeface="Roboto"/>
                <a:ea typeface="Roboto"/>
                <a:cs typeface="Roboto"/>
                <a:sym typeface="Roboto"/>
              </a:rPr>
              <a:t>Expert*innen zur Entwicklung der Plattform</a:t>
            </a:r>
            <a:endParaRPr b="0" i="0" sz="1400" u="none" cap="none" strike="noStrike">
              <a:solidFill>
                <a:srgbClr val="351C75"/>
              </a:solidFill>
              <a:latin typeface="Arial"/>
              <a:ea typeface="Arial"/>
              <a:cs typeface="Arial"/>
              <a:sym typeface="Arial"/>
            </a:endParaRPr>
          </a:p>
        </p:txBody>
      </p:sp>
      <p:sp>
        <p:nvSpPr>
          <p:cNvPr id="207" name="Google Shape;207;p8"/>
          <p:cNvSpPr txBox="1"/>
          <p:nvPr/>
        </p:nvSpPr>
        <p:spPr>
          <a:xfrm>
            <a:off x="11803200" y="5766055"/>
            <a:ext cx="4683600" cy="8865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Clr>
                <a:srgbClr val="000000"/>
              </a:buClr>
              <a:buSzPts val="2400"/>
              <a:buFont typeface="Arial"/>
              <a:buNone/>
            </a:pPr>
            <a:r>
              <a:rPr b="0" i="0" lang="en-US" sz="2400" u="none" cap="none" strike="noStrike">
                <a:solidFill>
                  <a:srgbClr val="351C75"/>
                </a:solidFill>
                <a:latin typeface="Roboto"/>
                <a:ea typeface="Roboto"/>
                <a:cs typeface="Roboto"/>
                <a:sym typeface="Roboto"/>
              </a:rPr>
              <a:t>Netzwerkaufbau und Ressourcenakquise.</a:t>
            </a:r>
            <a:endParaRPr b="0" i="0" sz="1400" u="none" cap="none" strike="noStrike">
              <a:solidFill>
                <a:srgbClr val="351C75"/>
              </a:solidFill>
              <a:latin typeface="Arial"/>
              <a:ea typeface="Arial"/>
              <a:cs typeface="Arial"/>
              <a:sym typeface="Arial"/>
            </a:endParaRPr>
          </a:p>
        </p:txBody>
      </p:sp>
      <p:sp>
        <p:nvSpPr>
          <p:cNvPr id="208" name="Google Shape;208;p8"/>
          <p:cNvSpPr txBox="1"/>
          <p:nvPr/>
        </p:nvSpPr>
        <p:spPr>
          <a:xfrm>
            <a:off x="11803200" y="7318300"/>
            <a:ext cx="4683600" cy="8865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Clr>
                <a:srgbClr val="000000"/>
              </a:buClr>
              <a:buSzPts val="2400"/>
              <a:buFont typeface="Arial"/>
              <a:buNone/>
            </a:pPr>
            <a:r>
              <a:rPr b="0" i="0" lang="en-US" sz="2400" u="none" cap="none" strike="noStrike">
                <a:solidFill>
                  <a:srgbClr val="351C75"/>
                </a:solidFill>
                <a:latin typeface="Roboto"/>
                <a:ea typeface="Roboto"/>
                <a:cs typeface="Roboto"/>
                <a:sym typeface="Roboto"/>
              </a:rPr>
              <a:t>Förderung bei Öffentlichkeitsarbeit und Marketing </a:t>
            </a:r>
            <a:endParaRPr b="0" i="0" sz="1400" u="none" cap="none" strike="noStrike">
              <a:solidFill>
                <a:srgbClr val="351C75"/>
              </a:solidFill>
              <a:latin typeface="Arial"/>
              <a:ea typeface="Arial"/>
              <a:cs typeface="Arial"/>
              <a:sym typeface="Arial"/>
            </a:endParaRPr>
          </a:p>
        </p:txBody>
      </p:sp>
      <p:grpSp>
        <p:nvGrpSpPr>
          <p:cNvPr id="209" name="Google Shape;209;p8"/>
          <p:cNvGrpSpPr/>
          <p:nvPr/>
        </p:nvGrpSpPr>
        <p:grpSpPr>
          <a:xfrm>
            <a:off x="10561312" y="4078038"/>
            <a:ext cx="885228" cy="888823"/>
            <a:chOff x="0" y="0"/>
            <a:chExt cx="1180304" cy="1185097"/>
          </a:xfrm>
        </p:grpSpPr>
        <p:sp>
          <p:nvSpPr>
            <p:cNvPr id="210" name="Google Shape;210;p8"/>
            <p:cNvSpPr/>
            <p:nvPr/>
          </p:nvSpPr>
          <p:spPr>
            <a:xfrm>
              <a:off x="0" y="0"/>
              <a:ext cx="1180304" cy="1185097"/>
            </a:xfrm>
            <a:custGeom>
              <a:rect b="b" l="l" r="r" t="t"/>
              <a:pathLst>
                <a:path extrusionOk="0" h="6375786" w="6350000">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8"/>
            <p:cNvSpPr txBox="1"/>
            <p:nvPr/>
          </p:nvSpPr>
          <p:spPr>
            <a:xfrm>
              <a:off x="313975" y="273143"/>
              <a:ext cx="577755" cy="6927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000000"/>
                </a:buClr>
                <a:buSzPts val="3600"/>
                <a:buFont typeface="Arial"/>
                <a:buNone/>
              </a:pPr>
              <a:r>
                <a:rPr b="1" i="0" lang="en-US" sz="3600" u="none" cap="none" strike="noStrike">
                  <a:solidFill>
                    <a:srgbClr val="FFFFFF"/>
                  </a:solidFill>
                  <a:latin typeface="Roboto"/>
                  <a:ea typeface="Roboto"/>
                  <a:cs typeface="Roboto"/>
                  <a:sym typeface="Roboto"/>
                </a:rPr>
                <a:t>1</a:t>
              </a:r>
              <a:endParaRPr b="0" i="0" sz="1400" u="none" cap="none" strike="noStrike">
                <a:solidFill>
                  <a:srgbClr val="000000"/>
                </a:solidFill>
                <a:latin typeface="Arial"/>
                <a:ea typeface="Arial"/>
                <a:cs typeface="Arial"/>
                <a:sym typeface="Arial"/>
              </a:endParaRPr>
            </a:p>
          </p:txBody>
        </p:sp>
      </p:grpSp>
      <p:grpSp>
        <p:nvGrpSpPr>
          <p:cNvPr id="212" name="Google Shape;212;p8"/>
          <p:cNvGrpSpPr/>
          <p:nvPr/>
        </p:nvGrpSpPr>
        <p:grpSpPr>
          <a:xfrm>
            <a:off x="10561312" y="5769211"/>
            <a:ext cx="885228" cy="885228"/>
            <a:chOff x="0" y="0"/>
            <a:chExt cx="1180304" cy="1180304"/>
          </a:xfrm>
        </p:grpSpPr>
        <p:sp>
          <p:nvSpPr>
            <p:cNvPr id="213" name="Google Shape;213;p8"/>
            <p:cNvSpPr/>
            <p:nvPr/>
          </p:nvSpPr>
          <p:spPr>
            <a:xfrm>
              <a:off x="0" y="0"/>
              <a:ext cx="1180304" cy="1180304"/>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8"/>
            <p:cNvSpPr txBox="1"/>
            <p:nvPr/>
          </p:nvSpPr>
          <p:spPr>
            <a:xfrm>
              <a:off x="313975" y="290531"/>
              <a:ext cx="577755" cy="678467"/>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000000"/>
                </a:buClr>
                <a:buSzPts val="3600"/>
                <a:buFont typeface="Arial"/>
                <a:buNone/>
              </a:pPr>
              <a:r>
                <a:rPr b="1" i="0" lang="en-US" sz="3600" u="none" cap="none" strike="noStrike">
                  <a:solidFill>
                    <a:srgbClr val="FFFFFF"/>
                  </a:solidFill>
                  <a:latin typeface="DM Sans"/>
                  <a:ea typeface="DM Sans"/>
                  <a:cs typeface="DM Sans"/>
                  <a:sym typeface="DM Sans"/>
                </a:rPr>
                <a:t>2</a:t>
              </a:r>
              <a:endParaRPr b="0" i="0" sz="1400" u="none" cap="none" strike="noStrike">
                <a:solidFill>
                  <a:srgbClr val="000000"/>
                </a:solidFill>
                <a:latin typeface="Arial"/>
                <a:ea typeface="Arial"/>
                <a:cs typeface="Arial"/>
                <a:sym typeface="Arial"/>
              </a:endParaRPr>
            </a:p>
          </p:txBody>
        </p:sp>
      </p:grpSp>
      <p:grpSp>
        <p:nvGrpSpPr>
          <p:cNvPr id="215" name="Google Shape;215;p8"/>
          <p:cNvGrpSpPr/>
          <p:nvPr/>
        </p:nvGrpSpPr>
        <p:grpSpPr>
          <a:xfrm>
            <a:off x="10561312" y="7321456"/>
            <a:ext cx="885228" cy="888823"/>
            <a:chOff x="0" y="0"/>
            <a:chExt cx="1180304" cy="1185097"/>
          </a:xfrm>
        </p:grpSpPr>
        <p:sp>
          <p:nvSpPr>
            <p:cNvPr id="216" name="Google Shape;216;p8"/>
            <p:cNvSpPr/>
            <p:nvPr/>
          </p:nvSpPr>
          <p:spPr>
            <a:xfrm>
              <a:off x="0" y="0"/>
              <a:ext cx="1180304" cy="1185097"/>
            </a:xfrm>
            <a:custGeom>
              <a:rect b="b" l="l" r="r" t="t"/>
              <a:pathLst>
                <a:path extrusionOk="0" h="6375786" w="6350000">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8"/>
            <p:cNvSpPr txBox="1"/>
            <p:nvPr/>
          </p:nvSpPr>
          <p:spPr>
            <a:xfrm>
              <a:off x="313975" y="281006"/>
              <a:ext cx="577755" cy="6927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000000"/>
                </a:buClr>
                <a:buSzPts val="3600"/>
                <a:buFont typeface="Arial"/>
                <a:buNone/>
              </a:pPr>
              <a:r>
                <a:rPr b="1" i="0" lang="en-US" sz="3600" u="none" cap="none" strike="noStrike">
                  <a:solidFill>
                    <a:srgbClr val="FFFFFF"/>
                  </a:solidFill>
                  <a:latin typeface="Roboto"/>
                  <a:ea typeface="Roboto"/>
                  <a:cs typeface="Roboto"/>
                  <a:sym typeface="Roboto"/>
                </a:rPr>
                <a:t>3</a:t>
              </a:r>
              <a:endParaRPr b="0" i="0" sz="1400" u="none" cap="none" strike="noStrike">
                <a:solidFill>
                  <a:srgbClr val="000000"/>
                </a:solidFill>
                <a:latin typeface="Arial"/>
                <a:ea typeface="Arial"/>
                <a:cs typeface="Arial"/>
                <a:sym typeface="Arial"/>
              </a:endParaRPr>
            </a:p>
          </p:txBody>
        </p:sp>
      </p:grpSp>
      <p:sp>
        <p:nvSpPr>
          <p:cNvPr id="218" name="Google Shape;218;p8"/>
          <p:cNvSpPr/>
          <p:nvPr/>
        </p:nvSpPr>
        <p:spPr>
          <a:xfrm rot="1291934">
            <a:off x="-7019642" y="-5746477"/>
            <a:ext cx="11748906" cy="8800999"/>
          </a:xfrm>
          <a:custGeom>
            <a:rect b="b" l="l" r="r" t="t"/>
            <a:pathLst>
              <a:path extrusionOk="0" h="8800999" w="11748906">
                <a:moveTo>
                  <a:pt x="0" y="0"/>
                </a:moveTo>
                <a:lnTo>
                  <a:pt x="11748906" y="0"/>
                </a:lnTo>
                <a:lnTo>
                  <a:pt x="11748906" y="8800999"/>
                </a:lnTo>
                <a:lnTo>
                  <a:pt x="0" y="8800999"/>
                </a:lnTo>
                <a:lnTo>
                  <a:pt x="0" y="0"/>
                </a:lnTo>
                <a:close/>
              </a:path>
            </a:pathLst>
          </a:custGeom>
          <a:blipFill rotWithShape="1">
            <a:blip r:embed="rId3">
              <a:alphaModFix/>
            </a:blip>
            <a:stretch>
              <a:fillRect b="0" l="0" r="0" t="0"/>
            </a:stretch>
          </a:blipFill>
          <a:ln>
            <a:noFill/>
          </a:ln>
        </p:spPr>
      </p:sp>
      <p:sp>
        <p:nvSpPr>
          <p:cNvPr id="219" name="Google Shape;219;p8"/>
          <p:cNvSpPr/>
          <p:nvPr/>
        </p:nvSpPr>
        <p:spPr>
          <a:xfrm>
            <a:off x="16388997" y="330829"/>
            <a:ext cx="1383456" cy="920863"/>
          </a:xfrm>
          <a:custGeom>
            <a:rect b="b" l="l" r="r" t="t"/>
            <a:pathLst>
              <a:path extrusionOk="0" h="920863" w="1383456">
                <a:moveTo>
                  <a:pt x="0" y="0"/>
                </a:moveTo>
                <a:lnTo>
                  <a:pt x="1383456" y="0"/>
                </a:lnTo>
                <a:lnTo>
                  <a:pt x="1383456" y="920863"/>
                </a:lnTo>
                <a:lnTo>
                  <a:pt x="0" y="920863"/>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9"/>
          <p:cNvSpPr/>
          <p:nvPr/>
        </p:nvSpPr>
        <p:spPr>
          <a:xfrm flipH="1" rot="3833014">
            <a:off x="11518872" y="3888436"/>
            <a:ext cx="1311007" cy="4112961"/>
          </a:xfrm>
          <a:custGeom>
            <a:rect b="b" l="l" r="r" t="t"/>
            <a:pathLst>
              <a:path extrusionOk="0" h="4114800" w="1311593">
                <a:moveTo>
                  <a:pt x="0" y="4114800"/>
                </a:moveTo>
                <a:lnTo>
                  <a:pt x="1311593" y="4114800"/>
                </a:lnTo>
                <a:lnTo>
                  <a:pt x="1311593" y="0"/>
                </a:lnTo>
                <a:lnTo>
                  <a:pt x="0" y="0"/>
                </a:lnTo>
                <a:lnTo>
                  <a:pt x="0" y="4114800"/>
                </a:lnTo>
                <a:close/>
              </a:path>
            </a:pathLst>
          </a:custGeom>
          <a:blipFill rotWithShape="1">
            <a:blip r:embed="rId3">
              <a:alphaModFix/>
            </a:blip>
            <a:stretch>
              <a:fillRect b="0" l="0" r="0" t="0"/>
            </a:stretch>
          </a:blipFill>
          <a:ln>
            <a:noFill/>
          </a:ln>
        </p:spPr>
      </p:sp>
      <p:sp>
        <p:nvSpPr>
          <p:cNvPr id="225" name="Google Shape;225;p9"/>
          <p:cNvSpPr/>
          <p:nvPr/>
        </p:nvSpPr>
        <p:spPr>
          <a:xfrm>
            <a:off x="7330803" y="7211307"/>
            <a:ext cx="322065" cy="441735"/>
          </a:xfrm>
          <a:custGeom>
            <a:rect b="b" l="l" r="r" t="t"/>
            <a:pathLst>
              <a:path extrusionOk="0" h="441735" w="322065">
                <a:moveTo>
                  <a:pt x="0" y="0"/>
                </a:moveTo>
                <a:lnTo>
                  <a:pt x="322066" y="0"/>
                </a:lnTo>
                <a:lnTo>
                  <a:pt x="322066" y="441736"/>
                </a:lnTo>
                <a:lnTo>
                  <a:pt x="0" y="441736"/>
                </a:lnTo>
                <a:lnTo>
                  <a:pt x="0" y="0"/>
                </a:lnTo>
                <a:close/>
              </a:path>
            </a:pathLst>
          </a:custGeom>
          <a:blipFill rotWithShape="1">
            <a:blip r:embed="rId4">
              <a:alphaModFix/>
            </a:blip>
            <a:stretch>
              <a:fillRect b="0" l="0" r="0" t="0"/>
            </a:stretch>
          </a:blipFill>
          <a:ln>
            <a:noFill/>
          </a:ln>
        </p:spPr>
      </p:sp>
      <p:sp>
        <p:nvSpPr>
          <p:cNvPr id="226" name="Google Shape;226;p9"/>
          <p:cNvSpPr/>
          <p:nvPr/>
        </p:nvSpPr>
        <p:spPr>
          <a:xfrm>
            <a:off x="7330803" y="8181205"/>
            <a:ext cx="377599" cy="290408"/>
          </a:xfrm>
          <a:custGeom>
            <a:rect b="b" l="l" r="r" t="t"/>
            <a:pathLst>
              <a:path extrusionOk="0" h="290408" w="377599">
                <a:moveTo>
                  <a:pt x="0" y="0"/>
                </a:moveTo>
                <a:lnTo>
                  <a:pt x="377600" y="0"/>
                </a:lnTo>
                <a:lnTo>
                  <a:pt x="377600" y="290408"/>
                </a:lnTo>
                <a:lnTo>
                  <a:pt x="0" y="290408"/>
                </a:lnTo>
                <a:lnTo>
                  <a:pt x="0" y="0"/>
                </a:lnTo>
                <a:close/>
              </a:path>
            </a:pathLst>
          </a:custGeom>
          <a:blipFill rotWithShape="1">
            <a:blip r:embed="rId5">
              <a:alphaModFix/>
            </a:blip>
            <a:stretch>
              <a:fillRect b="0" l="0" r="0" t="0"/>
            </a:stretch>
          </a:blipFill>
          <a:ln>
            <a:noFill/>
          </a:ln>
        </p:spPr>
      </p:sp>
      <p:sp>
        <p:nvSpPr>
          <p:cNvPr id="227" name="Google Shape;227;p9"/>
          <p:cNvSpPr txBox="1"/>
          <p:nvPr/>
        </p:nvSpPr>
        <p:spPr>
          <a:xfrm>
            <a:off x="2723035" y="1927999"/>
            <a:ext cx="7842654" cy="1828219"/>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Clr>
                <a:srgbClr val="000000"/>
              </a:buClr>
              <a:buSzPts val="10629"/>
              <a:buFont typeface="Arial"/>
              <a:buNone/>
            </a:pPr>
            <a:r>
              <a:rPr b="0" i="0" lang="en-US" sz="10629" u="none" cap="none" strike="noStrike">
                <a:solidFill>
                  <a:srgbClr val="222222"/>
                </a:solidFill>
                <a:latin typeface="Roboto"/>
                <a:ea typeface="Roboto"/>
                <a:cs typeface="Roboto"/>
                <a:sym typeface="Roboto"/>
              </a:rPr>
              <a:t>Vielen </a:t>
            </a:r>
            <a:r>
              <a:rPr b="1" i="0" lang="en-US" sz="10629" u="none" cap="none" strike="noStrike">
                <a:solidFill>
                  <a:srgbClr val="222222"/>
                </a:solidFill>
                <a:latin typeface="Roboto"/>
                <a:ea typeface="Roboto"/>
                <a:cs typeface="Roboto"/>
                <a:sym typeface="Roboto"/>
              </a:rPr>
              <a:t>Dank!</a:t>
            </a:r>
            <a:endParaRPr b="0" i="0" sz="1400" u="none" cap="none" strike="noStrike">
              <a:solidFill>
                <a:srgbClr val="000000"/>
              </a:solidFill>
              <a:latin typeface="Arial"/>
              <a:ea typeface="Arial"/>
              <a:cs typeface="Arial"/>
              <a:sym typeface="Arial"/>
            </a:endParaRPr>
          </a:p>
        </p:txBody>
      </p:sp>
      <p:sp>
        <p:nvSpPr>
          <p:cNvPr id="228" name="Google Shape;228;p9"/>
          <p:cNvSpPr txBox="1"/>
          <p:nvPr/>
        </p:nvSpPr>
        <p:spPr>
          <a:xfrm>
            <a:off x="2863753" y="4683873"/>
            <a:ext cx="7701936" cy="1537544"/>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Clr>
                <a:srgbClr val="000000"/>
              </a:buClr>
              <a:buSzPts val="4397"/>
              <a:buFont typeface="Arial"/>
              <a:buNone/>
            </a:pPr>
            <a:r>
              <a:rPr b="1" i="0" lang="en-US" sz="4397" u="none" cap="none" strike="noStrike">
                <a:solidFill>
                  <a:srgbClr val="000000"/>
                </a:solidFill>
                <a:latin typeface="Roboto"/>
                <a:ea typeface="Roboto"/>
                <a:cs typeface="Roboto"/>
                <a:sym typeface="Roboto"/>
              </a:rPr>
              <a:t>Hier könnt ihr uns erreichen. Wir freuen uns über Feedback.</a:t>
            </a:r>
            <a:endParaRPr b="0" i="0" sz="1400" u="none" cap="none" strike="noStrike">
              <a:solidFill>
                <a:srgbClr val="000000"/>
              </a:solidFill>
              <a:latin typeface="Arial"/>
              <a:ea typeface="Arial"/>
              <a:cs typeface="Arial"/>
              <a:sym typeface="Arial"/>
            </a:endParaRPr>
          </a:p>
        </p:txBody>
      </p:sp>
      <p:sp>
        <p:nvSpPr>
          <p:cNvPr id="229" name="Google Shape;229;p9"/>
          <p:cNvSpPr txBox="1"/>
          <p:nvPr/>
        </p:nvSpPr>
        <p:spPr>
          <a:xfrm>
            <a:off x="7911597" y="7239373"/>
            <a:ext cx="2408100" cy="2940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Clr>
                <a:srgbClr val="000000"/>
              </a:buClr>
              <a:buSzPts val="1911"/>
              <a:buFont typeface="Arial"/>
              <a:buNone/>
            </a:pPr>
            <a:r>
              <a:rPr b="0" i="0" lang="en-US" sz="1911" u="none" cap="none" strike="noStrike">
                <a:solidFill>
                  <a:srgbClr val="000000"/>
                </a:solidFill>
                <a:latin typeface="Roboto"/>
                <a:ea typeface="Roboto"/>
                <a:cs typeface="Roboto"/>
                <a:sym typeface="Roboto"/>
              </a:rPr>
              <a:t>0176/81 97 20 76 </a:t>
            </a:r>
            <a:endParaRPr b="0" i="0" sz="1400" u="none" cap="none" strike="noStrike">
              <a:solidFill>
                <a:srgbClr val="000000"/>
              </a:solidFill>
              <a:latin typeface="Arial"/>
              <a:ea typeface="Arial"/>
              <a:cs typeface="Arial"/>
              <a:sym typeface="Arial"/>
            </a:endParaRPr>
          </a:p>
        </p:txBody>
      </p:sp>
      <p:sp>
        <p:nvSpPr>
          <p:cNvPr id="230" name="Google Shape;230;p9"/>
          <p:cNvSpPr txBox="1"/>
          <p:nvPr/>
        </p:nvSpPr>
        <p:spPr>
          <a:xfrm>
            <a:off x="7911597" y="8133634"/>
            <a:ext cx="4348500" cy="2940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Clr>
                <a:srgbClr val="000000"/>
              </a:buClr>
              <a:buSzPts val="1911"/>
              <a:buFont typeface="Arial"/>
              <a:buNone/>
            </a:pPr>
            <a:r>
              <a:rPr b="0" i="0" lang="en-US" sz="1911" u="none" cap="none" strike="noStrike">
                <a:solidFill>
                  <a:srgbClr val="000000"/>
                </a:solidFill>
                <a:latin typeface="Roboto"/>
                <a:ea typeface="Roboto"/>
                <a:cs typeface="Roboto"/>
                <a:sym typeface="Roboto"/>
              </a:rPr>
              <a:t>netzfairq@gmail.com</a:t>
            </a:r>
            <a:endParaRPr b="0" i="0" sz="1400" u="none" cap="none" strike="noStrike">
              <a:solidFill>
                <a:srgbClr val="000000"/>
              </a:solidFill>
              <a:latin typeface="Arial"/>
              <a:ea typeface="Arial"/>
              <a:cs typeface="Arial"/>
              <a:sym typeface="Arial"/>
            </a:endParaRPr>
          </a:p>
        </p:txBody>
      </p:sp>
      <p:sp>
        <p:nvSpPr>
          <p:cNvPr id="231" name="Google Shape;231;p9"/>
          <p:cNvSpPr txBox="1"/>
          <p:nvPr/>
        </p:nvSpPr>
        <p:spPr>
          <a:xfrm>
            <a:off x="13888663" y="8133634"/>
            <a:ext cx="2408100" cy="2154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
          <p:cNvSpPr txBox="1"/>
          <p:nvPr/>
        </p:nvSpPr>
        <p:spPr>
          <a:xfrm>
            <a:off x="13877892" y="7391773"/>
            <a:ext cx="2408100" cy="2154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rot="1291934">
            <a:off x="-7019642" y="-5746477"/>
            <a:ext cx="11748906" cy="8800999"/>
          </a:xfrm>
          <a:custGeom>
            <a:rect b="b" l="l" r="r" t="t"/>
            <a:pathLst>
              <a:path extrusionOk="0" h="8800999" w="11748906">
                <a:moveTo>
                  <a:pt x="0" y="0"/>
                </a:moveTo>
                <a:lnTo>
                  <a:pt x="11748906" y="0"/>
                </a:lnTo>
                <a:lnTo>
                  <a:pt x="11748906" y="8800999"/>
                </a:lnTo>
                <a:lnTo>
                  <a:pt x="0" y="8800999"/>
                </a:lnTo>
                <a:lnTo>
                  <a:pt x="0" y="0"/>
                </a:lnTo>
                <a:close/>
              </a:path>
            </a:pathLst>
          </a:custGeom>
          <a:blipFill rotWithShape="1">
            <a:blip r:embed="rId6">
              <a:alphaModFix/>
            </a:blip>
            <a:stretch>
              <a:fillRect b="0" l="0" r="0" t="0"/>
            </a:stretch>
          </a:blipFill>
          <a:ln>
            <a:noFill/>
          </a:ln>
        </p:spPr>
      </p:sp>
      <p:sp>
        <p:nvSpPr>
          <p:cNvPr id="234" name="Google Shape;234;p9"/>
          <p:cNvSpPr/>
          <p:nvPr/>
        </p:nvSpPr>
        <p:spPr>
          <a:xfrm>
            <a:off x="16388997" y="330829"/>
            <a:ext cx="1383456" cy="920863"/>
          </a:xfrm>
          <a:custGeom>
            <a:rect b="b" l="l" r="r" t="t"/>
            <a:pathLst>
              <a:path extrusionOk="0" h="920863" w="1383456">
                <a:moveTo>
                  <a:pt x="0" y="0"/>
                </a:moveTo>
                <a:lnTo>
                  <a:pt x="1383456" y="0"/>
                </a:lnTo>
                <a:lnTo>
                  <a:pt x="1383456" y="920863"/>
                </a:lnTo>
                <a:lnTo>
                  <a:pt x="0" y="920863"/>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toennessen</dc:creator>
</cp:coreProperties>
</file>