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DM Sans Bold" panose="020B0604020202020204" charset="0"/>
      <p:regular r:id="rId12"/>
    </p:embeddedFont>
    <p:embeddedFont>
      <p:font typeface="Now Medium" panose="020B0604020202020204" charset="0"/>
      <p:regular r:id="rId13"/>
    </p:embeddedFont>
    <p:embeddedFont>
      <p:font typeface="Roboto" panose="02000000000000000000" pitchFamily="2" charset="0"/>
      <p:regular r:id="rId14"/>
      <p:bold r:id="rId15"/>
      <p:italic r:id="rId16"/>
      <p:boldItalic r:id="rId17"/>
    </p:embeddedFont>
    <p:embeddedFont>
      <p:font typeface="Roboto Bold" panose="02000000000000000000" charset="0"/>
      <p:regular r:id="rId18"/>
    </p:embeddedFont>
    <p:embeddedFont>
      <p:font typeface="Roboto Italic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19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svg"/><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2.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9419971" y="2659438"/>
            <a:ext cx="7453277" cy="5962622"/>
          </a:xfrm>
          <a:custGeom>
            <a:avLst/>
            <a:gdLst/>
            <a:ahLst/>
            <a:cxnLst/>
            <a:rect l="l" t="t" r="r" b="b"/>
            <a:pathLst>
              <a:path w="7453277" h="5962622">
                <a:moveTo>
                  <a:pt x="0" y="0"/>
                </a:moveTo>
                <a:lnTo>
                  <a:pt x="7453277" y="0"/>
                </a:lnTo>
                <a:lnTo>
                  <a:pt x="7453277" y="5962622"/>
                </a:lnTo>
                <a:lnTo>
                  <a:pt x="0" y="5962622"/>
                </a:lnTo>
                <a:lnTo>
                  <a:pt x="0" y="0"/>
                </a:lnTo>
                <a:close/>
              </a:path>
            </a:pathLst>
          </a:custGeom>
          <a:blipFill>
            <a:blip r:embed="rId4"/>
            <a:stretch>
              <a:fillRect/>
            </a:stretch>
          </a:blipFill>
        </p:spPr>
        <p:txBody>
          <a:bodyPr/>
          <a:lstStyle/>
          <a:p>
            <a:endParaRPr lang="de-DE"/>
          </a:p>
        </p:txBody>
      </p:sp>
      <p:sp>
        <p:nvSpPr>
          <p:cNvPr id="4" name="Freeform 4"/>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txBody>
          <a:bodyPr/>
          <a:lstStyle/>
          <a:p>
            <a:endParaRPr lang="de-DE"/>
          </a:p>
        </p:txBody>
      </p:sp>
      <p:sp>
        <p:nvSpPr>
          <p:cNvPr id="5" name="TextBox 5"/>
          <p:cNvSpPr txBox="1"/>
          <p:nvPr/>
        </p:nvSpPr>
        <p:spPr>
          <a:xfrm>
            <a:off x="1028700" y="2906893"/>
            <a:ext cx="8115300" cy="2236607"/>
          </a:xfrm>
          <a:prstGeom prst="rect">
            <a:avLst/>
          </a:prstGeom>
        </p:spPr>
        <p:txBody>
          <a:bodyPr lIns="0" tIns="0" rIns="0" bIns="0" rtlCol="0" anchor="t">
            <a:spAutoFit/>
          </a:bodyPr>
          <a:lstStyle/>
          <a:p>
            <a:pPr algn="l">
              <a:lnSpc>
                <a:spcPts val="9010"/>
              </a:lnSpc>
            </a:pPr>
            <a:r>
              <a:rPr lang="en-US" sz="8663" spc="-138" dirty="0" err="1">
                <a:solidFill>
                  <a:srgbClr val="191919"/>
                </a:solidFill>
                <a:latin typeface="Roboto Bold"/>
              </a:rPr>
              <a:t>KaDeWa</a:t>
            </a:r>
            <a:endParaRPr lang="en-US" sz="8663" spc="-138" dirty="0">
              <a:solidFill>
                <a:srgbClr val="191919"/>
              </a:solidFill>
              <a:latin typeface="Roboto Bold"/>
            </a:endParaRPr>
          </a:p>
          <a:p>
            <a:pPr algn="l">
              <a:lnSpc>
                <a:spcPts val="8334"/>
              </a:lnSpc>
            </a:pPr>
            <a:endParaRPr lang="en-US" sz="8663" spc="-138" dirty="0">
              <a:solidFill>
                <a:srgbClr val="191919"/>
              </a:solidFill>
              <a:latin typeface="Roboto Bold"/>
            </a:endParaRPr>
          </a:p>
        </p:txBody>
      </p:sp>
      <p:sp>
        <p:nvSpPr>
          <p:cNvPr id="6" name="TextBox 6"/>
          <p:cNvSpPr txBox="1"/>
          <p:nvPr/>
        </p:nvSpPr>
        <p:spPr>
          <a:xfrm>
            <a:off x="1135088" y="9031010"/>
            <a:ext cx="7902523" cy="416781"/>
          </a:xfrm>
          <a:prstGeom prst="rect">
            <a:avLst/>
          </a:prstGeom>
        </p:spPr>
        <p:txBody>
          <a:bodyPr lIns="0" tIns="0" rIns="0" bIns="0" rtlCol="0" anchor="t">
            <a:spAutoFit/>
          </a:bodyPr>
          <a:lstStyle/>
          <a:p>
            <a:pPr algn="l">
              <a:lnSpc>
                <a:spcPts val="3500"/>
              </a:lnSpc>
            </a:pPr>
            <a:r>
              <a:rPr lang="en-US" sz="2500" dirty="0">
                <a:solidFill>
                  <a:srgbClr val="191919"/>
                </a:solidFill>
                <a:latin typeface="Roboto"/>
              </a:rPr>
              <a:t>Geoffrey, </a:t>
            </a:r>
            <a:r>
              <a:rPr lang="en-US" sz="2500" dirty="0" err="1">
                <a:solidFill>
                  <a:srgbClr val="191919"/>
                </a:solidFill>
                <a:latin typeface="Roboto"/>
              </a:rPr>
              <a:t>Nicolin</a:t>
            </a:r>
            <a:r>
              <a:rPr lang="en-US" sz="2500" dirty="0">
                <a:solidFill>
                  <a:srgbClr val="191919"/>
                </a:solidFill>
                <a:latin typeface="Roboto"/>
              </a:rPr>
              <a:t>, Svenja</a:t>
            </a:r>
          </a:p>
        </p:txBody>
      </p:sp>
      <p:sp>
        <p:nvSpPr>
          <p:cNvPr id="7" name="TextBox 7"/>
          <p:cNvSpPr txBox="1"/>
          <p:nvPr/>
        </p:nvSpPr>
        <p:spPr>
          <a:xfrm>
            <a:off x="1028700" y="4522374"/>
            <a:ext cx="8572500" cy="3029676"/>
          </a:xfrm>
          <a:prstGeom prst="rect">
            <a:avLst/>
          </a:prstGeom>
        </p:spPr>
        <p:txBody>
          <a:bodyPr wrap="square" lIns="0" tIns="0" rIns="0" bIns="0" rtlCol="0" anchor="t">
            <a:spAutoFit/>
          </a:bodyPr>
          <a:lstStyle/>
          <a:p>
            <a:pPr algn="l">
              <a:lnSpc>
                <a:spcPts val="8334"/>
              </a:lnSpc>
            </a:pPr>
            <a:r>
              <a:rPr lang="en-US" sz="7862" dirty="0" err="1">
                <a:solidFill>
                  <a:srgbClr val="191919"/>
                </a:solidFill>
                <a:latin typeface="Roboto"/>
              </a:rPr>
              <a:t>Kaufhaus</a:t>
            </a:r>
            <a:r>
              <a:rPr lang="en-US" sz="7862" dirty="0">
                <a:solidFill>
                  <a:srgbClr val="191919"/>
                </a:solidFill>
                <a:latin typeface="Roboto"/>
              </a:rPr>
              <a:t> des </a:t>
            </a:r>
            <a:r>
              <a:rPr lang="en-US" sz="7862" dirty="0" err="1">
                <a:solidFill>
                  <a:srgbClr val="191919"/>
                </a:solidFill>
                <a:latin typeface="Roboto"/>
              </a:rPr>
              <a:t>Wandels</a:t>
            </a:r>
            <a:endParaRPr lang="en-US" sz="7862" dirty="0">
              <a:solidFill>
                <a:srgbClr val="191919"/>
              </a:solidFill>
              <a:latin typeface="Roboto"/>
            </a:endParaRPr>
          </a:p>
          <a:p>
            <a:pPr algn="l">
              <a:lnSpc>
                <a:spcPts val="8334"/>
              </a:lnSpc>
            </a:pPr>
            <a:r>
              <a:rPr lang="en-US" sz="3200" dirty="0" err="1">
                <a:solidFill>
                  <a:srgbClr val="191919"/>
                </a:solidFill>
                <a:latin typeface="Roboto"/>
              </a:rPr>
              <a:t>ein</a:t>
            </a:r>
            <a:r>
              <a:rPr lang="en-US" sz="3200" dirty="0">
                <a:solidFill>
                  <a:srgbClr val="191919"/>
                </a:solidFill>
                <a:latin typeface="Roboto"/>
              </a:rPr>
              <a:t> Ort der </a:t>
            </a:r>
            <a:r>
              <a:rPr lang="en-US" sz="3200" dirty="0" err="1">
                <a:solidFill>
                  <a:srgbClr val="191919"/>
                </a:solidFill>
                <a:latin typeface="Roboto"/>
              </a:rPr>
              <a:t>Kreislaufwirtschaft</a:t>
            </a:r>
            <a:r>
              <a:rPr lang="en-US" sz="3200" dirty="0">
                <a:solidFill>
                  <a:srgbClr val="191919"/>
                </a:solidFill>
                <a:latin typeface="Roboto"/>
              </a:rPr>
              <a:t> für Köln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86274" y="1028700"/>
            <a:ext cx="8123536" cy="6498828"/>
          </a:xfrm>
          <a:custGeom>
            <a:avLst/>
            <a:gdLst/>
            <a:ahLst/>
            <a:cxnLst/>
            <a:rect l="l" t="t" r="r" b="b"/>
            <a:pathLst>
              <a:path w="8123536" h="6498828">
                <a:moveTo>
                  <a:pt x="0" y="0"/>
                </a:moveTo>
                <a:lnTo>
                  <a:pt x="8123536" y="0"/>
                </a:lnTo>
                <a:lnTo>
                  <a:pt x="8123536" y="6498828"/>
                </a:lnTo>
                <a:lnTo>
                  <a:pt x="0" y="6498828"/>
                </a:lnTo>
                <a:lnTo>
                  <a:pt x="0" y="0"/>
                </a:lnTo>
                <a:close/>
              </a:path>
            </a:pathLst>
          </a:custGeom>
          <a:blipFill>
            <a:blip r:embed="rId2"/>
            <a:stretch>
              <a:fillRect/>
            </a:stretch>
          </a:blipFill>
        </p:spPr>
        <p:txBody>
          <a:bodyPr/>
          <a:lstStyle/>
          <a:p>
            <a:endParaRPr lang="de-DE"/>
          </a:p>
        </p:txBody>
      </p:sp>
      <p:sp>
        <p:nvSpPr>
          <p:cNvPr id="3" name="Freeform 3"/>
          <p:cNvSpPr/>
          <p:nvPr/>
        </p:nvSpPr>
        <p:spPr>
          <a:xfrm>
            <a:off x="1386520" y="8250417"/>
            <a:ext cx="3412913" cy="739641"/>
          </a:xfrm>
          <a:custGeom>
            <a:avLst/>
            <a:gdLst/>
            <a:ahLst/>
            <a:cxnLst/>
            <a:rect l="l" t="t" r="r" b="b"/>
            <a:pathLst>
              <a:path w="3412913" h="739641">
                <a:moveTo>
                  <a:pt x="0" y="0"/>
                </a:moveTo>
                <a:lnTo>
                  <a:pt x="3412914" y="0"/>
                </a:lnTo>
                <a:lnTo>
                  <a:pt x="3412914" y="739641"/>
                </a:lnTo>
                <a:lnTo>
                  <a:pt x="0" y="739641"/>
                </a:lnTo>
                <a:lnTo>
                  <a:pt x="0" y="0"/>
                </a:lnTo>
                <a:close/>
              </a:path>
            </a:pathLst>
          </a:custGeom>
          <a:blipFill>
            <a:blip r:embed="rId3"/>
            <a:stretch>
              <a:fillRect/>
            </a:stretch>
          </a:blipFill>
        </p:spPr>
        <p:txBody>
          <a:bodyPr/>
          <a:lstStyle/>
          <a:p>
            <a:endParaRPr lang="de-DE"/>
          </a:p>
        </p:txBody>
      </p:sp>
      <p:sp>
        <p:nvSpPr>
          <p:cNvPr id="4" name="Freeform 4"/>
          <p:cNvSpPr/>
          <p:nvPr/>
        </p:nvSpPr>
        <p:spPr>
          <a:xfrm>
            <a:off x="711293" y="3316373"/>
            <a:ext cx="4763369" cy="3170617"/>
          </a:xfrm>
          <a:custGeom>
            <a:avLst/>
            <a:gdLst/>
            <a:ahLst/>
            <a:cxnLst/>
            <a:rect l="l" t="t" r="r" b="b"/>
            <a:pathLst>
              <a:path w="4763369" h="3170617">
                <a:moveTo>
                  <a:pt x="0" y="0"/>
                </a:moveTo>
                <a:lnTo>
                  <a:pt x="4763369" y="0"/>
                </a:lnTo>
                <a:lnTo>
                  <a:pt x="4763369" y="3170617"/>
                </a:lnTo>
                <a:lnTo>
                  <a:pt x="0" y="3170617"/>
                </a:lnTo>
                <a:lnTo>
                  <a:pt x="0" y="0"/>
                </a:lnTo>
                <a:close/>
              </a:path>
            </a:pathLst>
          </a:custGeom>
          <a:blipFill>
            <a:blip r:embed="rId4"/>
            <a:stretch>
              <a:fillRect/>
            </a:stretch>
          </a:blipFill>
        </p:spPr>
        <p:txBody>
          <a:bodyPr/>
          <a:lstStyle/>
          <a:p>
            <a:endParaRPr lang="de-DE"/>
          </a:p>
        </p:txBody>
      </p:sp>
      <p:sp>
        <p:nvSpPr>
          <p:cNvPr id="5" name="Freeform 5"/>
          <p:cNvSpPr/>
          <p:nvPr/>
        </p:nvSpPr>
        <p:spPr>
          <a:xfrm>
            <a:off x="5437637" y="7125736"/>
            <a:ext cx="3706363" cy="2989002"/>
          </a:xfrm>
          <a:custGeom>
            <a:avLst/>
            <a:gdLst/>
            <a:ahLst/>
            <a:cxnLst/>
            <a:rect l="l" t="t" r="r" b="b"/>
            <a:pathLst>
              <a:path w="3706363" h="2989002">
                <a:moveTo>
                  <a:pt x="0" y="0"/>
                </a:moveTo>
                <a:lnTo>
                  <a:pt x="3706363" y="0"/>
                </a:lnTo>
                <a:lnTo>
                  <a:pt x="3706363" y="2989002"/>
                </a:lnTo>
                <a:lnTo>
                  <a:pt x="0" y="2989002"/>
                </a:lnTo>
                <a:lnTo>
                  <a:pt x="0" y="0"/>
                </a:lnTo>
                <a:close/>
              </a:path>
            </a:pathLst>
          </a:custGeom>
          <a:blipFill>
            <a:blip r:embed="rId5"/>
            <a:stretch>
              <a:fillRect/>
            </a:stretch>
          </a:blipFill>
        </p:spPr>
        <p:txBody>
          <a:bodyPr/>
          <a:lstStyle/>
          <a:p>
            <a:endParaRPr lang="de-DE"/>
          </a:p>
        </p:txBody>
      </p:sp>
      <p:sp>
        <p:nvSpPr>
          <p:cNvPr id="6" name="Freeform 6"/>
          <p:cNvSpPr/>
          <p:nvPr/>
        </p:nvSpPr>
        <p:spPr>
          <a:xfrm>
            <a:off x="9614728" y="7809745"/>
            <a:ext cx="2634670" cy="1620984"/>
          </a:xfrm>
          <a:custGeom>
            <a:avLst/>
            <a:gdLst/>
            <a:ahLst/>
            <a:cxnLst/>
            <a:rect l="l" t="t" r="r" b="b"/>
            <a:pathLst>
              <a:path w="2634670" h="1620984">
                <a:moveTo>
                  <a:pt x="0" y="0"/>
                </a:moveTo>
                <a:lnTo>
                  <a:pt x="2634669" y="0"/>
                </a:lnTo>
                <a:lnTo>
                  <a:pt x="2634669" y="1620984"/>
                </a:lnTo>
                <a:lnTo>
                  <a:pt x="0" y="1620984"/>
                </a:lnTo>
                <a:lnTo>
                  <a:pt x="0" y="0"/>
                </a:lnTo>
                <a:close/>
              </a:path>
            </a:pathLst>
          </a:custGeom>
          <a:blipFill>
            <a:blip r:embed="rId6"/>
            <a:stretch>
              <a:fillRect/>
            </a:stretch>
          </a:blipFill>
        </p:spPr>
        <p:txBody>
          <a:bodyPr/>
          <a:lstStyle/>
          <a:p>
            <a:endParaRPr lang="de-DE"/>
          </a:p>
        </p:txBody>
      </p:sp>
      <p:sp>
        <p:nvSpPr>
          <p:cNvPr id="7" name="TextBox 7"/>
          <p:cNvSpPr txBox="1"/>
          <p:nvPr/>
        </p:nvSpPr>
        <p:spPr>
          <a:xfrm>
            <a:off x="1028700" y="2888471"/>
            <a:ext cx="7701936" cy="76055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Ein Projekt von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3906" y="4531183"/>
            <a:ext cx="682838" cy="611993"/>
          </a:xfrm>
          <a:custGeom>
            <a:avLst/>
            <a:gdLst/>
            <a:ahLst/>
            <a:cxnLst/>
            <a:rect l="l" t="t" r="r" b="b"/>
            <a:pathLst>
              <a:path w="682838" h="611993">
                <a:moveTo>
                  <a:pt x="0" y="0"/>
                </a:moveTo>
                <a:lnTo>
                  <a:pt x="682838" y="0"/>
                </a:lnTo>
                <a:lnTo>
                  <a:pt x="682838" y="611993"/>
                </a:lnTo>
                <a:lnTo>
                  <a:pt x="0" y="6119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TextBox 3"/>
          <p:cNvSpPr txBox="1"/>
          <p:nvPr/>
        </p:nvSpPr>
        <p:spPr>
          <a:xfrm>
            <a:off x="5214925" y="1015574"/>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Das Team</a:t>
            </a:r>
          </a:p>
        </p:txBody>
      </p:sp>
      <p:sp>
        <p:nvSpPr>
          <p:cNvPr id="4" name="TextBox 4"/>
          <p:cNvSpPr txBox="1"/>
          <p:nvPr/>
        </p:nvSpPr>
        <p:spPr>
          <a:xfrm>
            <a:off x="2158046" y="7579804"/>
            <a:ext cx="3466538" cy="415231"/>
          </a:xfrm>
          <a:prstGeom prst="rect">
            <a:avLst/>
          </a:prstGeom>
        </p:spPr>
        <p:txBody>
          <a:bodyPr lIns="0" tIns="0" rIns="0" bIns="0" rtlCol="0" anchor="t">
            <a:spAutoFit/>
          </a:bodyPr>
          <a:lstStyle/>
          <a:p>
            <a:pPr algn="ctr">
              <a:lnSpc>
                <a:spcPts val="3363"/>
              </a:lnSpc>
            </a:pPr>
            <a:r>
              <a:rPr lang="en-US" sz="2402" spc="523" dirty="0">
                <a:solidFill>
                  <a:srgbClr val="191919"/>
                </a:solidFill>
                <a:latin typeface="Roboto Bold"/>
              </a:rPr>
              <a:t>Geoffrey</a:t>
            </a:r>
          </a:p>
        </p:txBody>
      </p:sp>
      <p:sp>
        <p:nvSpPr>
          <p:cNvPr id="5" name="TextBox 5"/>
          <p:cNvSpPr txBox="1"/>
          <p:nvPr/>
        </p:nvSpPr>
        <p:spPr>
          <a:xfrm>
            <a:off x="7410730" y="7579804"/>
            <a:ext cx="3466538" cy="415231"/>
          </a:xfrm>
          <a:prstGeom prst="rect">
            <a:avLst/>
          </a:prstGeom>
        </p:spPr>
        <p:txBody>
          <a:bodyPr lIns="0" tIns="0" rIns="0" bIns="0" rtlCol="0" anchor="t">
            <a:spAutoFit/>
          </a:bodyPr>
          <a:lstStyle/>
          <a:p>
            <a:pPr algn="ctr">
              <a:lnSpc>
                <a:spcPts val="3363"/>
              </a:lnSpc>
            </a:pPr>
            <a:r>
              <a:rPr lang="en-US" sz="2402" spc="523" dirty="0">
                <a:solidFill>
                  <a:srgbClr val="191919"/>
                </a:solidFill>
                <a:latin typeface="Roboto Bold"/>
              </a:rPr>
              <a:t>Svenja</a:t>
            </a:r>
          </a:p>
        </p:txBody>
      </p:sp>
      <p:sp>
        <p:nvSpPr>
          <p:cNvPr id="6" name="TextBox 6"/>
          <p:cNvSpPr txBox="1"/>
          <p:nvPr/>
        </p:nvSpPr>
        <p:spPr>
          <a:xfrm>
            <a:off x="12507024" y="7554289"/>
            <a:ext cx="3466538" cy="415231"/>
          </a:xfrm>
          <a:prstGeom prst="rect">
            <a:avLst/>
          </a:prstGeom>
        </p:spPr>
        <p:txBody>
          <a:bodyPr lIns="0" tIns="0" rIns="0" bIns="0" rtlCol="0" anchor="t">
            <a:spAutoFit/>
          </a:bodyPr>
          <a:lstStyle/>
          <a:p>
            <a:pPr algn="ctr">
              <a:lnSpc>
                <a:spcPts val="3363"/>
              </a:lnSpc>
            </a:pPr>
            <a:r>
              <a:rPr lang="en-US" sz="2402" spc="523" dirty="0" err="1">
                <a:solidFill>
                  <a:srgbClr val="191919"/>
                </a:solidFill>
                <a:latin typeface="Roboto Bold"/>
              </a:rPr>
              <a:t>Nicolin</a:t>
            </a:r>
            <a:endParaRPr lang="en-US" sz="2402" spc="523" dirty="0">
              <a:solidFill>
                <a:srgbClr val="191919"/>
              </a:solidFill>
              <a:latin typeface="Roboto Bold"/>
            </a:endParaRPr>
          </a:p>
        </p:txBody>
      </p:sp>
      <p:sp>
        <p:nvSpPr>
          <p:cNvPr id="8" name="TextBox 8"/>
          <p:cNvSpPr txBox="1"/>
          <p:nvPr/>
        </p:nvSpPr>
        <p:spPr>
          <a:xfrm>
            <a:off x="6672453" y="8109849"/>
            <a:ext cx="4943092" cy="1586973"/>
          </a:xfrm>
          <a:prstGeom prst="rect">
            <a:avLst/>
          </a:prstGeom>
        </p:spPr>
        <p:txBody>
          <a:bodyPr wrap="square" lIns="0" tIns="0" rIns="0" bIns="0" rtlCol="0" anchor="t">
            <a:spAutoFit/>
          </a:bodyPr>
          <a:lstStyle/>
          <a:p>
            <a:pPr algn="ctr">
              <a:lnSpc>
                <a:spcPts val="2464"/>
              </a:lnSpc>
            </a:pPr>
            <a:r>
              <a:rPr lang="en-US" sz="2000" dirty="0" err="1">
                <a:latin typeface="Roboto" panose="02000000000000000000" pitchFamily="2" charset="0"/>
                <a:ea typeface="Roboto" panose="02000000000000000000" pitchFamily="2" charset="0"/>
                <a:cs typeface="Roboto" panose="02000000000000000000" pitchFamily="2" charset="0"/>
              </a:rPr>
              <a:t>Bühnenplastikerin</a:t>
            </a:r>
            <a:r>
              <a:rPr lang="en-US" sz="2000" dirty="0">
                <a:latin typeface="Roboto" panose="02000000000000000000" pitchFamily="2" charset="0"/>
                <a:ea typeface="Roboto" panose="02000000000000000000" pitchFamily="2" charset="0"/>
                <a:cs typeface="Roboto" panose="02000000000000000000" pitchFamily="2" charset="0"/>
              </a:rPr>
              <a:t>,</a:t>
            </a:r>
          </a:p>
          <a:p>
            <a:pPr algn="ctr">
              <a:lnSpc>
                <a:spcPts val="2464"/>
              </a:lnSpc>
            </a:pPr>
            <a:r>
              <a:rPr lang="en-US" sz="2000" dirty="0">
                <a:latin typeface="Roboto" panose="02000000000000000000" pitchFamily="2" charset="0"/>
                <a:ea typeface="Roboto" panose="02000000000000000000" pitchFamily="2" charset="0"/>
                <a:cs typeface="Roboto" panose="02000000000000000000" pitchFamily="2" charset="0"/>
              </a:rPr>
              <a:t>B.Eng. </a:t>
            </a:r>
            <a:r>
              <a:rPr lang="en-US" sz="2000" dirty="0" err="1">
                <a:latin typeface="Roboto" panose="02000000000000000000" pitchFamily="2" charset="0"/>
                <a:ea typeface="Roboto" panose="02000000000000000000" pitchFamily="2" charset="0"/>
                <a:cs typeface="Roboto" panose="02000000000000000000" pitchFamily="2" charset="0"/>
              </a:rPr>
              <a:t>Nachhaltige</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Ingenieurwissenschaft</a:t>
            </a:r>
            <a:r>
              <a:rPr lang="en-US" sz="2000" dirty="0">
                <a:latin typeface="Roboto" panose="02000000000000000000" pitchFamily="2" charset="0"/>
                <a:ea typeface="Roboto" panose="02000000000000000000" pitchFamily="2" charset="0"/>
                <a:cs typeface="Roboto" panose="02000000000000000000" pitchFamily="2" charset="0"/>
              </a:rPr>
              <a:t> </a:t>
            </a:r>
          </a:p>
          <a:p>
            <a:pPr algn="ctr">
              <a:lnSpc>
                <a:spcPts val="2464"/>
              </a:lnSpc>
            </a:pPr>
            <a:endParaRPr lang="en-US" sz="2000" dirty="0">
              <a:latin typeface="Roboto" panose="02000000000000000000" pitchFamily="2" charset="0"/>
              <a:ea typeface="Roboto" panose="02000000000000000000" pitchFamily="2" charset="0"/>
              <a:cs typeface="Roboto" panose="02000000000000000000" pitchFamily="2" charset="0"/>
            </a:endParaRPr>
          </a:p>
          <a:p>
            <a:pPr algn="ctr">
              <a:lnSpc>
                <a:spcPts val="2464"/>
              </a:lnSpc>
            </a:pPr>
            <a:r>
              <a:rPr lang="en-US" sz="2000" b="1" dirty="0">
                <a:latin typeface="Roboto" panose="02000000000000000000" pitchFamily="2" charset="0"/>
                <a:ea typeface="Roboto" panose="02000000000000000000" pitchFamily="2" charset="0"/>
                <a:cs typeface="Roboto" panose="02000000000000000000" pitchFamily="2" charset="0"/>
              </a:rPr>
              <a:t>Motivation: </a:t>
            </a:r>
            <a:r>
              <a:rPr lang="en-US" sz="2000" dirty="0" err="1">
                <a:latin typeface="Roboto" panose="02000000000000000000" pitchFamily="2" charset="0"/>
                <a:ea typeface="Roboto" panose="02000000000000000000" pitchFamily="2" charset="0"/>
                <a:cs typeface="Roboto" panose="02000000000000000000" pitchFamily="2" charset="0"/>
              </a:rPr>
              <a:t>Einen</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respektvollen</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Umgang</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mit</a:t>
            </a:r>
            <a:r>
              <a:rPr lang="en-US" sz="2000" dirty="0">
                <a:latin typeface="Roboto" panose="02000000000000000000" pitchFamily="2" charset="0"/>
                <a:ea typeface="Roboto" panose="02000000000000000000" pitchFamily="2" charset="0"/>
                <a:cs typeface="Roboto" panose="02000000000000000000" pitchFamily="2" charset="0"/>
              </a:rPr>
              <a:t> Mensch und </a:t>
            </a:r>
            <a:r>
              <a:rPr lang="en-US" sz="2000" dirty="0" err="1">
                <a:latin typeface="Roboto" panose="02000000000000000000" pitchFamily="2" charset="0"/>
                <a:ea typeface="Roboto" panose="02000000000000000000" pitchFamily="2" charset="0"/>
                <a:cs typeface="Roboto" panose="02000000000000000000" pitchFamily="2" charset="0"/>
              </a:rPr>
              <a:t>Natur</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dirty="0" err="1">
                <a:latin typeface="Roboto" panose="02000000000000000000" pitchFamily="2" charset="0"/>
                <a:ea typeface="Roboto" panose="02000000000000000000" pitchFamily="2" charset="0"/>
                <a:cs typeface="Roboto" panose="02000000000000000000" pitchFamily="2" charset="0"/>
              </a:rPr>
              <a:t>fördern</a:t>
            </a: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10" name="TextBox 10"/>
          <p:cNvSpPr txBox="1"/>
          <p:nvPr/>
        </p:nvSpPr>
        <p:spPr>
          <a:xfrm>
            <a:off x="1649418" y="8109849"/>
            <a:ext cx="4483794" cy="2139817"/>
          </a:xfrm>
          <a:prstGeom prst="rect">
            <a:avLst/>
          </a:prstGeom>
        </p:spPr>
        <p:txBody>
          <a:bodyPr wrap="square" lIns="0" tIns="0" rIns="0" bIns="0" rtlCol="0" anchor="t">
            <a:spAutoFit/>
          </a:bodyPr>
          <a:lstStyle/>
          <a:p>
            <a:pPr algn="ctr"/>
            <a:r>
              <a:rPr lang="de-DE" sz="2000" dirty="0">
                <a:latin typeface="Roboto" panose="02000000000000000000" pitchFamily="2" charset="0"/>
                <a:ea typeface="Roboto" panose="02000000000000000000" pitchFamily="2" charset="0"/>
                <a:cs typeface="Roboto" panose="02000000000000000000" pitchFamily="2" charset="0"/>
              </a:rPr>
              <a:t>B.Sc. Umweltmanagement </a:t>
            </a:r>
          </a:p>
          <a:p>
            <a:pPr algn="ctr"/>
            <a:r>
              <a:rPr lang="de-DE" sz="2000" dirty="0" err="1">
                <a:latin typeface="Roboto" panose="02000000000000000000" pitchFamily="2" charset="0"/>
                <a:ea typeface="Roboto" panose="02000000000000000000" pitchFamily="2" charset="0"/>
                <a:cs typeface="Roboto" panose="02000000000000000000" pitchFamily="2" charset="0"/>
              </a:rPr>
              <a:t>M.Sc</a:t>
            </a:r>
            <a:r>
              <a:rPr lang="de-DE" sz="2000" dirty="0">
                <a:latin typeface="Roboto" panose="02000000000000000000" pitchFamily="2" charset="0"/>
                <a:ea typeface="Roboto" panose="02000000000000000000" pitchFamily="2" charset="0"/>
                <a:cs typeface="Roboto" panose="02000000000000000000" pitchFamily="2" charset="0"/>
              </a:rPr>
              <a:t>. Nachhaltiges Design Ingenieurwesen </a:t>
            </a:r>
            <a:br>
              <a:rPr lang="de-DE" sz="2000" dirty="0">
                <a:latin typeface="Roboto" panose="02000000000000000000" pitchFamily="2" charset="0"/>
                <a:ea typeface="Roboto" panose="02000000000000000000" pitchFamily="2" charset="0"/>
                <a:cs typeface="Roboto" panose="02000000000000000000" pitchFamily="2" charset="0"/>
              </a:rPr>
            </a:br>
            <a:endParaRPr lang="de-DE" sz="2000" dirty="0">
              <a:latin typeface="Roboto" panose="02000000000000000000" pitchFamily="2" charset="0"/>
              <a:ea typeface="Roboto" panose="02000000000000000000" pitchFamily="2" charset="0"/>
              <a:cs typeface="Roboto" panose="02000000000000000000" pitchFamily="2" charset="0"/>
            </a:endParaRPr>
          </a:p>
          <a:p>
            <a:pPr algn="ctr"/>
            <a:r>
              <a:rPr lang="de-DE" sz="2000" b="1" dirty="0">
                <a:latin typeface="Roboto" panose="02000000000000000000" pitchFamily="2" charset="0"/>
                <a:ea typeface="Roboto" panose="02000000000000000000" pitchFamily="2" charset="0"/>
                <a:cs typeface="Roboto" panose="02000000000000000000" pitchFamily="2" charset="0"/>
              </a:rPr>
              <a:t>Motivation: </a:t>
            </a:r>
            <a:r>
              <a:rPr lang="de-DE" sz="2000" dirty="0">
                <a:latin typeface="Roboto" panose="02000000000000000000" pitchFamily="2" charset="0"/>
                <a:ea typeface="Roboto" panose="02000000000000000000" pitchFamily="2" charset="0"/>
                <a:cs typeface="Roboto" panose="02000000000000000000" pitchFamily="2" charset="0"/>
              </a:rPr>
              <a:t>Köln lebenswerter und umweltfreundlicher gestalten</a:t>
            </a:r>
          </a:p>
          <a:p>
            <a:pPr algn="ctr">
              <a:lnSpc>
                <a:spcPts val="2464"/>
              </a:lnSpc>
            </a:pPr>
            <a:endParaRPr lang="en-US" sz="1643" dirty="0">
              <a:solidFill>
                <a:srgbClr val="000000"/>
              </a:solidFill>
              <a:latin typeface="Roboto"/>
            </a:endParaRPr>
          </a:p>
        </p:txBody>
      </p:sp>
      <p:sp>
        <p:nvSpPr>
          <p:cNvPr id="11" name="Freeform 11"/>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2" name="Freeform 12"/>
          <p:cNvSpPr/>
          <p:nvPr/>
        </p:nvSpPr>
        <p:spPr>
          <a:xfrm rot="1291934">
            <a:off x="14165978" y="6371875"/>
            <a:ext cx="9330612" cy="6989476"/>
          </a:xfrm>
          <a:custGeom>
            <a:avLst/>
            <a:gdLst/>
            <a:ahLst/>
            <a:cxnLst/>
            <a:rect l="l" t="t" r="r" b="b"/>
            <a:pathLst>
              <a:path w="9330612" h="6989476">
                <a:moveTo>
                  <a:pt x="0" y="0"/>
                </a:moveTo>
                <a:lnTo>
                  <a:pt x="9330612" y="0"/>
                </a:lnTo>
                <a:lnTo>
                  <a:pt x="9330612" y="6989476"/>
                </a:lnTo>
                <a:lnTo>
                  <a:pt x="0" y="69894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9" name="TextBox 9"/>
          <p:cNvSpPr txBox="1"/>
          <p:nvPr/>
        </p:nvSpPr>
        <p:spPr>
          <a:xfrm>
            <a:off x="12154786" y="8109849"/>
            <a:ext cx="4128577" cy="1907573"/>
          </a:xfrm>
          <a:prstGeom prst="rect">
            <a:avLst/>
          </a:prstGeom>
        </p:spPr>
        <p:txBody>
          <a:bodyPr wrap="square" lIns="0" tIns="0" rIns="0" bIns="0" rtlCol="0" anchor="t">
            <a:spAutoFit/>
          </a:bodyPr>
          <a:lstStyle/>
          <a:p>
            <a:pPr algn="ctr">
              <a:lnSpc>
                <a:spcPts val="2464"/>
              </a:lnSpc>
            </a:pPr>
            <a:r>
              <a:rPr lang="en-US" sz="2000" dirty="0" err="1">
                <a:solidFill>
                  <a:srgbClr val="000000"/>
                </a:solidFill>
                <a:latin typeface="Roboto"/>
              </a:rPr>
              <a:t>Diplom</a:t>
            </a:r>
            <a:r>
              <a:rPr lang="en-US" sz="2000" dirty="0">
                <a:solidFill>
                  <a:srgbClr val="000000"/>
                </a:solidFill>
                <a:latin typeface="Roboto"/>
              </a:rPr>
              <a:t> </a:t>
            </a:r>
            <a:r>
              <a:rPr lang="en-US" sz="2000" dirty="0" err="1">
                <a:solidFill>
                  <a:srgbClr val="000000"/>
                </a:solidFill>
                <a:latin typeface="Roboto"/>
              </a:rPr>
              <a:t>Volkswirtin</a:t>
            </a:r>
            <a:r>
              <a:rPr lang="en-US" sz="2000" dirty="0">
                <a:solidFill>
                  <a:srgbClr val="000000"/>
                </a:solidFill>
                <a:latin typeface="Roboto"/>
              </a:rPr>
              <a:t>, BNE </a:t>
            </a:r>
            <a:r>
              <a:rPr lang="en-US" sz="2000" dirty="0" err="1">
                <a:solidFill>
                  <a:srgbClr val="000000"/>
                </a:solidFill>
                <a:latin typeface="Roboto"/>
              </a:rPr>
              <a:t>Referentin</a:t>
            </a:r>
            <a:r>
              <a:rPr lang="en-US" sz="2000" dirty="0">
                <a:solidFill>
                  <a:srgbClr val="000000"/>
                </a:solidFill>
                <a:latin typeface="Roboto"/>
              </a:rPr>
              <a:t>,</a:t>
            </a:r>
          </a:p>
          <a:p>
            <a:pPr algn="ctr">
              <a:lnSpc>
                <a:spcPts val="2464"/>
              </a:lnSpc>
            </a:pPr>
            <a:r>
              <a:rPr lang="en-US" sz="2000" dirty="0" err="1">
                <a:solidFill>
                  <a:srgbClr val="000000"/>
                </a:solidFill>
                <a:latin typeface="Roboto"/>
              </a:rPr>
              <a:t>Projekt</a:t>
            </a:r>
            <a:r>
              <a:rPr lang="en-US" sz="2000" dirty="0">
                <a:solidFill>
                  <a:srgbClr val="000000"/>
                </a:solidFill>
                <a:latin typeface="Roboto"/>
              </a:rPr>
              <a:t> und </a:t>
            </a:r>
            <a:r>
              <a:rPr lang="en-US" sz="2000" dirty="0" err="1">
                <a:solidFill>
                  <a:srgbClr val="000000"/>
                </a:solidFill>
                <a:latin typeface="Roboto"/>
              </a:rPr>
              <a:t>Eventmanagement</a:t>
            </a:r>
            <a:endParaRPr lang="en-US" sz="2000" dirty="0">
              <a:solidFill>
                <a:srgbClr val="000000"/>
              </a:solidFill>
              <a:latin typeface="Roboto"/>
            </a:endParaRPr>
          </a:p>
          <a:p>
            <a:pPr algn="ctr">
              <a:lnSpc>
                <a:spcPts val="2464"/>
              </a:lnSpc>
            </a:pPr>
            <a:endParaRPr lang="en-US" sz="2000" dirty="0">
              <a:solidFill>
                <a:srgbClr val="000000"/>
              </a:solidFill>
              <a:latin typeface="Roboto"/>
            </a:endParaRPr>
          </a:p>
          <a:p>
            <a:pPr algn="ctr">
              <a:lnSpc>
                <a:spcPts val="2464"/>
              </a:lnSpc>
            </a:pPr>
            <a:r>
              <a:rPr lang="en-US" sz="2000" b="1" dirty="0">
                <a:solidFill>
                  <a:srgbClr val="000000"/>
                </a:solidFill>
                <a:latin typeface="Roboto"/>
              </a:rPr>
              <a:t>Motivation: </a:t>
            </a:r>
            <a:r>
              <a:rPr lang="en-US" sz="2000" dirty="0">
                <a:solidFill>
                  <a:srgbClr val="000000"/>
                </a:solidFill>
                <a:latin typeface="Roboto"/>
              </a:rPr>
              <a:t>Zukunft </a:t>
            </a:r>
            <a:r>
              <a:rPr lang="en-US" sz="2000" dirty="0" err="1">
                <a:solidFill>
                  <a:srgbClr val="000000"/>
                </a:solidFill>
                <a:latin typeface="Roboto"/>
              </a:rPr>
              <a:t>gemeinsam</a:t>
            </a:r>
            <a:r>
              <a:rPr lang="en-US" sz="2000" dirty="0">
                <a:solidFill>
                  <a:srgbClr val="000000"/>
                </a:solidFill>
                <a:latin typeface="Roboto"/>
              </a:rPr>
              <a:t> gestalten, </a:t>
            </a:r>
            <a:r>
              <a:rPr lang="en-US" sz="2000" dirty="0" err="1">
                <a:solidFill>
                  <a:srgbClr val="000000"/>
                </a:solidFill>
                <a:latin typeface="Roboto"/>
              </a:rPr>
              <a:t>Klimaresilienz</a:t>
            </a:r>
            <a:r>
              <a:rPr lang="en-US" sz="2000" dirty="0">
                <a:solidFill>
                  <a:srgbClr val="000000"/>
                </a:solidFill>
                <a:latin typeface="Roboto"/>
              </a:rPr>
              <a:t> und </a:t>
            </a:r>
            <a:r>
              <a:rPr lang="en-US" sz="2000" dirty="0" err="1">
                <a:solidFill>
                  <a:srgbClr val="000000"/>
                </a:solidFill>
                <a:latin typeface="Roboto"/>
              </a:rPr>
              <a:t>Demokratie</a:t>
            </a:r>
            <a:r>
              <a:rPr lang="en-US" sz="2000" dirty="0">
                <a:solidFill>
                  <a:srgbClr val="000000"/>
                </a:solidFill>
                <a:latin typeface="Roboto"/>
              </a:rPr>
              <a:t> </a:t>
            </a:r>
            <a:r>
              <a:rPr lang="en-US" sz="2000" dirty="0" err="1">
                <a:solidFill>
                  <a:srgbClr val="000000"/>
                </a:solidFill>
                <a:latin typeface="Roboto"/>
              </a:rPr>
              <a:t>stärken</a:t>
            </a:r>
            <a:endParaRPr lang="en-US" sz="2000" dirty="0">
              <a:solidFill>
                <a:srgbClr val="000000"/>
              </a:solidFill>
              <a:latin typeface="Roboto"/>
            </a:endParaRPr>
          </a:p>
        </p:txBody>
      </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pic>
        <p:nvPicPr>
          <p:cNvPr id="15" name="Grafik 14" descr="Ein Bild, das Menschliches Gesicht, Porträt, Lächeln, Person enthält.&#10;&#10;Automatisch generierte Beschreibung">
            <a:extLst>
              <a:ext uri="{FF2B5EF4-FFF2-40B4-BE49-F238E27FC236}">
                <a16:creationId xmlns:a16="http://schemas.microsoft.com/office/drawing/2014/main" id="{2AFF6D11-41A0-820C-68C3-CDA8D121F0A3}"/>
              </a:ext>
            </a:extLst>
          </p:cNvPr>
          <p:cNvPicPr>
            <a:picLocks noChangeAspect="1"/>
          </p:cNvPicPr>
          <p:nvPr/>
        </p:nvPicPr>
        <p:blipFill>
          <a:blip r:embed="rId7" cstate="print">
            <a:extLst>
              <a:ext uri="{28A0092B-C50C-407E-A947-70E740481C1C}">
                <a14:useLocalDpi xmlns:a14="http://schemas.microsoft.com/office/drawing/2010/main" val="0"/>
              </a:ext>
            </a:extLst>
          </a:blip>
          <a:srcRect t="10210" r="5767"/>
          <a:stretch/>
        </p:blipFill>
        <p:spPr>
          <a:xfrm>
            <a:off x="7560620" y="3131132"/>
            <a:ext cx="3166758" cy="4099504"/>
          </a:xfrm>
          <a:prstGeom prst="rect">
            <a:avLst/>
          </a:prstGeom>
        </p:spPr>
      </p:pic>
      <p:pic>
        <p:nvPicPr>
          <p:cNvPr id="17" name="Grafik 16">
            <a:extLst>
              <a:ext uri="{FF2B5EF4-FFF2-40B4-BE49-F238E27FC236}">
                <a16:creationId xmlns:a16="http://schemas.microsoft.com/office/drawing/2014/main" id="{BC530953-BB68-40D4-F7BE-4FD068EEB6F3}"/>
              </a:ext>
            </a:extLst>
          </p:cNvPr>
          <p:cNvPicPr>
            <a:picLocks noChangeAspect="1"/>
          </p:cNvPicPr>
          <p:nvPr/>
        </p:nvPicPr>
        <p:blipFill>
          <a:blip r:embed="rId8"/>
          <a:stretch>
            <a:fillRect/>
          </a:stretch>
        </p:blipFill>
        <p:spPr>
          <a:xfrm>
            <a:off x="1848245" y="3096686"/>
            <a:ext cx="4086140" cy="4086140"/>
          </a:xfrm>
          <a:prstGeom prst="rect">
            <a:avLst/>
          </a:prstGeom>
        </p:spPr>
      </p:pic>
      <p:pic>
        <p:nvPicPr>
          <p:cNvPr id="19" name="Grafik 18">
            <a:extLst>
              <a:ext uri="{FF2B5EF4-FFF2-40B4-BE49-F238E27FC236}">
                <a16:creationId xmlns:a16="http://schemas.microsoft.com/office/drawing/2014/main" id="{5CAC5C80-2289-C79F-6BD6-02578DCD8441}"/>
              </a:ext>
            </a:extLst>
          </p:cNvPr>
          <p:cNvPicPr>
            <a:picLocks noChangeAspect="1"/>
          </p:cNvPicPr>
          <p:nvPr/>
        </p:nvPicPr>
        <p:blipFill>
          <a:blip r:embed="rId9"/>
          <a:srcRect t="6456"/>
          <a:stretch/>
        </p:blipFill>
        <p:spPr>
          <a:xfrm>
            <a:off x="12197224" y="3066184"/>
            <a:ext cx="4086139" cy="41471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68974" y="2440196"/>
            <a:ext cx="7765888" cy="1857375"/>
          </a:xfrm>
          <a:prstGeom prst="rect">
            <a:avLst/>
          </a:prstGeom>
        </p:spPr>
        <p:txBody>
          <a:bodyPr lIns="0" tIns="0" rIns="0" bIns="0" rtlCol="0" anchor="t">
            <a:spAutoFit/>
          </a:bodyPr>
          <a:lstStyle/>
          <a:p>
            <a:pPr algn="l">
              <a:lnSpc>
                <a:spcPts val="7277"/>
              </a:lnSpc>
            </a:pPr>
            <a:r>
              <a:rPr lang="en-US" sz="6064" dirty="0">
                <a:solidFill>
                  <a:srgbClr val="191919"/>
                </a:solidFill>
                <a:latin typeface="Roboto Bold"/>
              </a:rPr>
              <a:t>WELCHES PROBLEM WIR LÖSEN </a:t>
            </a:r>
          </a:p>
        </p:txBody>
      </p:sp>
      <p:sp>
        <p:nvSpPr>
          <p:cNvPr id="3" name="Freeform 3"/>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 name="Freeform 4"/>
          <p:cNvSpPr/>
          <p:nvPr/>
        </p:nvSpPr>
        <p:spPr>
          <a:xfrm>
            <a:off x="10615901" y="1673832"/>
            <a:ext cx="5904743" cy="6939335"/>
          </a:xfrm>
          <a:custGeom>
            <a:avLst/>
            <a:gdLst/>
            <a:ahLst/>
            <a:cxnLst/>
            <a:rect l="l" t="t" r="r" b="b"/>
            <a:pathLst>
              <a:path w="5904743" h="6939335">
                <a:moveTo>
                  <a:pt x="0" y="0"/>
                </a:moveTo>
                <a:lnTo>
                  <a:pt x="5904743" y="0"/>
                </a:lnTo>
                <a:lnTo>
                  <a:pt x="5904743" y="6939336"/>
                </a:lnTo>
                <a:lnTo>
                  <a:pt x="0" y="69393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1652041" y="4890786"/>
            <a:ext cx="7765888" cy="3454664"/>
          </a:xfrm>
          <a:prstGeom prst="rect">
            <a:avLst/>
          </a:prstGeom>
        </p:spPr>
        <p:txBody>
          <a:bodyPr lIns="0" tIns="0" rIns="0" bIns="0" rtlCol="0" anchor="t">
            <a:spAutoFit/>
          </a:bodyPr>
          <a:lstStyle/>
          <a:p>
            <a:pPr algn="l">
              <a:lnSpc>
                <a:spcPts val="3412"/>
              </a:lnSpc>
            </a:pPr>
            <a:r>
              <a:rPr lang="de-DE"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Wer kennt es nicht, die Ohnmacht beim Anblick </a:t>
            </a:r>
            <a:r>
              <a:rPr lang="de-DE" sz="2400" dirty="0">
                <a:solidFill>
                  <a:srgbClr val="000000"/>
                </a:solidFill>
                <a:latin typeface="Roboto" panose="02000000000000000000" pitchFamily="2" charset="0"/>
                <a:ea typeface="Roboto" panose="02000000000000000000" pitchFamily="2" charset="0"/>
                <a:cs typeface="Roboto" panose="02000000000000000000" pitchFamily="2" charset="0"/>
              </a:rPr>
              <a:t>der riesigen</a:t>
            </a:r>
            <a:r>
              <a:rPr lang="de-DE"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de-DE" sz="24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Bagerlöchern</a:t>
            </a:r>
            <a:r>
              <a:rPr lang="de-DE"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 für den Braunkohleabbau und ausgetrockneten Landschaften auf Grund von Lithium-Abbau, - Trotzdem mal grad schnell </a:t>
            </a:r>
            <a:r>
              <a:rPr lang="de-DE" sz="24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mitm</a:t>
            </a:r>
            <a:r>
              <a:rPr lang="de-DE"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 Auto zum Baumarkt und ein neues Handy bestellt, weil der Akku zu schnell leer wird....</a:t>
            </a:r>
          </a:p>
          <a:p>
            <a:pPr algn="l">
              <a:lnSpc>
                <a:spcPts val="3412"/>
              </a:lnSpc>
            </a:pPr>
            <a:endParaRPr lang="de-DE" sz="2400" dirty="0">
              <a:solidFill>
                <a:srgbClr val="000000"/>
              </a:solidFill>
              <a:latin typeface="Arial" panose="020B0604020202020204" pitchFamily="34" charset="0"/>
            </a:endParaRPr>
          </a:p>
          <a:p>
            <a:pPr algn="l">
              <a:lnSpc>
                <a:spcPts val="3412"/>
              </a:lnSpc>
            </a:pPr>
            <a:r>
              <a:rPr lang="de-DE"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Es geht auch anders.... </a:t>
            </a:r>
            <a:endParaRPr lang="en-US" sz="2400" dirty="0">
              <a:solidFill>
                <a:srgbClr val="191919"/>
              </a:solidFill>
              <a:latin typeface="Roboto" panose="02000000000000000000" pitchFamily="2" charset="0"/>
              <a:ea typeface="Roboto" panose="02000000000000000000" pitchFamily="2" charset="0"/>
              <a:cs typeface="Roboto" panose="02000000000000000000" pitchFamily="2" charset="0"/>
            </a:endParaRPr>
          </a:p>
        </p:txBody>
      </p:sp>
      <p:sp>
        <p:nvSpPr>
          <p:cNvPr id="6" name="Freeform 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684136" y="7692812"/>
            <a:ext cx="14319993" cy="6166547"/>
          </a:xfrm>
          <a:custGeom>
            <a:avLst/>
            <a:gdLst/>
            <a:ahLst/>
            <a:cxnLst/>
            <a:rect l="l" t="t" r="r" b="b"/>
            <a:pathLst>
              <a:path w="14319993" h="6166547">
                <a:moveTo>
                  <a:pt x="0" y="0"/>
                </a:moveTo>
                <a:lnTo>
                  <a:pt x="14319993" y="0"/>
                </a:lnTo>
                <a:lnTo>
                  <a:pt x="14319993" y="6166548"/>
                </a:lnTo>
                <a:lnTo>
                  <a:pt x="0" y="6166548"/>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5214925" y="1328884"/>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Wie wir es lösen</a:t>
            </a:r>
          </a:p>
        </p:txBody>
      </p:sp>
      <p:sp>
        <p:nvSpPr>
          <p:cNvPr id="4" name="TextBox 4"/>
          <p:cNvSpPr txBox="1"/>
          <p:nvPr/>
        </p:nvSpPr>
        <p:spPr>
          <a:xfrm>
            <a:off x="1028700" y="3392300"/>
            <a:ext cx="7815433" cy="956312"/>
          </a:xfrm>
          <a:prstGeom prst="rect">
            <a:avLst/>
          </a:prstGeom>
        </p:spPr>
        <p:txBody>
          <a:bodyPr lIns="0" tIns="0" rIns="0" bIns="0" rtlCol="0" anchor="t">
            <a:spAutoFit/>
          </a:bodyPr>
          <a:lstStyle/>
          <a:p>
            <a:pPr algn="just">
              <a:lnSpc>
                <a:spcPts val="3959"/>
              </a:lnSpc>
            </a:pPr>
            <a:r>
              <a:rPr lang="en-US" sz="2199">
                <a:solidFill>
                  <a:srgbClr val="000000"/>
                </a:solidFill>
                <a:latin typeface="Roboto"/>
              </a:rPr>
              <a:t>Beschreibt nachvollziehbar die Hauptmerkmale eurer Lösung und eurer Service/Tech-Produktes.</a:t>
            </a:r>
          </a:p>
        </p:txBody>
      </p:sp>
      <p:sp>
        <p:nvSpPr>
          <p:cNvPr id="5" name="TextBox 5"/>
          <p:cNvSpPr txBox="1"/>
          <p:nvPr/>
        </p:nvSpPr>
        <p:spPr>
          <a:xfrm>
            <a:off x="9443867" y="3392300"/>
            <a:ext cx="7815433" cy="5078313"/>
          </a:xfrm>
          <a:prstGeom prst="rect">
            <a:avLst/>
          </a:prstGeom>
        </p:spPr>
        <p:txBody>
          <a:bodyPr lIns="0" tIns="0" rIns="0" bIns="0" rtlCol="0" anchor="t">
            <a:spAutoFit/>
          </a:bodyPr>
          <a:lstStyle/>
          <a:p>
            <a:pPr marL="0" lvl="0" indent="0" algn="just">
              <a:lnSpc>
                <a:spcPts val="3959"/>
              </a:lnSpc>
              <a:spcBef>
                <a:spcPct val="0"/>
              </a:spcBef>
            </a:pPr>
            <a:r>
              <a:rPr lang="de-DE" sz="2400" dirty="0">
                <a:solidFill>
                  <a:srgbClr val="000000"/>
                </a:solidFill>
                <a:latin typeface="Roboto" panose="02000000000000000000" pitchFamily="2" charset="0"/>
                <a:ea typeface="Roboto" panose="02000000000000000000" pitchFamily="2" charset="0"/>
                <a:cs typeface="Roboto" panose="02000000000000000000" pitchFamily="2" charset="0"/>
              </a:rPr>
              <a:t>Wir reduzieren den Ressourcenbedarf durch die Rettung von (Rest-)Materialien aus Produktion, Handwerk und Industrie. Gepaart mit der Förderung eines Bewusstseins für ressourcenschonendes Handeln, besserer Vernetzung des Angebots und sinkender Produktion leisten wir gemeinsam viele kleine Schritte im Sinne des Klimaschutzes. Unsere Idee für eine Kreislaufwirtschaft im städtischen Raum schafft zudem unkommerziellen Raum, der der Begegnung und dem Austausch aller Bürger*innen der Stadt Köln dient.</a:t>
            </a:r>
            <a:endParaRPr lang="en-US" sz="2400"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6" name="Freeform 6"/>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7" name="Freeform 7"/>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83614" y="7261558"/>
            <a:ext cx="8520772" cy="8520772"/>
          </a:xfrm>
          <a:custGeom>
            <a:avLst/>
            <a:gdLst/>
            <a:ahLst/>
            <a:cxnLst/>
            <a:rect l="l" t="t" r="r" b="b"/>
            <a:pathLst>
              <a:path w="8520772" h="8520772">
                <a:moveTo>
                  <a:pt x="0" y="0"/>
                </a:moveTo>
                <a:lnTo>
                  <a:pt x="8520772" y="0"/>
                </a:lnTo>
                <a:lnTo>
                  <a:pt x="8520772" y="8520772"/>
                </a:lnTo>
                <a:lnTo>
                  <a:pt x="0" y="85207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8196418" y="6653176"/>
            <a:ext cx="1753933" cy="1753933"/>
          </a:xfrm>
          <a:custGeom>
            <a:avLst/>
            <a:gdLst/>
            <a:ahLst/>
            <a:cxnLst/>
            <a:rect l="l" t="t" r="r" b="b"/>
            <a:pathLst>
              <a:path w="1753933" h="1753933">
                <a:moveTo>
                  <a:pt x="0" y="0"/>
                </a:moveTo>
                <a:lnTo>
                  <a:pt x="1753933" y="0"/>
                </a:lnTo>
                <a:lnTo>
                  <a:pt x="1753933" y="1753933"/>
                </a:lnTo>
                <a:lnTo>
                  <a:pt x="0" y="17539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a:off x="8697000" y="7100485"/>
            <a:ext cx="752769" cy="824747"/>
          </a:xfrm>
          <a:custGeom>
            <a:avLst/>
            <a:gdLst/>
            <a:ahLst/>
            <a:cxnLst/>
            <a:rect l="l" t="t" r="r" b="b"/>
            <a:pathLst>
              <a:path w="752769" h="824747">
                <a:moveTo>
                  <a:pt x="0" y="0"/>
                </a:moveTo>
                <a:lnTo>
                  <a:pt x="752769" y="0"/>
                </a:lnTo>
                <a:lnTo>
                  <a:pt x="752769" y="824746"/>
                </a:lnTo>
                <a:lnTo>
                  <a:pt x="0" y="8247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5" name="Freeform 5"/>
          <p:cNvSpPr/>
          <p:nvPr/>
        </p:nvSpPr>
        <p:spPr>
          <a:xfrm>
            <a:off x="12260004"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6" name="Freeform 6"/>
          <p:cNvSpPr/>
          <p:nvPr/>
        </p:nvSpPr>
        <p:spPr>
          <a:xfrm>
            <a:off x="4186475"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Freeform 7"/>
          <p:cNvSpPr/>
          <p:nvPr/>
        </p:nvSpPr>
        <p:spPr>
          <a:xfrm>
            <a:off x="4585354" y="8513890"/>
            <a:ext cx="1043763" cy="996319"/>
          </a:xfrm>
          <a:custGeom>
            <a:avLst/>
            <a:gdLst/>
            <a:ahLst/>
            <a:cxnLst/>
            <a:rect l="l" t="t" r="r" b="b"/>
            <a:pathLst>
              <a:path w="1043763" h="996319">
                <a:moveTo>
                  <a:pt x="0" y="0"/>
                </a:moveTo>
                <a:lnTo>
                  <a:pt x="1043763" y="0"/>
                </a:lnTo>
                <a:lnTo>
                  <a:pt x="1043763" y="996319"/>
                </a:lnTo>
                <a:lnTo>
                  <a:pt x="0" y="996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8" name="Freeform 8"/>
          <p:cNvSpPr/>
          <p:nvPr/>
        </p:nvSpPr>
        <p:spPr>
          <a:xfrm>
            <a:off x="12726299" y="8587862"/>
            <a:ext cx="908930" cy="922346"/>
          </a:xfrm>
          <a:custGeom>
            <a:avLst/>
            <a:gdLst/>
            <a:ahLst/>
            <a:cxnLst/>
            <a:rect l="l" t="t" r="r" b="b"/>
            <a:pathLst>
              <a:path w="908930" h="922346">
                <a:moveTo>
                  <a:pt x="0" y="0"/>
                </a:moveTo>
                <a:lnTo>
                  <a:pt x="908931" y="0"/>
                </a:lnTo>
                <a:lnTo>
                  <a:pt x="908931" y="922347"/>
                </a:lnTo>
                <a:lnTo>
                  <a:pt x="0" y="9223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grpSp>
        <p:nvGrpSpPr>
          <p:cNvPr id="9" name="Group 9"/>
          <p:cNvGrpSpPr/>
          <p:nvPr/>
        </p:nvGrpSpPr>
        <p:grpSpPr>
          <a:xfrm>
            <a:off x="1652107" y="3851376"/>
            <a:ext cx="3474003" cy="647719"/>
            <a:chOff x="0" y="0"/>
            <a:chExt cx="914964" cy="170593"/>
          </a:xfrm>
        </p:grpSpPr>
        <p:sp>
          <p:nvSpPr>
            <p:cNvPr id="10" name="Freeform 10"/>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a:p>
          </p:txBody>
        </p:sp>
        <p:sp>
          <p:nvSpPr>
            <p:cNvPr id="11" name="TextBox 11"/>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191919"/>
                  </a:solidFill>
                  <a:latin typeface="Roboto Bold"/>
                  <a:ea typeface="Roboto Bold"/>
                </a:rPr>
                <a:t>Objective n° 1</a:t>
              </a:r>
            </a:p>
          </p:txBody>
        </p:sp>
      </p:grpSp>
      <p:sp>
        <p:nvSpPr>
          <p:cNvPr id="12" name="TextBox 12"/>
          <p:cNvSpPr txBox="1"/>
          <p:nvPr/>
        </p:nvSpPr>
        <p:spPr>
          <a:xfrm>
            <a:off x="7845423" y="895350"/>
            <a:ext cx="2597154" cy="1184211"/>
          </a:xfrm>
          <a:prstGeom prst="rect">
            <a:avLst/>
          </a:prstGeom>
        </p:spPr>
        <p:txBody>
          <a:bodyPr lIns="0" tIns="0" rIns="0" bIns="0" rtlCol="0" anchor="t">
            <a:spAutoFit/>
          </a:bodyPr>
          <a:lstStyle/>
          <a:p>
            <a:pPr algn="ctr">
              <a:lnSpc>
                <a:spcPts val="9587"/>
              </a:lnSpc>
            </a:pPr>
            <a:r>
              <a:rPr lang="en-US" sz="6947" spc="368">
                <a:solidFill>
                  <a:srgbClr val="231F20"/>
                </a:solidFill>
                <a:latin typeface="Roboto Bold"/>
              </a:rPr>
              <a:t>OKRs</a:t>
            </a:r>
          </a:p>
        </p:txBody>
      </p:sp>
      <p:sp>
        <p:nvSpPr>
          <p:cNvPr id="13" name="TextBox 13"/>
          <p:cNvSpPr txBox="1"/>
          <p:nvPr/>
        </p:nvSpPr>
        <p:spPr>
          <a:xfrm>
            <a:off x="1219200" y="4680902"/>
            <a:ext cx="4267199" cy="1471557"/>
          </a:xfrm>
          <a:prstGeom prst="rect">
            <a:avLst/>
          </a:prstGeom>
        </p:spPr>
        <p:txBody>
          <a:bodyPr wrap="square" lIns="0" tIns="0" rIns="0" bIns="0" rtlCol="0" anchor="t">
            <a:spAutoFit/>
          </a:bodyPr>
          <a:lstStyle/>
          <a:p>
            <a:pPr marL="0" lvl="0" indent="0" algn="ctr">
              <a:lnSpc>
                <a:spcPts val="2912"/>
              </a:lnSpc>
              <a:spcBef>
                <a:spcPct val="0"/>
              </a:spcBef>
            </a:pPr>
            <a:r>
              <a:rPr lang="en-US" sz="2400" spc="90" dirty="0" err="1">
                <a:solidFill>
                  <a:srgbClr val="231F20"/>
                </a:solidFill>
                <a:latin typeface="Roboto"/>
              </a:rPr>
              <a:t>Ressourcen</a:t>
            </a:r>
            <a:r>
              <a:rPr lang="en-US" sz="2400" spc="90" dirty="0">
                <a:solidFill>
                  <a:srgbClr val="231F20"/>
                </a:solidFill>
                <a:latin typeface="Roboto"/>
              </a:rPr>
              <a:t> </a:t>
            </a:r>
            <a:r>
              <a:rPr lang="en-US" sz="2400" spc="90" dirty="0" err="1">
                <a:solidFill>
                  <a:srgbClr val="231F20"/>
                </a:solidFill>
                <a:latin typeface="Roboto"/>
              </a:rPr>
              <a:t>werden</a:t>
            </a:r>
            <a:r>
              <a:rPr lang="en-US" sz="2400" spc="90" dirty="0">
                <a:solidFill>
                  <a:srgbClr val="231F20"/>
                </a:solidFill>
                <a:latin typeface="Roboto"/>
              </a:rPr>
              <a:t> </a:t>
            </a:r>
            <a:r>
              <a:rPr lang="en-US" sz="2400" spc="90" dirty="0" err="1">
                <a:solidFill>
                  <a:srgbClr val="231F20"/>
                </a:solidFill>
                <a:latin typeface="Roboto"/>
              </a:rPr>
              <a:t>geschont</a:t>
            </a:r>
            <a:r>
              <a:rPr lang="en-US" sz="2400" spc="90" dirty="0">
                <a:solidFill>
                  <a:srgbClr val="231F20"/>
                </a:solidFill>
                <a:latin typeface="Roboto"/>
              </a:rPr>
              <a:t>, </a:t>
            </a:r>
            <a:r>
              <a:rPr lang="en-US" sz="2400" spc="90" dirty="0" err="1">
                <a:solidFill>
                  <a:srgbClr val="231F20"/>
                </a:solidFill>
                <a:latin typeface="Roboto"/>
              </a:rPr>
              <a:t>durch</a:t>
            </a:r>
            <a:r>
              <a:rPr lang="en-US" sz="2400" spc="90" dirty="0">
                <a:solidFill>
                  <a:srgbClr val="231F20"/>
                </a:solidFill>
                <a:latin typeface="Roboto"/>
              </a:rPr>
              <a:t> die Wieder- und </a:t>
            </a:r>
            <a:r>
              <a:rPr lang="en-US" sz="2400" spc="90" dirty="0" err="1">
                <a:solidFill>
                  <a:srgbClr val="231F20"/>
                </a:solidFill>
                <a:latin typeface="Roboto"/>
              </a:rPr>
              <a:t>Weiterverwendung</a:t>
            </a:r>
            <a:r>
              <a:rPr lang="en-US" sz="2400" spc="90" dirty="0">
                <a:solidFill>
                  <a:srgbClr val="231F20"/>
                </a:solidFill>
                <a:latin typeface="Roboto"/>
              </a:rPr>
              <a:t> von </a:t>
            </a:r>
            <a:r>
              <a:rPr lang="en-US" sz="2400" spc="90" dirty="0" err="1">
                <a:solidFill>
                  <a:srgbClr val="231F20"/>
                </a:solidFill>
                <a:latin typeface="Roboto"/>
              </a:rPr>
              <a:t>übrigem</a:t>
            </a:r>
            <a:r>
              <a:rPr lang="en-US" sz="2400" spc="90" dirty="0">
                <a:solidFill>
                  <a:srgbClr val="231F20"/>
                </a:solidFill>
                <a:latin typeface="Roboto"/>
              </a:rPr>
              <a:t> Material</a:t>
            </a:r>
          </a:p>
        </p:txBody>
      </p:sp>
      <p:grpSp>
        <p:nvGrpSpPr>
          <p:cNvPr id="14" name="Group 14"/>
          <p:cNvGrpSpPr/>
          <p:nvPr/>
        </p:nvGrpSpPr>
        <p:grpSpPr>
          <a:xfrm>
            <a:off x="7221240" y="3588599"/>
            <a:ext cx="3474003" cy="647719"/>
            <a:chOff x="0" y="0"/>
            <a:chExt cx="914964" cy="170593"/>
          </a:xfrm>
        </p:grpSpPr>
        <p:sp>
          <p:nvSpPr>
            <p:cNvPr id="15" name="Freeform 15"/>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a:p>
          </p:txBody>
        </p:sp>
        <p:sp>
          <p:nvSpPr>
            <p:cNvPr id="16" name="TextBox 16"/>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191919"/>
                  </a:solidFill>
                  <a:latin typeface="Roboto Bold"/>
                  <a:ea typeface="Roboto Bold"/>
                </a:rPr>
                <a:t>Objective n° 2</a:t>
              </a:r>
            </a:p>
          </p:txBody>
        </p:sp>
      </p:grpSp>
      <p:sp>
        <p:nvSpPr>
          <p:cNvPr id="17" name="TextBox 17"/>
          <p:cNvSpPr txBox="1"/>
          <p:nvPr/>
        </p:nvSpPr>
        <p:spPr>
          <a:xfrm>
            <a:off x="6141310" y="4415420"/>
            <a:ext cx="6254887" cy="1464632"/>
          </a:xfrm>
          <a:prstGeom prst="rect">
            <a:avLst/>
          </a:prstGeom>
        </p:spPr>
        <p:txBody>
          <a:bodyPr lIns="0" tIns="0" rIns="0" bIns="0" rtlCol="0" anchor="t">
            <a:spAutoFit/>
          </a:bodyPr>
          <a:lstStyle/>
          <a:p>
            <a:pPr marL="0" lvl="0" indent="0" algn="ctr">
              <a:lnSpc>
                <a:spcPts val="2912"/>
              </a:lnSpc>
              <a:spcBef>
                <a:spcPct val="0"/>
              </a:spcBef>
            </a:pPr>
            <a:r>
              <a:rPr lang="de-DE"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Gesellschaftliche Transformation durch </a:t>
            </a:r>
            <a:r>
              <a:rPr lang="de-DE" sz="2400" dirty="0">
                <a:solidFill>
                  <a:srgbClr val="000000"/>
                </a:solidFill>
                <a:latin typeface="Roboto" panose="02000000000000000000" pitchFamily="2" charset="0"/>
                <a:ea typeface="Roboto" panose="02000000000000000000" pitchFamily="2" charset="0"/>
                <a:cs typeface="Roboto" panose="02000000000000000000" pitchFamily="2" charset="0"/>
              </a:rPr>
              <a:t>U</a:t>
            </a:r>
            <a:r>
              <a:rPr lang="de-DE"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mdenken im Umgang mit Ressourcen</a:t>
            </a:r>
            <a:r>
              <a:rPr lang="de-DE" sz="2400" b="1"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de-DE"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und eine Handwerks -, und </a:t>
            </a:r>
            <a:r>
              <a:rPr lang="de-DE" sz="24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Reperaturgesellschaft</a:t>
            </a:r>
            <a:r>
              <a:rPr lang="de-DE"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 stärken </a:t>
            </a:r>
            <a:r>
              <a:rPr lang="en-US" sz="2110" spc="90" dirty="0">
                <a:solidFill>
                  <a:srgbClr val="231F20"/>
                </a:solidFill>
                <a:latin typeface="Roboto" panose="02000000000000000000" pitchFamily="2" charset="0"/>
                <a:ea typeface="Roboto" panose="02000000000000000000" pitchFamily="2" charset="0"/>
                <a:cs typeface="Roboto" panose="02000000000000000000" pitchFamily="2" charset="0"/>
              </a:rPr>
              <a:t>.</a:t>
            </a:r>
          </a:p>
        </p:txBody>
      </p:sp>
      <p:grpSp>
        <p:nvGrpSpPr>
          <p:cNvPr id="18" name="Group 18"/>
          <p:cNvGrpSpPr/>
          <p:nvPr/>
        </p:nvGrpSpPr>
        <p:grpSpPr>
          <a:xfrm>
            <a:off x="13161890" y="3851376"/>
            <a:ext cx="3474003" cy="647719"/>
            <a:chOff x="0" y="0"/>
            <a:chExt cx="914964" cy="170593"/>
          </a:xfrm>
        </p:grpSpPr>
        <p:sp>
          <p:nvSpPr>
            <p:cNvPr id="19" name="Freeform 19"/>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txBody>
            <a:bodyPr/>
            <a:lstStyle/>
            <a:p>
              <a:endParaRPr lang="de-DE"/>
            </a:p>
          </p:txBody>
        </p:sp>
        <p:sp>
          <p:nvSpPr>
            <p:cNvPr id="20" name="TextBox 20"/>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202020"/>
                  </a:solidFill>
                  <a:latin typeface="Roboto Bold"/>
                  <a:ea typeface="Roboto Bold"/>
                </a:rPr>
                <a:t>Objective n° 3</a:t>
              </a:r>
            </a:p>
          </p:txBody>
        </p:sp>
      </p:grpSp>
      <p:sp>
        <p:nvSpPr>
          <p:cNvPr id="21" name="TextBox 21"/>
          <p:cNvSpPr txBox="1"/>
          <p:nvPr/>
        </p:nvSpPr>
        <p:spPr>
          <a:xfrm>
            <a:off x="13218438" y="4680902"/>
            <a:ext cx="3850361" cy="1099660"/>
          </a:xfrm>
          <a:prstGeom prst="rect">
            <a:avLst/>
          </a:prstGeom>
        </p:spPr>
        <p:txBody>
          <a:bodyPr wrap="square" lIns="0" tIns="0" rIns="0" bIns="0" rtlCol="0" anchor="t">
            <a:spAutoFit/>
          </a:bodyPr>
          <a:lstStyle/>
          <a:p>
            <a:pPr marL="0" lvl="0" indent="0" algn="ctr">
              <a:lnSpc>
                <a:spcPts val="2912"/>
              </a:lnSpc>
              <a:spcBef>
                <a:spcPct val="0"/>
              </a:spcBef>
            </a:pPr>
            <a:r>
              <a:rPr lang="de-DE"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Ort der Begegnung schaffen der </a:t>
            </a:r>
            <a:r>
              <a:rPr lang="de-DE" sz="2400" dirty="0" err="1">
                <a:solidFill>
                  <a:srgbClr val="000000"/>
                </a:solidFill>
                <a:latin typeface="Roboto" panose="02000000000000000000" pitchFamily="2" charset="0"/>
                <a:ea typeface="Roboto" panose="02000000000000000000" pitchFamily="2" charset="0"/>
                <a:cs typeface="Roboto" panose="02000000000000000000" pitchFamily="2" charset="0"/>
              </a:rPr>
              <a:t>s</a:t>
            </a:r>
            <a:r>
              <a:rPr lang="de-DE" sz="2400" dirty="0" err="1">
                <a:solidFill>
                  <a:srgbClr val="000000"/>
                </a:solidFill>
                <a:effectLst/>
                <a:latin typeface="Roboto" panose="02000000000000000000" pitchFamily="2" charset="0"/>
                <a:ea typeface="Roboto" panose="02000000000000000000" pitchFamily="2" charset="0"/>
                <a:cs typeface="Roboto" panose="02000000000000000000" pitchFamily="2" charset="0"/>
              </a:rPr>
              <a:t>oziokratische</a:t>
            </a:r>
            <a:r>
              <a:rPr lang="de-DE"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 Prozesse begünstigt</a:t>
            </a:r>
            <a:endParaRPr lang="en-US" sz="2110" spc="90" dirty="0">
              <a:solidFill>
                <a:srgbClr val="231F20"/>
              </a:solidFill>
              <a:latin typeface="Roboto" panose="02000000000000000000" pitchFamily="2" charset="0"/>
              <a:ea typeface="Roboto" panose="02000000000000000000" pitchFamily="2" charset="0"/>
              <a:cs typeface="Roboto" panose="02000000000000000000" pitchFamily="2" charset="0"/>
            </a:endParaRPr>
          </a:p>
        </p:txBody>
      </p:sp>
      <p:sp>
        <p:nvSpPr>
          <p:cNvPr id="22" name="Freeform 2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23" name="Freeform 2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4"/>
            <a:stretch>
              <a:fillRect/>
            </a:stretch>
          </a:blipFill>
        </p:spPr>
        <p:txBody>
          <a:bodyPr/>
          <a:lstStyle/>
          <a:p>
            <a:endParaRPr lang="de-DE"/>
          </a:p>
        </p:txBody>
      </p:sp>
      <p:sp>
        <p:nvSpPr>
          <p:cNvPr id="24" name="TextBox 24"/>
          <p:cNvSpPr txBox="1"/>
          <p:nvPr/>
        </p:nvSpPr>
        <p:spPr>
          <a:xfrm>
            <a:off x="3825534" y="2077256"/>
            <a:ext cx="10636933" cy="723281"/>
          </a:xfrm>
          <a:prstGeom prst="rect">
            <a:avLst/>
          </a:prstGeom>
        </p:spPr>
        <p:txBody>
          <a:bodyPr lIns="0" tIns="0" rIns="0" bIns="0" rtlCol="0" anchor="t">
            <a:spAutoFit/>
          </a:bodyPr>
          <a:lstStyle/>
          <a:p>
            <a:pPr marL="0" lvl="0" indent="0" algn="ctr">
              <a:lnSpc>
                <a:spcPts val="2912"/>
              </a:lnSpc>
              <a:spcBef>
                <a:spcPct val="0"/>
              </a:spcBef>
            </a:pPr>
            <a:r>
              <a:rPr lang="en-US" sz="2110" spc="90" dirty="0" err="1">
                <a:solidFill>
                  <a:srgbClr val="231F20"/>
                </a:solidFill>
                <a:latin typeface="Roboto"/>
              </a:rPr>
              <a:t>Diese</a:t>
            </a:r>
            <a:r>
              <a:rPr lang="en-US" sz="2110" spc="90" dirty="0">
                <a:solidFill>
                  <a:srgbClr val="231F20"/>
                </a:solidFill>
                <a:latin typeface="Roboto"/>
              </a:rPr>
              <a:t> Objectives und Key Results </a:t>
            </a:r>
            <a:r>
              <a:rPr lang="en-US" sz="2110" spc="90" dirty="0" err="1">
                <a:solidFill>
                  <a:srgbClr val="231F20"/>
                </a:solidFill>
                <a:latin typeface="Roboto"/>
              </a:rPr>
              <a:t>kommunizieren</a:t>
            </a:r>
            <a:r>
              <a:rPr lang="en-US" sz="2110" spc="90" dirty="0">
                <a:solidFill>
                  <a:srgbClr val="231F20"/>
                </a:solidFill>
                <a:latin typeface="Roboto"/>
              </a:rPr>
              <a:t> </a:t>
            </a:r>
            <a:r>
              <a:rPr lang="en-US" sz="2110" spc="90" dirty="0" err="1">
                <a:solidFill>
                  <a:srgbClr val="231F20"/>
                </a:solidFill>
                <a:latin typeface="Roboto"/>
              </a:rPr>
              <a:t>unser</a:t>
            </a:r>
            <a:r>
              <a:rPr lang="en-US" sz="2110" spc="90" dirty="0">
                <a:solidFill>
                  <a:srgbClr val="231F20"/>
                </a:solidFill>
                <a:latin typeface="Roboto"/>
              </a:rPr>
              <a:t> </a:t>
            </a:r>
            <a:r>
              <a:rPr lang="en-US" sz="2110" spc="90" dirty="0" err="1">
                <a:solidFill>
                  <a:srgbClr val="231F20"/>
                </a:solidFill>
                <a:latin typeface="Roboto"/>
              </a:rPr>
              <a:t>Bestreben</a:t>
            </a:r>
            <a:r>
              <a:rPr lang="en-US" sz="2110" spc="90" dirty="0">
                <a:solidFill>
                  <a:srgbClr val="231F20"/>
                </a:solidFill>
                <a:latin typeface="Roboto"/>
              </a:rPr>
              <a:t>, </a:t>
            </a:r>
            <a:r>
              <a:rPr lang="en-US" sz="2110" spc="90" dirty="0" err="1">
                <a:solidFill>
                  <a:srgbClr val="231F20"/>
                </a:solidFill>
                <a:latin typeface="Roboto"/>
              </a:rPr>
              <a:t>geben</a:t>
            </a:r>
            <a:r>
              <a:rPr lang="en-US" sz="2110" spc="90" dirty="0">
                <a:solidFill>
                  <a:srgbClr val="231F20"/>
                </a:solidFill>
                <a:latin typeface="Roboto"/>
              </a:rPr>
              <a:t> </a:t>
            </a:r>
            <a:r>
              <a:rPr lang="en-US" sz="2110" spc="90" dirty="0" err="1">
                <a:solidFill>
                  <a:srgbClr val="231F20"/>
                </a:solidFill>
                <a:latin typeface="Roboto"/>
              </a:rPr>
              <a:t>Orientierung</a:t>
            </a:r>
            <a:r>
              <a:rPr lang="en-US" sz="2110" spc="90" dirty="0">
                <a:solidFill>
                  <a:srgbClr val="231F20"/>
                </a:solidFill>
                <a:latin typeface="Roboto"/>
              </a:rPr>
              <a:t> und </a:t>
            </a:r>
            <a:r>
              <a:rPr lang="en-US" sz="2110" spc="90" dirty="0" err="1">
                <a:solidFill>
                  <a:srgbClr val="231F20"/>
                </a:solidFill>
                <a:latin typeface="Roboto"/>
              </a:rPr>
              <a:t>schaffen</a:t>
            </a:r>
            <a:r>
              <a:rPr lang="en-US" sz="2110" spc="90" dirty="0">
                <a:solidFill>
                  <a:srgbClr val="231F20"/>
                </a:solidFill>
                <a:latin typeface="Roboto"/>
              </a:rPr>
              <a:t> </a:t>
            </a:r>
            <a:r>
              <a:rPr lang="en-US" sz="2110" spc="90" dirty="0" err="1">
                <a:solidFill>
                  <a:srgbClr val="231F20"/>
                </a:solidFill>
                <a:latin typeface="Roboto"/>
              </a:rPr>
              <a:t>Fokus</a:t>
            </a:r>
            <a:endParaRPr lang="en-US" sz="2110" spc="90" dirty="0">
              <a:solidFill>
                <a:srgbClr val="231F20"/>
              </a:solidFill>
              <a:latin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6055914" y="5105400"/>
            <a:ext cx="10287000" cy="0"/>
          </a:xfrm>
          <a:prstGeom prst="line">
            <a:avLst/>
          </a:prstGeom>
          <a:ln w="76200" cap="flat">
            <a:solidFill>
              <a:srgbClr val="E10000"/>
            </a:solidFill>
            <a:prstDash val="solid"/>
            <a:headEnd type="none" w="sm" len="sm"/>
            <a:tailEnd type="none" w="sm" len="sm"/>
          </a:ln>
        </p:spPr>
        <p:txBody>
          <a:bodyPr/>
          <a:lstStyle/>
          <a:p>
            <a:endParaRPr lang="de-DE"/>
          </a:p>
        </p:txBody>
      </p:sp>
      <p:grpSp>
        <p:nvGrpSpPr>
          <p:cNvPr id="3" name="Group 3"/>
          <p:cNvGrpSpPr/>
          <p:nvPr/>
        </p:nvGrpSpPr>
        <p:grpSpPr>
          <a:xfrm>
            <a:off x="10998134" y="1206568"/>
            <a:ext cx="402560" cy="40256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928785" y="3841590"/>
            <a:ext cx="5330515" cy="2783281"/>
            <a:chOff x="0" y="-38100"/>
            <a:chExt cx="7107354" cy="3711041"/>
          </a:xfrm>
        </p:grpSpPr>
        <p:sp>
          <p:nvSpPr>
            <p:cNvPr id="7" name="TextBox 7"/>
            <p:cNvSpPr txBox="1"/>
            <p:nvPr/>
          </p:nvSpPr>
          <p:spPr>
            <a:xfrm>
              <a:off x="0" y="2322144"/>
              <a:ext cx="7107354" cy="1350797"/>
            </a:xfrm>
            <a:prstGeom prst="rect">
              <a:avLst/>
            </a:prstGeom>
          </p:spPr>
          <p:txBody>
            <a:bodyPr lIns="0" tIns="0" rIns="0" bIns="0" rtlCol="0" anchor="t">
              <a:spAutoFit/>
            </a:bodyPr>
            <a:lstStyle/>
            <a:p>
              <a:pPr algn="l">
                <a:lnSpc>
                  <a:spcPts val="2659"/>
                </a:lnSpc>
              </a:pPr>
              <a:r>
                <a:rPr lang="en-US" sz="2000" spc="94" dirty="0">
                  <a:solidFill>
                    <a:srgbClr val="191919"/>
                  </a:solidFill>
                  <a:latin typeface="Roboto"/>
                </a:rPr>
                <a:t>Es </a:t>
              </a:r>
              <a:r>
                <a:rPr lang="en-US" sz="2000" spc="94" dirty="0" err="1">
                  <a:solidFill>
                    <a:srgbClr val="191919"/>
                  </a:solidFill>
                  <a:latin typeface="Roboto"/>
                </a:rPr>
                <a:t>besteht</a:t>
              </a:r>
              <a:r>
                <a:rPr lang="en-US" sz="2000" spc="94" dirty="0">
                  <a:solidFill>
                    <a:srgbClr val="191919"/>
                  </a:solidFill>
                  <a:latin typeface="Roboto"/>
                </a:rPr>
                <a:t> </a:t>
              </a:r>
              <a:r>
                <a:rPr lang="en-US" sz="2000" spc="94" dirty="0" err="1">
                  <a:solidFill>
                    <a:srgbClr val="191919"/>
                  </a:solidFill>
                  <a:latin typeface="Roboto"/>
                </a:rPr>
                <a:t>hoher</a:t>
              </a:r>
              <a:r>
                <a:rPr lang="en-US" sz="2000" spc="94" dirty="0">
                  <a:solidFill>
                    <a:srgbClr val="191919"/>
                  </a:solidFill>
                  <a:latin typeface="Roboto"/>
                </a:rPr>
                <a:t> </a:t>
              </a:r>
              <a:r>
                <a:rPr lang="en-US" sz="2000" spc="94" dirty="0" err="1">
                  <a:solidFill>
                    <a:srgbClr val="191919"/>
                  </a:solidFill>
                  <a:latin typeface="Roboto"/>
                </a:rPr>
                <a:t>Bedarf</a:t>
              </a:r>
              <a:r>
                <a:rPr lang="en-US" sz="2000" spc="94" dirty="0">
                  <a:solidFill>
                    <a:srgbClr val="191919"/>
                  </a:solidFill>
                  <a:latin typeface="Roboto"/>
                </a:rPr>
                <a:t> an </a:t>
              </a:r>
              <a:r>
                <a:rPr lang="en-US" sz="2000" spc="94" dirty="0" err="1">
                  <a:solidFill>
                    <a:srgbClr val="191919"/>
                  </a:solidFill>
                  <a:latin typeface="Roboto"/>
                </a:rPr>
                <a:t>Austauschmöglichkeiten</a:t>
              </a:r>
              <a:r>
                <a:rPr lang="en-US" sz="2000" spc="94" dirty="0">
                  <a:solidFill>
                    <a:srgbClr val="191919"/>
                  </a:solidFill>
                  <a:latin typeface="Roboto"/>
                </a:rPr>
                <a:t> und an </a:t>
              </a:r>
              <a:r>
                <a:rPr lang="en-US" sz="2000" spc="94" dirty="0" err="1">
                  <a:solidFill>
                    <a:srgbClr val="191919"/>
                  </a:solidFill>
                  <a:latin typeface="Roboto"/>
                </a:rPr>
                <a:t>Raum</a:t>
              </a:r>
              <a:r>
                <a:rPr lang="en-US" sz="2000" spc="94" dirty="0">
                  <a:solidFill>
                    <a:srgbClr val="191919"/>
                  </a:solidFill>
                  <a:latin typeface="Roboto"/>
                </a:rPr>
                <a:t>, um </a:t>
              </a:r>
              <a:r>
                <a:rPr lang="en-US" sz="2000" spc="94" dirty="0" err="1">
                  <a:solidFill>
                    <a:srgbClr val="191919"/>
                  </a:solidFill>
                  <a:latin typeface="Roboto"/>
                </a:rPr>
                <a:t>selbst</a:t>
              </a:r>
              <a:r>
                <a:rPr lang="en-US" sz="2000" spc="94" dirty="0">
                  <a:solidFill>
                    <a:srgbClr val="191919"/>
                  </a:solidFill>
                  <a:latin typeface="Roboto"/>
                </a:rPr>
                <a:t> ins </a:t>
              </a:r>
              <a:r>
                <a:rPr lang="en-US" sz="2000" spc="94" dirty="0" err="1">
                  <a:solidFill>
                    <a:srgbClr val="191919"/>
                  </a:solidFill>
                  <a:latin typeface="Roboto"/>
                </a:rPr>
                <a:t>Handeln</a:t>
              </a:r>
              <a:r>
                <a:rPr lang="en-US" sz="2000" spc="94" dirty="0">
                  <a:solidFill>
                    <a:srgbClr val="191919"/>
                  </a:solidFill>
                  <a:latin typeface="Roboto"/>
                </a:rPr>
                <a:t> </a:t>
              </a:r>
              <a:r>
                <a:rPr lang="en-US" sz="2000" spc="94" dirty="0" err="1">
                  <a:solidFill>
                    <a:srgbClr val="191919"/>
                  </a:solidFill>
                  <a:latin typeface="Roboto"/>
                </a:rPr>
                <a:t>zu</a:t>
              </a:r>
              <a:r>
                <a:rPr lang="en-US" sz="2000" spc="94" dirty="0">
                  <a:solidFill>
                    <a:srgbClr val="191919"/>
                  </a:solidFill>
                  <a:latin typeface="Roboto"/>
                </a:rPr>
                <a:t> </a:t>
              </a:r>
              <a:r>
                <a:rPr lang="en-US" sz="2000" spc="94" dirty="0" err="1">
                  <a:solidFill>
                    <a:srgbClr val="191919"/>
                  </a:solidFill>
                  <a:latin typeface="Roboto"/>
                </a:rPr>
                <a:t>kommen</a:t>
              </a:r>
              <a:r>
                <a:rPr lang="en-US" sz="2000" spc="94" dirty="0">
                  <a:solidFill>
                    <a:srgbClr val="191919"/>
                  </a:solidFill>
                  <a:latin typeface="Roboto"/>
                </a:rPr>
                <a:t>.</a:t>
              </a:r>
            </a:p>
          </p:txBody>
        </p:sp>
        <p:sp>
          <p:nvSpPr>
            <p:cNvPr id="8" name="TextBox 8"/>
            <p:cNvSpPr txBox="1"/>
            <p:nvPr/>
          </p:nvSpPr>
          <p:spPr>
            <a:xfrm>
              <a:off x="0" y="455025"/>
              <a:ext cx="7107354" cy="1433195"/>
            </a:xfrm>
            <a:prstGeom prst="rect">
              <a:avLst/>
            </a:prstGeom>
          </p:spPr>
          <p:txBody>
            <a:bodyPr lIns="0" tIns="0" rIns="0" bIns="0" rtlCol="0" anchor="t">
              <a:spAutoFit/>
            </a:bodyPr>
            <a:lstStyle/>
            <a:p>
              <a:pPr algn="l">
                <a:lnSpc>
                  <a:spcPts val="4320"/>
                </a:lnSpc>
              </a:pPr>
              <a:r>
                <a:rPr lang="en-US" sz="3200" spc="240">
                  <a:solidFill>
                    <a:srgbClr val="191919"/>
                  </a:solidFill>
                  <a:latin typeface="Roboto Bold"/>
                </a:rPr>
                <a:t>WICHTIGE ERKENNTNISSE</a:t>
              </a:r>
            </a:p>
          </p:txBody>
        </p:sp>
        <p:sp>
          <p:nvSpPr>
            <p:cNvPr id="9" name="TextBox 9"/>
            <p:cNvSpPr txBox="1"/>
            <p:nvPr/>
          </p:nvSpPr>
          <p:spPr>
            <a:xfrm>
              <a:off x="0" y="-38100"/>
              <a:ext cx="7107354" cy="396241"/>
            </a:xfrm>
            <a:prstGeom prst="rect">
              <a:avLst/>
            </a:prstGeom>
          </p:spPr>
          <p:txBody>
            <a:bodyPr lIns="0" tIns="0" rIns="0" bIns="0" rtlCol="0" anchor="t">
              <a:spAutoFit/>
            </a:bodyPr>
            <a:lstStyle/>
            <a:p>
              <a:pPr algn="l">
                <a:lnSpc>
                  <a:spcPts val="2519"/>
                </a:lnSpc>
              </a:pPr>
              <a:endParaRPr/>
            </a:p>
          </p:txBody>
        </p:sp>
      </p:grpSp>
      <p:grpSp>
        <p:nvGrpSpPr>
          <p:cNvPr id="10" name="Group 10"/>
          <p:cNvGrpSpPr/>
          <p:nvPr/>
        </p:nvGrpSpPr>
        <p:grpSpPr>
          <a:xfrm>
            <a:off x="5145852" y="2401529"/>
            <a:ext cx="5330515" cy="2932852"/>
            <a:chOff x="0" y="-38100"/>
            <a:chExt cx="7107354" cy="3910468"/>
          </a:xfrm>
        </p:grpSpPr>
        <p:sp>
          <p:nvSpPr>
            <p:cNvPr id="11" name="TextBox 11"/>
            <p:cNvSpPr txBox="1"/>
            <p:nvPr/>
          </p:nvSpPr>
          <p:spPr>
            <a:xfrm>
              <a:off x="0" y="1598242"/>
              <a:ext cx="7107354" cy="2274126"/>
            </a:xfrm>
            <a:prstGeom prst="rect">
              <a:avLst/>
            </a:prstGeom>
          </p:spPr>
          <p:txBody>
            <a:bodyPr lIns="0" tIns="0" rIns="0" bIns="0" rtlCol="0" anchor="t">
              <a:spAutoFit/>
            </a:bodyPr>
            <a:lstStyle/>
            <a:p>
              <a:pPr algn="r">
                <a:lnSpc>
                  <a:spcPts val="2659"/>
                </a:lnSpc>
              </a:pPr>
              <a:r>
                <a:rPr lang="en-US" sz="2000" spc="94" dirty="0">
                  <a:solidFill>
                    <a:srgbClr val="191919"/>
                  </a:solidFill>
                  <a:latin typeface="Roboto"/>
                </a:rPr>
                <a:t>Die </a:t>
              </a:r>
              <a:r>
                <a:rPr lang="en-US" sz="2000" spc="94" dirty="0" err="1">
                  <a:solidFill>
                    <a:srgbClr val="191919"/>
                  </a:solidFill>
                  <a:latin typeface="Roboto"/>
                </a:rPr>
                <a:t>Marktanalyse</a:t>
              </a:r>
              <a:r>
                <a:rPr lang="en-US" sz="2000" spc="94" dirty="0">
                  <a:solidFill>
                    <a:srgbClr val="191919"/>
                  </a:solidFill>
                  <a:latin typeface="Roboto"/>
                </a:rPr>
                <a:t>; </a:t>
              </a:r>
              <a:r>
                <a:rPr lang="en-US" sz="2000" spc="94" dirty="0" err="1">
                  <a:solidFill>
                    <a:srgbClr val="191919"/>
                  </a:solidFill>
                  <a:latin typeface="Roboto"/>
                </a:rPr>
                <a:t>Wir</a:t>
              </a:r>
              <a:r>
                <a:rPr lang="en-US" sz="2000" spc="94" dirty="0">
                  <a:solidFill>
                    <a:srgbClr val="191919"/>
                  </a:solidFill>
                  <a:latin typeface="Roboto"/>
                </a:rPr>
                <a:t> </a:t>
              </a:r>
              <a:r>
                <a:rPr lang="en-US" sz="2000" spc="94" dirty="0" err="1">
                  <a:solidFill>
                    <a:srgbClr val="191919"/>
                  </a:solidFill>
                  <a:latin typeface="Roboto"/>
                </a:rPr>
                <a:t>haben</a:t>
              </a:r>
              <a:r>
                <a:rPr lang="en-US" sz="2000" spc="94" dirty="0">
                  <a:solidFill>
                    <a:srgbClr val="191919"/>
                  </a:solidFill>
                  <a:latin typeface="Roboto"/>
                </a:rPr>
                <a:t> </a:t>
              </a:r>
              <a:r>
                <a:rPr lang="en-US" sz="2000" spc="94" dirty="0" err="1">
                  <a:solidFill>
                    <a:srgbClr val="191919"/>
                  </a:solidFill>
                  <a:latin typeface="Roboto"/>
                </a:rPr>
                <a:t>bestehende</a:t>
              </a:r>
              <a:r>
                <a:rPr lang="en-US" sz="2000" spc="94" dirty="0">
                  <a:solidFill>
                    <a:srgbClr val="191919"/>
                  </a:solidFill>
                  <a:latin typeface="Roboto"/>
                </a:rPr>
                <a:t> </a:t>
              </a:r>
              <a:r>
                <a:rPr lang="en-US" sz="2000" spc="94" dirty="0" err="1">
                  <a:solidFill>
                    <a:srgbClr val="191919"/>
                  </a:solidFill>
                  <a:latin typeface="Roboto"/>
                </a:rPr>
                <a:t>Systeme</a:t>
              </a:r>
              <a:r>
                <a:rPr lang="en-US" sz="2000" spc="94" dirty="0">
                  <a:solidFill>
                    <a:srgbClr val="191919"/>
                  </a:solidFill>
                  <a:latin typeface="Roboto"/>
                </a:rPr>
                <a:t> und </a:t>
              </a:r>
              <a:r>
                <a:rPr lang="en-US" sz="2000" spc="94" dirty="0" err="1">
                  <a:solidFill>
                    <a:srgbClr val="191919"/>
                  </a:solidFill>
                  <a:latin typeface="Roboto"/>
                </a:rPr>
                <a:t>Geschäftmodelle</a:t>
              </a:r>
              <a:r>
                <a:rPr lang="en-US" sz="2000" spc="94" dirty="0">
                  <a:solidFill>
                    <a:srgbClr val="191919"/>
                  </a:solidFill>
                  <a:latin typeface="Roboto"/>
                </a:rPr>
                <a:t> </a:t>
              </a:r>
              <a:r>
                <a:rPr lang="en-US" sz="2000" spc="94" dirty="0" err="1">
                  <a:solidFill>
                    <a:srgbClr val="191919"/>
                  </a:solidFill>
                  <a:latin typeface="Roboto"/>
                </a:rPr>
                <a:t>zur</a:t>
              </a:r>
              <a:r>
                <a:rPr lang="en-US" sz="2000" spc="94" dirty="0">
                  <a:solidFill>
                    <a:srgbClr val="191919"/>
                  </a:solidFill>
                  <a:latin typeface="Roboto"/>
                </a:rPr>
                <a:t> </a:t>
              </a:r>
              <a:r>
                <a:rPr lang="en-US" sz="2000" spc="94" dirty="0" err="1">
                  <a:solidFill>
                    <a:srgbClr val="191919"/>
                  </a:solidFill>
                  <a:latin typeface="Roboto"/>
                </a:rPr>
                <a:t>Kreislaufwirtschaft</a:t>
              </a:r>
              <a:r>
                <a:rPr lang="en-US" sz="2000" spc="94" dirty="0">
                  <a:solidFill>
                    <a:srgbClr val="191919"/>
                  </a:solidFill>
                  <a:latin typeface="Roboto"/>
                </a:rPr>
                <a:t> in Europa </a:t>
              </a:r>
              <a:r>
                <a:rPr lang="en-US" sz="2000" spc="94" dirty="0" err="1">
                  <a:solidFill>
                    <a:srgbClr val="191919"/>
                  </a:solidFill>
                  <a:latin typeface="Roboto"/>
                </a:rPr>
                <a:t>analysiert</a:t>
              </a:r>
              <a:r>
                <a:rPr lang="en-US" sz="2000" spc="94" dirty="0">
                  <a:solidFill>
                    <a:srgbClr val="191919"/>
                  </a:solidFill>
                  <a:latin typeface="Roboto"/>
                </a:rPr>
                <a:t> und die </a:t>
              </a:r>
              <a:r>
                <a:rPr lang="en-US" sz="2000" spc="94" dirty="0" err="1">
                  <a:solidFill>
                    <a:srgbClr val="191919"/>
                  </a:solidFill>
                  <a:latin typeface="Roboto"/>
                </a:rPr>
                <a:t>Bedarfe</a:t>
              </a:r>
              <a:r>
                <a:rPr lang="en-US" sz="2000" spc="94" dirty="0">
                  <a:solidFill>
                    <a:srgbClr val="191919"/>
                  </a:solidFill>
                  <a:latin typeface="Roboto"/>
                </a:rPr>
                <a:t> für Köln </a:t>
              </a:r>
              <a:r>
                <a:rPr lang="en-US" sz="2000" spc="94" dirty="0" err="1">
                  <a:solidFill>
                    <a:srgbClr val="191919"/>
                  </a:solidFill>
                  <a:latin typeface="Roboto"/>
                </a:rPr>
                <a:t>mittels</a:t>
              </a:r>
              <a:r>
                <a:rPr lang="en-US" sz="2000" spc="94" dirty="0">
                  <a:solidFill>
                    <a:srgbClr val="191919"/>
                  </a:solidFill>
                  <a:latin typeface="Roboto"/>
                </a:rPr>
                <a:t> Interviews </a:t>
              </a:r>
              <a:r>
                <a:rPr lang="en-US" sz="2000" spc="94" dirty="0" err="1">
                  <a:solidFill>
                    <a:srgbClr val="191919"/>
                  </a:solidFill>
                  <a:latin typeface="Roboto"/>
                </a:rPr>
                <a:t>identifiziert</a:t>
              </a:r>
              <a:r>
                <a:rPr lang="en-US" sz="2000" spc="94" dirty="0">
                  <a:solidFill>
                    <a:srgbClr val="191919"/>
                  </a:solidFill>
                  <a:latin typeface="Roboto"/>
                </a:rPr>
                <a:t>.</a:t>
              </a:r>
            </a:p>
          </p:txBody>
        </p:sp>
        <p:sp>
          <p:nvSpPr>
            <p:cNvPr id="12" name="TextBox 12"/>
            <p:cNvSpPr txBox="1"/>
            <p:nvPr/>
          </p:nvSpPr>
          <p:spPr>
            <a:xfrm>
              <a:off x="0" y="455025"/>
              <a:ext cx="7107354" cy="709295"/>
            </a:xfrm>
            <a:prstGeom prst="rect">
              <a:avLst/>
            </a:prstGeom>
          </p:spPr>
          <p:txBody>
            <a:bodyPr lIns="0" tIns="0" rIns="0" bIns="0" rtlCol="0" anchor="t">
              <a:spAutoFit/>
            </a:bodyPr>
            <a:lstStyle/>
            <a:p>
              <a:pPr algn="r">
                <a:lnSpc>
                  <a:spcPts val="4320"/>
                </a:lnSpc>
              </a:pPr>
              <a:r>
                <a:rPr lang="en-US" sz="3200" spc="35">
                  <a:solidFill>
                    <a:srgbClr val="191919"/>
                  </a:solidFill>
                  <a:latin typeface="Roboto Bold"/>
                </a:rPr>
                <a:t>USER RESEARCH</a:t>
              </a:r>
            </a:p>
          </p:txBody>
        </p:sp>
        <p:sp>
          <p:nvSpPr>
            <p:cNvPr id="13" name="TextBox 13"/>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14" name="Group 14"/>
          <p:cNvGrpSpPr/>
          <p:nvPr/>
        </p:nvGrpSpPr>
        <p:grpSpPr>
          <a:xfrm>
            <a:off x="5143744" y="6814224"/>
            <a:ext cx="5330515" cy="3129529"/>
            <a:chOff x="0" y="-38100"/>
            <a:chExt cx="7107354" cy="4172705"/>
          </a:xfrm>
        </p:grpSpPr>
        <p:sp>
          <p:nvSpPr>
            <p:cNvPr id="15" name="TextBox 15"/>
            <p:cNvSpPr txBox="1"/>
            <p:nvPr/>
          </p:nvSpPr>
          <p:spPr>
            <a:xfrm>
              <a:off x="0" y="2322144"/>
              <a:ext cx="7107354" cy="1812461"/>
            </a:xfrm>
            <a:prstGeom prst="rect">
              <a:avLst/>
            </a:prstGeom>
          </p:spPr>
          <p:txBody>
            <a:bodyPr lIns="0" tIns="0" rIns="0" bIns="0" rtlCol="0" anchor="t">
              <a:spAutoFit/>
            </a:bodyPr>
            <a:lstStyle/>
            <a:p>
              <a:pPr algn="r">
                <a:lnSpc>
                  <a:spcPts val="2659"/>
                </a:lnSpc>
              </a:pPr>
              <a:r>
                <a:rPr lang="en-US" sz="2000" spc="94" dirty="0" err="1">
                  <a:solidFill>
                    <a:srgbClr val="191919"/>
                  </a:solidFill>
                  <a:latin typeface="Roboto"/>
                </a:rPr>
                <a:t>Wir</a:t>
              </a:r>
              <a:r>
                <a:rPr lang="en-US" sz="2000" spc="94" dirty="0">
                  <a:solidFill>
                    <a:srgbClr val="191919"/>
                  </a:solidFill>
                  <a:latin typeface="Roboto"/>
                </a:rPr>
                <a:t> </a:t>
              </a:r>
              <a:r>
                <a:rPr lang="en-US" sz="2000" spc="94" dirty="0" err="1">
                  <a:solidFill>
                    <a:srgbClr val="191919"/>
                  </a:solidFill>
                  <a:latin typeface="Roboto"/>
                </a:rPr>
                <a:t>haben</a:t>
              </a:r>
              <a:r>
                <a:rPr lang="en-US" sz="2000" spc="94" dirty="0">
                  <a:solidFill>
                    <a:srgbClr val="191919"/>
                  </a:solidFill>
                  <a:latin typeface="Roboto"/>
                </a:rPr>
                <a:t> </a:t>
              </a:r>
              <a:r>
                <a:rPr lang="en-US" sz="2000" spc="94" dirty="0" err="1">
                  <a:solidFill>
                    <a:srgbClr val="191919"/>
                  </a:solidFill>
                  <a:latin typeface="Roboto"/>
                </a:rPr>
                <a:t>uns</a:t>
              </a:r>
              <a:r>
                <a:rPr lang="en-US" sz="2000" spc="94" dirty="0">
                  <a:solidFill>
                    <a:srgbClr val="191919"/>
                  </a:solidFill>
                  <a:latin typeface="Roboto"/>
                </a:rPr>
                <a:t> </a:t>
              </a:r>
              <a:r>
                <a:rPr lang="en-US" sz="2000" spc="94" dirty="0" err="1">
                  <a:solidFill>
                    <a:srgbClr val="191919"/>
                  </a:solidFill>
                  <a:latin typeface="Roboto"/>
                </a:rPr>
                <a:t>als</a:t>
              </a:r>
              <a:r>
                <a:rPr lang="en-US" sz="2000" spc="94" dirty="0">
                  <a:solidFill>
                    <a:srgbClr val="191919"/>
                  </a:solidFill>
                  <a:latin typeface="Roboto"/>
                </a:rPr>
                <a:t> Team </a:t>
              </a:r>
              <a:r>
                <a:rPr lang="en-US" sz="2000" spc="94" dirty="0" err="1">
                  <a:solidFill>
                    <a:srgbClr val="191919"/>
                  </a:solidFill>
                  <a:latin typeface="Roboto"/>
                </a:rPr>
                <a:t>gefunden</a:t>
              </a:r>
              <a:r>
                <a:rPr lang="en-US" sz="2000" spc="94" dirty="0">
                  <a:solidFill>
                    <a:srgbClr val="191919"/>
                  </a:solidFill>
                  <a:latin typeface="Roboto"/>
                </a:rPr>
                <a:t> und </a:t>
              </a:r>
              <a:r>
                <a:rPr lang="en-US" sz="2000" spc="94" dirty="0" err="1">
                  <a:solidFill>
                    <a:srgbClr val="191919"/>
                  </a:solidFill>
                  <a:latin typeface="Roboto"/>
                </a:rPr>
                <a:t>bündeln</a:t>
              </a:r>
              <a:r>
                <a:rPr lang="en-US" sz="2000" spc="94" dirty="0">
                  <a:solidFill>
                    <a:srgbClr val="191919"/>
                  </a:solidFill>
                  <a:latin typeface="Roboto"/>
                </a:rPr>
                <a:t> </a:t>
              </a:r>
              <a:r>
                <a:rPr lang="en-US" sz="2000" spc="94" dirty="0" err="1">
                  <a:solidFill>
                    <a:srgbClr val="191919"/>
                  </a:solidFill>
                  <a:latin typeface="Roboto"/>
                </a:rPr>
                <a:t>unsere</a:t>
              </a:r>
              <a:r>
                <a:rPr lang="en-US" sz="2000" spc="94" dirty="0">
                  <a:solidFill>
                    <a:srgbClr val="191919"/>
                  </a:solidFill>
                  <a:latin typeface="Roboto"/>
                </a:rPr>
                <a:t> </a:t>
              </a:r>
              <a:r>
                <a:rPr lang="en-US" sz="2000" spc="94" dirty="0" err="1">
                  <a:solidFill>
                    <a:srgbClr val="191919"/>
                  </a:solidFill>
                  <a:latin typeface="Roboto"/>
                </a:rPr>
                <a:t>Fähigkeiten</a:t>
              </a:r>
              <a:r>
                <a:rPr lang="en-US" sz="2000" spc="94" dirty="0">
                  <a:solidFill>
                    <a:srgbClr val="191919"/>
                  </a:solidFill>
                  <a:latin typeface="Roboto"/>
                </a:rPr>
                <a:t> und Motivation für das </a:t>
              </a:r>
              <a:r>
                <a:rPr lang="en-US" sz="2000" spc="94" dirty="0" err="1">
                  <a:solidFill>
                    <a:srgbClr val="191919"/>
                  </a:solidFill>
                  <a:latin typeface="Roboto"/>
                </a:rPr>
                <a:t>geinsame</a:t>
              </a:r>
              <a:r>
                <a:rPr lang="en-US" sz="2000" spc="94" dirty="0">
                  <a:solidFill>
                    <a:srgbClr val="191919"/>
                  </a:solidFill>
                  <a:latin typeface="Roboto"/>
                </a:rPr>
                <a:t> </a:t>
              </a:r>
              <a:r>
                <a:rPr lang="en-US" sz="2000" spc="94" dirty="0" err="1">
                  <a:solidFill>
                    <a:srgbClr val="191919"/>
                  </a:solidFill>
                  <a:latin typeface="Roboto"/>
                </a:rPr>
                <a:t>Ziel</a:t>
              </a:r>
              <a:r>
                <a:rPr lang="en-US" sz="2000" spc="94" dirty="0">
                  <a:solidFill>
                    <a:srgbClr val="191919"/>
                  </a:solidFill>
                  <a:latin typeface="Roboto"/>
                </a:rPr>
                <a:t>. </a:t>
              </a:r>
              <a:r>
                <a:rPr lang="en-US" sz="2000" spc="94" dirty="0" err="1">
                  <a:solidFill>
                    <a:srgbClr val="191919"/>
                  </a:solidFill>
                  <a:latin typeface="Roboto"/>
                </a:rPr>
                <a:t>Erste</a:t>
              </a:r>
              <a:r>
                <a:rPr lang="en-US" sz="2000" spc="94" dirty="0">
                  <a:solidFill>
                    <a:srgbClr val="191919"/>
                  </a:solidFill>
                  <a:latin typeface="Roboto"/>
                </a:rPr>
                <a:t> </a:t>
              </a:r>
              <a:r>
                <a:rPr lang="en-US" sz="2000" spc="94" dirty="0" err="1">
                  <a:solidFill>
                    <a:srgbClr val="191919"/>
                  </a:solidFill>
                  <a:latin typeface="Roboto"/>
                </a:rPr>
                <a:t>Mietobjekte</a:t>
              </a:r>
              <a:r>
                <a:rPr lang="en-US" sz="2000" spc="94" dirty="0">
                  <a:solidFill>
                    <a:srgbClr val="191919"/>
                  </a:solidFill>
                  <a:latin typeface="Roboto"/>
                </a:rPr>
                <a:t> </a:t>
              </a:r>
              <a:r>
                <a:rPr lang="en-US" sz="2000" spc="94" dirty="0" err="1">
                  <a:solidFill>
                    <a:srgbClr val="191919"/>
                  </a:solidFill>
                  <a:latin typeface="Roboto"/>
                </a:rPr>
                <a:t>wurden</a:t>
              </a:r>
              <a:r>
                <a:rPr lang="en-US" sz="2000" spc="94" dirty="0">
                  <a:solidFill>
                    <a:srgbClr val="191919"/>
                  </a:solidFill>
                  <a:latin typeface="Roboto"/>
                </a:rPr>
                <a:t> </a:t>
              </a:r>
              <a:r>
                <a:rPr lang="en-US" sz="2000" spc="94" dirty="0" err="1">
                  <a:solidFill>
                    <a:srgbClr val="191919"/>
                  </a:solidFill>
                  <a:latin typeface="Roboto"/>
                </a:rPr>
                <a:t>besichtigt</a:t>
              </a:r>
              <a:r>
                <a:rPr lang="en-US" sz="2000" spc="94" dirty="0">
                  <a:solidFill>
                    <a:srgbClr val="191919"/>
                  </a:solidFill>
                  <a:latin typeface="Roboto"/>
                </a:rPr>
                <a:t>..</a:t>
              </a:r>
            </a:p>
          </p:txBody>
        </p:sp>
        <p:sp>
          <p:nvSpPr>
            <p:cNvPr id="16" name="TextBox 16"/>
            <p:cNvSpPr txBox="1"/>
            <p:nvPr/>
          </p:nvSpPr>
          <p:spPr>
            <a:xfrm>
              <a:off x="0" y="455025"/>
              <a:ext cx="7107354" cy="1433195"/>
            </a:xfrm>
            <a:prstGeom prst="rect">
              <a:avLst/>
            </a:prstGeom>
          </p:spPr>
          <p:txBody>
            <a:bodyPr lIns="0" tIns="0" rIns="0" bIns="0" rtlCol="0" anchor="t">
              <a:spAutoFit/>
            </a:bodyPr>
            <a:lstStyle/>
            <a:p>
              <a:pPr algn="r">
                <a:lnSpc>
                  <a:spcPts val="4320"/>
                </a:lnSpc>
              </a:pPr>
              <a:r>
                <a:rPr lang="en-US" sz="3200" spc="147">
                  <a:solidFill>
                    <a:srgbClr val="191919"/>
                  </a:solidFill>
                  <a:latin typeface="Roboto Bold"/>
                </a:rPr>
                <a:t>BISHERIGE MEILENSTEINE</a:t>
              </a:r>
            </a:p>
          </p:txBody>
        </p:sp>
        <p:sp>
          <p:nvSpPr>
            <p:cNvPr id="17" name="TextBox 17"/>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18" name="Group 18"/>
          <p:cNvGrpSpPr/>
          <p:nvPr/>
        </p:nvGrpSpPr>
        <p:grpSpPr>
          <a:xfrm>
            <a:off x="11000242" y="2694368"/>
            <a:ext cx="402560" cy="40256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998134" y="4924261"/>
            <a:ext cx="402560" cy="40256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0998134" y="6458243"/>
            <a:ext cx="402560" cy="40256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txBody>
            <a:bodyPr/>
            <a:lstStyle/>
            <a:p>
              <a:endParaRPr lang="de-DE"/>
            </a:p>
          </p:txBody>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6529432" y="9305925"/>
            <a:ext cx="1307336" cy="696278"/>
          </a:xfrm>
          <a:prstGeom prst="rect">
            <a:avLst/>
          </a:prstGeom>
        </p:spPr>
        <p:txBody>
          <a:bodyPr lIns="0" tIns="0" rIns="0" bIns="0" rtlCol="0" anchor="t">
            <a:spAutoFit/>
          </a:bodyPr>
          <a:lstStyle/>
          <a:p>
            <a:pPr algn="r">
              <a:lnSpc>
                <a:spcPts val="5670"/>
              </a:lnSpc>
            </a:pPr>
            <a:r>
              <a:rPr lang="en-US" sz="4200" spc="1470">
                <a:solidFill>
                  <a:srgbClr val="FFFFFF"/>
                </a:solidFill>
                <a:latin typeface="Now Medium"/>
              </a:rPr>
              <a:t>2</a:t>
            </a:r>
          </a:p>
        </p:txBody>
      </p:sp>
      <p:sp>
        <p:nvSpPr>
          <p:cNvPr id="28" name="TextBox 28"/>
          <p:cNvSpPr txBox="1"/>
          <p:nvPr/>
        </p:nvSpPr>
        <p:spPr>
          <a:xfrm>
            <a:off x="3139985" y="516958"/>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Status Quo</a:t>
            </a:r>
          </a:p>
        </p:txBody>
      </p:sp>
      <p:sp>
        <p:nvSpPr>
          <p:cNvPr id="29" name="Freeform 2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0" name="Freeform 3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22615" y="2116413"/>
            <a:ext cx="6940483" cy="1841578"/>
            <a:chOff x="0" y="-9525"/>
            <a:chExt cx="9253977" cy="2455436"/>
          </a:xfrm>
        </p:grpSpPr>
        <p:sp>
          <p:nvSpPr>
            <p:cNvPr id="3" name="TextBox 3"/>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dirty="0">
                  <a:solidFill>
                    <a:srgbClr val="191919"/>
                  </a:solidFill>
                  <a:latin typeface="Roboto Bold"/>
                </a:rPr>
                <a:t>Research, </a:t>
              </a:r>
              <a:r>
                <a:rPr lang="en-US" sz="2899" dirty="0" err="1">
                  <a:solidFill>
                    <a:srgbClr val="191919"/>
                  </a:solidFill>
                  <a:latin typeface="Roboto Bold"/>
                </a:rPr>
                <a:t>Skalierbarkeit</a:t>
              </a:r>
              <a:endParaRPr lang="en-US" sz="2899" dirty="0">
                <a:solidFill>
                  <a:srgbClr val="191919"/>
                </a:solidFill>
                <a:latin typeface="Roboto Bold"/>
              </a:endParaRPr>
            </a:p>
          </p:txBody>
        </p:sp>
        <p:sp>
          <p:nvSpPr>
            <p:cNvPr id="4" name="TextBox 4"/>
            <p:cNvSpPr txBox="1"/>
            <p:nvPr/>
          </p:nvSpPr>
          <p:spPr>
            <a:xfrm>
              <a:off x="0" y="944389"/>
              <a:ext cx="9253977" cy="1501522"/>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de-DE" sz="2400" dirty="0">
                  <a:solidFill>
                    <a:srgbClr val="000000"/>
                  </a:solidFill>
                  <a:latin typeface="Roboto" panose="02000000000000000000" pitchFamily="2" charset="0"/>
                  <a:ea typeface="Roboto" panose="02000000000000000000" pitchFamily="2" charset="0"/>
                  <a:cs typeface="Roboto" panose="02000000000000000000" pitchFamily="2" charset="0"/>
                </a:rPr>
                <a:t>Weitere Recherche</a:t>
              </a:r>
              <a:r>
                <a:rPr lang="de-DE" sz="2400" dirty="0">
                  <a:solidFill>
                    <a:srgbClr val="000000"/>
                  </a:solidFill>
                  <a:effectLst/>
                  <a:latin typeface="Roboto" panose="02000000000000000000" pitchFamily="2" charset="0"/>
                  <a:ea typeface="Roboto" panose="02000000000000000000" pitchFamily="2" charset="0"/>
                  <a:cs typeface="Roboto" panose="02000000000000000000" pitchFamily="2" charset="0"/>
                </a:rPr>
                <a:t> über Best Practices und Belohnungssysteme</a:t>
              </a:r>
            </a:p>
            <a:p>
              <a:pPr marL="458789" lvl="1" indent="-229394" algn="l">
                <a:lnSpc>
                  <a:spcPts val="2975"/>
                </a:lnSpc>
                <a:spcBef>
                  <a:spcPct val="0"/>
                </a:spcBef>
                <a:buFont typeface="Arial"/>
                <a:buChar char="•"/>
              </a:pPr>
              <a:r>
                <a:rPr lang="de-DE" sz="2400" dirty="0">
                  <a:solidFill>
                    <a:srgbClr val="000000"/>
                  </a:solidFill>
                  <a:latin typeface="Roboto" panose="02000000000000000000" pitchFamily="2" charset="0"/>
                  <a:ea typeface="Roboto" panose="02000000000000000000" pitchFamily="2" charset="0"/>
                  <a:cs typeface="Roboto" panose="02000000000000000000" pitchFamily="2" charset="0"/>
                </a:rPr>
                <a:t>Passende KPIs identifizieren</a:t>
              </a:r>
              <a:endParaRPr lang="en-US" sz="2125" dirty="0">
                <a:solidFill>
                  <a:srgbClr val="191919"/>
                </a:solidFill>
                <a:latin typeface="Roboto" panose="02000000000000000000" pitchFamily="2" charset="0"/>
                <a:ea typeface="Roboto" panose="02000000000000000000" pitchFamily="2" charset="0"/>
                <a:cs typeface="Roboto" panose="02000000000000000000" pitchFamily="2" charset="0"/>
              </a:endParaRPr>
            </a:p>
          </p:txBody>
        </p:sp>
      </p:grpSp>
      <p:sp>
        <p:nvSpPr>
          <p:cNvPr id="5" name="Freeform 5"/>
          <p:cNvSpPr/>
          <p:nvPr/>
        </p:nvSpPr>
        <p:spPr>
          <a:xfrm rot="1291934">
            <a:off x="13397978" y="6290378"/>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6" name="Freeform 6"/>
          <p:cNvSpPr/>
          <p:nvPr/>
        </p:nvSpPr>
        <p:spPr>
          <a:xfrm>
            <a:off x="1173762" y="4394831"/>
            <a:ext cx="4584435" cy="5297141"/>
          </a:xfrm>
          <a:custGeom>
            <a:avLst/>
            <a:gdLst/>
            <a:ahLst/>
            <a:cxnLst/>
            <a:rect l="l" t="t" r="r" b="b"/>
            <a:pathLst>
              <a:path w="4584435" h="5297141">
                <a:moveTo>
                  <a:pt x="0" y="0"/>
                </a:moveTo>
                <a:lnTo>
                  <a:pt x="4584435" y="0"/>
                </a:lnTo>
                <a:lnTo>
                  <a:pt x="4584435" y="5297141"/>
                </a:lnTo>
                <a:lnTo>
                  <a:pt x="0" y="5297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TextBox 7"/>
          <p:cNvSpPr txBox="1"/>
          <p:nvPr/>
        </p:nvSpPr>
        <p:spPr>
          <a:xfrm>
            <a:off x="1028700" y="1393414"/>
            <a:ext cx="6224299" cy="2124075"/>
          </a:xfrm>
          <a:prstGeom prst="rect">
            <a:avLst/>
          </a:prstGeom>
        </p:spPr>
        <p:txBody>
          <a:bodyPr lIns="0" tIns="0" rIns="0" bIns="0" rtlCol="0" anchor="t">
            <a:spAutoFit/>
          </a:bodyPr>
          <a:lstStyle/>
          <a:p>
            <a:pPr algn="l">
              <a:lnSpc>
                <a:spcPts val="8250"/>
              </a:lnSpc>
            </a:pPr>
            <a:r>
              <a:rPr lang="en-US" sz="7500">
                <a:solidFill>
                  <a:srgbClr val="191919"/>
                </a:solidFill>
                <a:latin typeface="Roboto Bold"/>
              </a:rPr>
              <a:t>NÄCHSTE SCHRITTE</a:t>
            </a:r>
          </a:p>
        </p:txBody>
      </p:sp>
      <p:sp>
        <p:nvSpPr>
          <p:cNvPr id="8" name="TextBox 8"/>
          <p:cNvSpPr txBox="1"/>
          <p:nvPr/>
        </p:nvSpPr>
        <p:spPr>
          <a:xfrm>
            <a:off x="9642724" y="4574764"/>
            <a:ext cx="6940483" cy="42960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Standort</a:t>
            </a:r>
            <a:r>
              <a:rPr lang="en-US" sz="2899" dirty="0">
                <a:solidFill>
                  <a:srgbClr val="191919"/>
                </a:solidFill>
                <a:latin typeface="Roboto Bold"/>
              </a:rPr>
              <a:t>, </a:t>
            </a:r>
            <a:r>
              <a:rPr lang="en-US" sz="2899" dirty="0" err="1">
                <a:solidFill>
                  <a:srgbClr val="191919"/>
                </a:solidFill>
                <a:latin typeface="Roboto Bold"/>
              </a:rPr>
              <a:t>Logistik</a:t>
            </a:r>
            <a:endParaRPr lang="en-US" sz="2899" dirty="0">
              <a:solidFill>
                <a:srgbClr val="191919"/>
              </a:solidFill>
              <a:latin typeface="Roboto Bold"/>
            </a:endParaRPr>
          </a:p>
        </p:txBody>
      </p:sp>
      <p:sp>
        <p:nvSpPr>
          <p:cNvPr id="9" name="TextBox 9"/>
          <p:cNvSpPr txBox="1"/>
          <p:nvPr/>
        </p:nvSpPr>
        <p:spPr>
          <a:xfrm>
            <a:off x="9642724" y="5280675"/>
            <a:ext cx="6940483" cy="750205"/>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400" dirty="0">
                <a:solidFill>
                  <a:srgbClr val="191919"/>
                </a:solidFill>
                <a:latin typeface="Roboto"/>
              </a:rPr>
              <a:t>Wo </a:t>
            </a:r>
            <a:r>
              <a:rPr lang="en-US" sz="2400" dirty="0" err="1">
                <a:solidFill>
                  <a:srgbClr val="191919"/>
                </a:solidFill>
                <a:latin typeface="Roboto"/>
              </a:rPr>
              <a:t>finden</a:t>
            </a:r>
            <a:r>
              <a:rPr lang="en-US" sz="2400" dirty="0">
                <a:solidFill>
                  <a:srgbClr val="191919"/>
                </a:solidFill>
                <a:latin typeface="Roboto"/>
              </a:rPr>
              <a:t> </a:t>
            </a:r>
            <a:r>
              <a:rPr lang="en-US" sz="2400" dirty="0" err="1">
                <a:solidFill>
                  <a:srgbClr val="191919"/>
                </a:solidFill>
                <a:latin typeface="Roboto"/>
              </a:rPr>
              <a:t>wir</a:t>
            </a:r>
            <a:r>
              <a:rPr lang="en-US" sz="2400" dirty="0">
                <a:solidFill>
                  <a:srgbClr val="191919"/>
                </a:solidFill>
                <a:latin typeface="Roboto"/>
              </a:rPr>
              <a:t> </a:t>
            </a:r>
            <a:r>
              <a:rPr lang="en-US" sz="2400" dirty="0" err="1">
                <a:solidFill>
                  <a:srgbClr val="191919"/>
                </a:solidFill>
                <a:latin typeface="Roboto"/>
              </a:rPr>
              <a:t>Raum</a:t>
            </a:r>
            <a:r>
              <a:rPr lang="en-US" sz="2400" dirty="0">
                <a:solidFill>
                  <a:srgbClr val="191919"/>
                </a:solidFill>
                <a:latin typeface="Roboto"/>
              </a:rPr>
              <a:t> für </a:t>
            </a:r>
            <a:r>
              <a:rPr lang="en-US" sz="2400" dirty="0" err="1">
                <a:solidFill>
                  <a:srgbClr val="191919"/>
                </a:solidFill>
                <a:latin typeface="Roboto"/>
              </a:rPr>
              <a:t>unsere</a:t>
            </a:r>
            <a:r>
              <a:rPr lang="en-US" sz="2400" dirty="0">
                <a:solidFill>
                  <a:srgbClr val="191919"/>
                </a:solidFill>
                <a:latin typeface="Roboto"/>
              </a:rPr>
              <a:t> Idee und </a:t>
            </a:r>
            <a:r>
              <a:rPr lang="en-US" sz="2400" dirty="0" err="1">
                <a:solidFill>
                  <a:srgbClr val="191919"/>
                </a:solidFill>
                <a:latin typeface="Roboto"/>
              </a:rPr>
              <a:t>wir</a:t>
            </a:r>
            <a:r>
              <a:rPr lang="en-US" sz="2400" dirty="0">
                <a:solidFill>
                  <a:srgbClr val="191919"/>
                </a:solidFill>
                <a:latin typeface="Roboto"/>
              </a:rPr>
              <a:t> </a:t>
            </a:r>
            <a:r>
              <a:rPr lang="en-US" sz="2400" dirty="0" err="1">
                <a:solidFill>
                  <a:srgbClr val="191919"/>
                </a:solidFill>
                <a:latin typeface="Roboto"/>
              </a:rPr>
              <a:t>realisieren</a:t>
            </a:r>
            <a:r>
              <a:rPr lang="en-US" sz="2400" dirty="0">
                <a:solidFill>
                  <a:srgbClr val="191919"/>
                </a:solidFill>
                <a:latin typeface="Roboto"/>
              </a:rPr>
              <a:t> </a:t>
            </a:r>
            <a:r>
              <a:rPr lang="en-US" sz="2400" dirty="0" err="1">
                <a:solidFill>
                  <a:srgbClr val="191919"/>
                </a:solidFill>
                <a:latin typeface="Roboto"/>
              </a:rPr>
              <a:t>wir</a:t>
            </a:r>
            <a:r>
              <a:rPr lang="en-US" sz="2400" dirty="0">
                <a:solidFill>
                  <a:srgbClr val="191919"/>
                </a:solidFill>
                <a:latin typeface="Roboto"/>
              </a:rPr>
              <a:t> </a:t>
            </a:r>
            <a:r>
              <a:rPr lang="en-US" sz="2400" dirty="0" err="1">
                <a:solidFill>
                  <a:srgbClr val="191919"/>
                </a:solidFill>
                <a:latin typeface="Roboto"/>
              </a:rPr>
              <a:t>eine</a:t>
            </a:r>
            <a:r>
              <a:rPr lang="en-US" sz="2400" dirty="0">
                <a:solidFill>
                  <a:srgbClr val="191919"/>
                </a:solidFill>
                <a:latin typeface="Roboto"/>
              </a:rPr>
              <a:t> CO₂ neutral </a:t>
            </a:r>
            <a:r>
              <a:rPr lang="en-US" sz="2400" dirty="0" err="1">
                <a:solidFill>
                  <a:srgbClr val="191919"/>
                </a:solidFill>
                <a:latin typeface="Roboto"/>
              </a:rPr>
              <a:t>Logistik</a:t>
            </a:r>
            <a:endParaRPr lang="en-US" sz="2400" dirty="0">
              <a:solidFill>
                <a:srgbClr val="191919"/>
              </a:solidFill>
              <a:latin typeface="Roboto"/>
            </a:endParaRPr>
          </a:p>
        </p:txBody>
      </p:sp>
      <p:grpSp>
        <p:nvGrpSpPr>
          <p:cNvPr id="10" name="Group 10"/>
          <p:cNvGrpSpPr/>
          <p:nvPr/>
        </p:nvGrpSpPr>
        <p:grpSpPr>
          <a:xfrm>
            <a:off x="10586824" y="7036257"/>
            <a:ext cx="6940483" cy="1465641"/>
            <a:chOff x="0" y="-9525"/>
            <a:chExt cx="9253977" cy="1954188"/>
          </a:xfrm>
        </p:grpSpPr>
        <p:sp>
          <p:nvSpPr>
            <p:cNvPr id="11" name="TextBox 11"/>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dirty="0" err="1">
                  <a:solidFill>
                    <a:srgbClr val="191919"/>
                  </a:solidFill>
                  <a:latin typeface="Roboto Bold"/>
                </a:rPr>
                <a:t>Netzwerk</a:t>
              </a:r>
              <a:r>
                <a:rPr lang="en-US" sz="2899" dirty="0">
                  <a:solidFill>
                    <a:srgbClr val="191919"/>
                  </a:solidFill>
                  <a:latin typeface="Roboto Bold"/>
                </a:rPr>
                <a:t> </a:t>
              </a:r>
              <a:r>
                <a:rPr lang="en-US" sz="2899" dirty="0" err="1">
                  <a:solidFill>
                    <a:srgbClr val="191919"/>
                  </a:solidFill>
                  <a:latin typeface="Roboto Bold"/>
                </a:rPr>
                <a:t>stärken</a:t>
              </a:r>
              <a:endParaRPr lang="en-US" sz="2899" dirty="0">
                <a:solidFill>
                  <a:srgbClr val="191919"/>
                </a:solidFill>
                <a:latin typeface="Roboto Bold"/>
              </a:endParaRPr>
            </a:p>
          </p:txBody>
        </p:sp>
        <p:sp>
          <p:nvSpPr>
            <p:cNvPr id="12" name="TextBox 12"/>
            <p:cNvSpPr txBox="1"/>
            <p:nvPr/>
          </p:nvSpPr>
          <p:spPr>
            <a:xfrm>
              <a:off x="0" y="944390"/>
              <a:ext cx="9253977" cy="1000273"/>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400" dirty="0" err="1">
                  <a:solidFill>
                    <a:srgbClr val="191919"/>
                  </a:solidFill>
                  <a:latin typeface="Roboto"/>
                </a:rPr>
                <a:t>Bestehende</a:t>
              </a:r>
              <a:r>
                <a:rPr lang="en-US" sz="2400" dirty="0">
                  <a:solidFill>
                    <a:srgbClr val="191919"/>
                  </a:solidFill>
                  <a:latin typeface="Roboto"/>
                </a:rPr>
                <a:t> </a:t>
              </a:r>
              <a:r>
                <a:rPr lang="en-US" sz="2400" dirty="0" err="1">
                  <a:solidFill>
                    <a:srgbClr val="191919"/>
                  </a:solidFill>
                  <a:latin typeface="Roboto"/>
                </a:rPr>
                <a:t>Kontakte</a:t>
              </a:r>
              <a:r>
                <a:rPr lang="en-US" sz="2400" dirty="0">
                  <a:solidFill>
                    <a:srgbClr val="191919"/>
                  </a:solidFill>
                  <a:latin typeface="Roboto"/>
                </a:rPr>
                <a:t> </a:t>
              </a:r>
              <a:r>
                <a:rPr lang="en-US" sz="2400" dirty="0" err="1">
                  <a:solidFill>
                    <a:srgbClr val="191919"/>
                  </a:solidFill>
                  <a:latin typeface="Roboto"/>
                </a:rPr>
                <a:t>mit</a:t>
              </a:r>
              <a:r>
                <a:rPr lang="en-US" sz="2400" dirty="0">
                  <a:solidFill>
                    <a:srgbClr val="191919"/>
                  </a:solidFill>
                  <a:latin typeface="Roboto"/>
                </a:rPr>
                <a:t> an Boot </a:t>
              </a:r>
              <a:r>
                <a:rPr lang="en-US" sz="2400" dirty="0" err="1">
                  <a:solidFill>
                    <a:srgbClr val="191919"/>
                  </a:solidFill>
                  <a:latin typeface="Roboto"/>
                </a:rPr>
                <a:t>holen</a:t>
              </a:r>
              <a:r>
                <a:rPr lang="en-US" sz="2400" dirty="0">
                  <a:solidFill>
                    <a:srgbClr val="191919"/>
                  </a:solidFill>
                  <a:latin typeface="Roboto"/>
                </a:rPr>
                <a:t> und </a:t>
              </a:r>
              <a:r>
                <a:rPr lang="en-US" sz="2400" dirty="0" err="1">
                  <a:solidFill>
                    <a:srgbClr val="191919"/>
                  </a:solidFill>
                  <a:latin typeface="Roboto"/>
                </a:rPr>
                <a:t>Partnerschaften</a:t>
              </a:r>
              <a:r>
                <a:rPr lang="en-US" sz="2400" dirty="0">
                  <a:solidFill>
                    <a:srgbClr val="191919"/>
                  </a:solidFill>
                  <a:latin typeface="Roboto"/>
                </a:rPr>
                <a:t> </a:t>
              </a:r>
              <a:r>
                <a:rPr lang="en-US" sz="2400" dirty="0" err="1">
                  <a:solidFill>
                    <a:srgbClr val="191919"/>
                  </a:solidFill>
                  <a:latin typeface="Roboto"/>
                </a:rPr>
                <a:t>aufbauen</a:t>
              </a:r>
              <a:endParaRPr lang="en-US" sz="2400" dirty="0">
                <a:solidFill>
                  <a:srgbClr val="191919"/>
                </a:solidFill>
                <a:latin typeface="Roboto"/>
              </a:endParaRPr>
            </a:p>
          </p:txBody>
        </p:sp>
      </p:gr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269540"/>
            <a:ext cx="8411133" cy="2053654"/>
          </a:xfrm>
          <a:prstGeom prst="rect">
            <a:avLst/>
          </a:prstGeom>
        </p:spPr>
        <p:txBody>
          <a:bodyPr lIns="0" tIns="0" rIns="0" bIns="0" rtlCol="0" anchor="t">
            <a:spAutoFit/>
          </a:bodyPr>
          <a:lstStyle/>
          <a:p>
            <a:pPr marL="0" lvl="0" indent="0" algn="l">
              <a:lnSpc>
                <a:spcPts val="7861"/>
              </a:lnSpc>
            </a:pPr>
            <a:r>
              <a:rPr lang="en-US" sz="7861" spc="-78">
                <a:solidFill>
                  <a:srgbClr val="000000"/>
                </a:solidFill>
                <a:latin typeface="Roboto Bold"/>
              </a:rPr>
              <a:t>Wie ihr uns unterstützen könnt</a:t>
            </a:r>
          </a:p>
        </p:txBody>
      </p:sp>
      <p:sp>
        <p:nvSpPr>
          <p:cNvPr id="3" name="TextBox 3"/>
          <p:cNvSpPr txBox="1"/>
          <p:nvPr/>
        </p:nvSpPr>
        <p:spPr>
          <a:xfrm>
            <a:off x="1028700" y="5940036"/>
            <a:ext cx="6702794" cy="1026795"/>
          </a:xfrm>
          <a:prstGeom prst="rect">
            <a:avLst/>
          </a:prstGeom>
        </p:spPr>
        <p:txBody>
          <a:bodyPr lIns="0" tIns="0" rIns="0" bIns="0" rtlCol="0" anchor="t">
            <a:spAutoFit/>
          </a:bodyPr>
          <a:lstStyle/>
          <a:p>
            <a:pPr marL="0" lvl="0" indent="0" algn="l">
              <a:lnSpc>
                <a:spcPts val="2729"/>
              </a:lnSpc>
            </a:pPr>
            <a:r>
              <a:rPr lang="en-US" sz="1950">
                <a:solidFill>
                  <a:srgbClr val="000000"/>
                </a:solidFill>
                <a:latin typeface="Roboto"/>
              </a:rPr>
              <a:t>Beschreibt kurz eure Herausforderungen und welche Art von Unterstützung ihr für Welche Ziele gebrauchen könntet, über welche Art von Austausch ihr euch freut.</a:t>
            </a:r>
          </a:p>
        </p:txBody>
      </p:sp>
      <p:sp>
        <p:nvSpPr>
          <p:cNvPr id="4" name="TextBox 4"/>
          <p:cNvSpPr txBox="1"/>
          <p:nvPr/>
        </p:nvSpPr>
        <p:spPr>
          <a:xfrm>
            <a:off x="11803200" y="4074882"/>
            <a:ext cx="4148358" cy="403957"/>
          </a:xfrm>
          <a:prstGeom prst="rect">
            <a:avLst/>
          </a:prstGeom>
        </p:spPr>
        <p:txBody>
          <a:bodyPr lIns="0" tIns="0" rIns="0" bIns="0" rtlCol="0" anchor="t">
            <a:spAutoFit/>
          </a:bodyPr>
          <a:lstStyle/>
          <a:p>
            <a:pPr marL="342900" lvl="0" indent="-342900" algn="l">
              <a:lnSpc>
                <a:spcPts val="3359"/>
              </a:lnSpc>
              <a:spcBef>
                <a:spcPct val="0"/>
              </a:spcBef>
              <a:buFont typeface="Arial" panose="020B0604020202020204" pitchFamily="34" charset="0"/>
              <a:buChar char="•"/>
            </a:pPr>
            <a:r>
              <a:rPr lang="en-US" sz="2400" dirty="0" err="1">
                <a:solidFill>
                  <a:srgbClr val="000000"/>
                </a:solidFill>
                <a:latin typeface="Roboto"/>
              </a:rPr>
              <a:t>Lagerhalle</a:t>
            </a:r>
            <a:r>
              <a:rPr lang="en-US" sz="2400" dirty="0">
                <a:solidFill>
                  <a:srgbClr val="000000"/>
                </a:solidFill>
                <a:latin typeface="Roboto"/>
              </a:rPr>
              <a:t> </a:t>
            </a:r>
            <a:r>
              <a:rPr lang="en-US" sz="2400" dirty="0" err="1">
                <a:solidFill>
                  <a:srgbClr val="000000"/>
                </a:solidFill>
                <a:latin typeface="Roboto"/>
              </a:rPr>
              <a:t>scouten</a:t>
            </a:r>
            <a:endParaRPr lang="en-US" sz="2400" dirty="0">
              <a:solidFill>
                <a:srgbClr val="000000"/>
              </a:solidFill>
              <a:latin typeface="Roboto"/>
            </a:endParaRPr>
          </a:p>
        </p:txBody>
      </p:sp>
      <p:sp>
        <p:nvSpPr>
          <p:cNvPr id="5" name="TextBox 5"/>
          <p:cNvSpPr txBox="1"/>
          <p:nvPr/>
        </p:nvSpPr>
        <p:spPr>
          <a:xfrm>
            <a:off x="11803200" y="5766055"/>
            <a:ext cx="4683485" cy="839974"/>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r>
              <a:rPr lang="en-US" sz="2400" dirty="0">
                <a:solidFill>
                  <a:srgbClr val="000000"/>
                </a:solidFill>
                <a:latin typeface="Roboto"/>
              </a:rPr>
              <a:t> </a:t>
            </a:r>
            <a:r>
              <a:rPr lang="en-US" sz="2400" dirty="0" err="1">
                <a:solidFill>
                  <a:srgbClr val="000000"/>
                </a:solidFill>
                <a:latin typeface="Roboto"/>
              </a:rPr>
              <a:t>Partner:in</a:t>
            </a:r>
            <a:r>
              <a:rPr lang="en-US" sz="2400" dirty="0">
                <a:solidFill>
                  <a:srgbClr val="000000"/>
                </a:solidFill>
                <a:latin typeface="Roboto"/>
              </a:rPr>
              <a:t> und Teil des </a:t>
            </a:r>
            <a:r>
              <a:rPr lang="en-US" sz="2400" dirty="0" err="1">
                <a:solidFill>
                  <a:srgbClr val="000000"/>
                </a:solidFill>
                <a:latin typeface="Roboto"/>
              </a:rPr>
              <a:t>Netzwerks</a:t>
            </a:r>
            <a:r>
              <a:rPr lang="en-US" sz="2400" dirty="0">
                <a:solidFill>
                  <a:srgbClr val="000000"/>
                </a:solidFill>
                <a:latin typeface="Roboto"/>
              </a:rPr>
              <a:t> </a:t>
            </a:r>
            <a:r>
              <a:rPr lang="en-US" sz="2400" dirty="0" err="1">
                <a:solidFill>
                  <a:srgbClr val="000000"/>
                </a:solidFill>
                <a:latin typeface="Roboto"/>
              </a:rPr>
              <a:t>werden</a:t>
            </a:r>
            <a:endParaRPr lang="en-US" sz="2400" dirty="0">
              <a:solidFill>
                <a:srgbClr val="000000"/>
              </a:solidFill>
              <a:latin typeface="Roboto"/>
            </a:endParaRPr>
          </a:p>
        </p:txBody>
      </p:sp>
      <p:sp>
        <p:nvSpPr>
          <p:cNvPr id="6" name="TextBox 6"/>
          <p:cNvSpPr txBox="1"/>
          <p:nvPr/>
        </p:nvSpPr>
        <p:spPr>
          <a:xfrm>
            <a:off x="11803200" y="7318300"/>
            <a:ext cx="4683485" cy="1712007"/>
          </a:xfrm>
          <a:prstGeom prst="rect">
            <a:avLst/>
          </a:prstGeom>
        </p:spPr>
        <p:txBody>
          <a:bodyPr lIns="0" tIns="0" rIns="0" bIns="0" rtlCol="0" anchor="t">
            <a:spAutoFit/>
          </a:bodyPr>
          <a:lstStyle/>
          <a:p>
            <a:pPr marL="342900" lvl="0" indent="-342900" algn="l">
              <a:lnSpc>
                <a:spcPts val="3359"/>
              </a:lnSpc>
              <a:spcBef>
                <a:spcPct val="0"/>
              </a:spcBef>
              <a:buFont typeface="Arial" panose="020B0604020202020204" pitchFamily="34" charset="0"/>
              <a:buChar char="•"/>
            </a:pPr>
            <a:r>
              <a:rPr lang="en-US" sz="2400" dirty="0" err="1">
                <a:solidFill>
                  <a:srgbClr val="000000"/>
                </a:solidFill>
                <a:latin typeface="Roboto"/>
              </a:rPr>
              <a:t>Unterstützung</a:t>
            </a:r>
            <a:r>
              <a:rPr lang="en-US" sz="2400" dirty="0">
                <a:solidFill>
                  <a:srgbClr val="000000"/>
                </a:solidFill>
                <a:latin typeface="Roboto"/>
              </a:rPr>
              <a:t> </a:t>
            </a:r>
            <a:r>
              <a:rPr lang="en-US" sz="2400" dirty="0" err="1">
                <a:solidFill>
                  <a:srgbClr val="000000"/>
                </a:solidFill>
                <a:latin typeface="Roboto"/>
              </a:rPr>
              <a:t>bei</a:t>
            </a:r>
            <a:r>
              <a:rPr lang="en-US" sz="2400" dirty="0">
                <a:solidFill>
                  <a:srgbClr val="000000"/>
                </a:solidFill>
                <a:latin typeface="Roboto"/>
              </a:rPr>
              <a:t> der </a:t>
            </a:r>
            <a:r>
              <a:rPr lang="en-US" sz="2400" dirty="0" err="1">
                <a:solidFill>
                  <a:srgbClr val="000000"/>
                </a:solidFill>
                <a:latin typeface="Roboto"/>
              </a:rPr>
              <a:t>Erstellung</a:t>
            </a:r>
            <a:r>
              <a:rPr lang="en-US" sz="2400" dirty="0">
                <a:solidFill>
                  <a:srgbClr val="000000"/>
                </a:solidFill>
                <a:latin typeface="Roboto"/>
              </a:rPr>
              <a:t> </a:t>
            </a:r>
            <a:r>
              <a:rPr lang="en-US" sz="2400" dirty="0" err="1">
                <a:solidFill>
                  <a:srgbClr val="000000"/>
                </a:solidFill>
                <a:latin typeface="Roboto"/>
              </a:rPr>
              <a:t>eines</a:t>
            </a:r>
            <a:r>
              <a:rPr lang="en-US" sz="2400" dirty="0">
                <a:solidFill>
                  <a:srgbClr val="000000"/>
                </a:solidFill>
                <a:latin typeface="Roboto"/>
              </a:rPr>
              <a:t> </a:t>
            </a:r>
            <a:r>
              <a:rPr lang="en-US" sz="2400" dirty="0" err="1">
                <a:solidFill>
                  <a:srgbClr val="000000"/>
                </a:solidFill>
                <a:latin typeface="Roboto"/>
              </a:rPr>
              <a:t>Finanzplans</a:t>
            </a:r>
            <a:r>
              <a:rPr lang="en-US" sz="2400" dirty="0">
                <a:solidFill>
                  <a:srgbClr val="000000"/>
                </a:solidFill>
                <a:latin typeface="Roboto"/>
              </a:rPr>
              <a:t> und der </a:t>
            </a:r>
            <a:r>
              <a:rPr lang="en-US" sz="2400" dirty="0" err="1">
                <a:solidFill>
                  <a:srgbClr val="000000"/>
                </a:solidFill>
                <a:latin typeface="Roboto"/>
              </a:rPr>
              <a:t>Entwicklung</a:t>
            </a:r>
            <a:r>
              <a:rPr lang="en-US" sz="2400" dirty="0">
                <a:solidFill>
                  <a:srgbClr val="000000"/>
                </a:solidFill>
                <a:latin typeface="Roboto"/>
              </a:rPr>
              <a:t> der </a:t>
            </a:r>
            <a:r>
              <a:rPr lang="en-US" sz="2400" dirty="0" err="1">
                <a:solidFill>
                  <a:srgbClr val="000000"/>
                </a:solidFill>
                <a:latin typeface="Roboto"/>
              </a:rPr>
              <a:t>Plattform</a:t>
            </a:r>
            <a:endParaRPr lang="en-US" sz="2400" dirty="0">
              <a:solidFill>
                <a:srgbClr val="000000"/>
              </a:solidFill>
              <a:latin typeface="Roboto"/>
            </a:endParaRPr>
          </a:p>
        </p:txBody>
      </p:sp>
      <p:grpSp>
        <p:nvGrpSpPr>
          <p:cNvPr id="7" name="Group 7"/>
          <p:cNvGrpSpPr/>
          <p:nvPr/>
        </p:nvGrpSpPr>
        <p:grpSpPr>
          <a:xfrm>
            <a:off x="10561312" y="4078038"/>
            <a:ext cx="885228" cy="888823"/>
            <a:chOff x="0" y="0"/>
            <a:chExt cx="1180304" cy="1185097"/>
          </a:xfrm>
        </p:grpSpPr>
        <p:grpSp>
          <p:nvGrpSpPr>
            <p:cNvPr id="8" name="Group 8"/>
            <p:cNvGrpSpPr/>
            <p:nvPr/>
          </p:nvGrpSpPr>
          <p:grpSpPr>
            <a:xfrm>
              <a:off x="0" y="0"/>
              <a:ext cx="1180304" cy="1185097"/>
              <a:chOff x="0" y="0"/>
              <a:chExt cx="6350000" cy="6375785"/>
            </a:xfrm>
          </p:grpSpPr>
          <p:sp>
            <p:nvSpPr>
              <p:cNvPr id="9" name="Freeform 9"/>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txBody>
              <a:bodyPr/>
              <a:lstStyle/>
              <a:p>
                <a:endParaRPr lang="de-DE"/>
              </a:p>
            </p:txBody>
          </p:sp>
        </p:grpSp>
        <p:sp>
          <p:nvSpPr>
            <p:cNvPr id="10" name="TextBox 10"/>
            <p:cNvSpPr txBox="1"/>
            <p:nvPr/>
          </p:nvSpPr>
          <p:spPr>
            <a:xfrm>
              <a:off x="313975" y="273143"/>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1</a:t>
              </a:r>
            </a:p>
          </p:txBody>
        </p:sp>
      </p:grpSp>
      <p:grpSp>
        <p:nvGrpSpPr>
          <p:cNvPr id="11" name="Group 11"/>
          <p:cNvGrpSpPr/>
          <p:nvPr/>
        </p:nvGrpSpPr>
        <p:grpSpPr>
          <a:xfrm>
            <a:off x="10561312" y="5769211"/>
            <a:ext cx="885228" cy="885228"/>
            <a:chOff x="0" y="0"/>
            <a:chExt cx="1180304" cy="1180304"/>
          </a:xfrm>
        </p:grpSpPr>
        <p:grpSp>
          <p:nvGrpSpPr>
            <p:cNvPr id="12" name="Group 12"/>
            <p:cNvGrpSpPr/>
            <p:nvPr/>
          </p:nvGrpSpPr>
          <p:grpSpPr>
            <a:xfrm>
              <a:off x="0" y="0"/>
              <a:ext cx="1180304" cy="118030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0000"/>
              </a:solidFill>
            </p:spPr>
            <p:txBody>
              <a:bodyPr/>
              <a:lstStyle/>
              <a:p>
                <a:endParaRPr lang="de-DE"/>
              </a:p>
            </p:txBody>
          </p:sp>
        </p:grpSp>
        <p:sp>
          <p:nvSpPr>
            <p:cNvPr id="14" name="TextBox 14"/>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2</a:t>
              </a:r>
            </a:p>
          </p:txBody>
        </p:sp>
      </p:grpSp>
      <p:grpSp>
        <p:nvGrpSpPr>
          <p:cNvPr id="15" name="Group 15"/>
          <p:cNvGrpSpPr/>
          <p:nvPr/>
        </p:nvGrpSpPr>
        <p:grpSpPr>
          <a:xfrm>
            <a:off x="10561312" y="7321456"/>
            <a:ext cx="885228" cy="888823"/>
            <a:chOff x="0" y="0"/>
            <a:chExt cx="1180304" cy="1185097"/>
          </a:xfrm>
        </p:grpSpPr>
        <p:grpSp>
          <p:nvGrpSpPr>
            <p:cNvPr id="16" name="Group 16"/>
            <p:cNvGrpSpPr/>
            <p:nvPr/>
          </p:nvGrpSpPr>
          <p:grpSpPr>
            <a:xfrm>
              <a:off x="0" y="0"/>
              <a:ext cx="1180304" cy="1185097"/>
              <a:chOff x="0" y="0"/>
              <a:chExt cx="6350000" cy="6375785"/>
            </a:xfrm>
          </p:grpSpPr>
          <p:sp>
            <p:nvSpPr>
              <p:cNvPr id="17" name="Freeform 17"/>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txBody>
              <a:bodyPr/>
              <a:lstStyle/>
              <a:p>
                <a:endParaRPr lang="de-DE"/>
              </a:p>
            </p:txBody>
          </p:sp>
        </p:grpSp>
        <p:sp>
          <p:nvSpPr>
            <p:cNvPr id="18" name="TextBox 18"/>
            <p:cNvSpPr txBox="1"/>
            <p:nvPr/>
          </p:nvSpPr>
          <p:spPr>
            <a:xfrm>
              <a:off x="313975" y="281006"/>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3</a:t>
              </a:r>
            </a:p>
          </p:txBody>
        </p:sp>
      </p:grpSp>
      <p:sp>
        <p:nvSpPr>
          <p:cNvPr id="19" name="Freeform 1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0" name="Freeform 2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963409" flipV="1">
            <a:off x="13222096" y="2721723"/>
            <a:ext cx="1311593" cy="4114800"/>
          </a:xfrm>
          <a:custGeom>
            <a:avLst/>
            <a:gdLst/>
            <a:ahLst/>
            <a:cxnLst/>
            <a:rect l="l" t="t" r="r" b="b"/>
            <a:pathLst>
              <a:path w="1311593" h="4114800">
                <a:moveTo>
                  <a:pt x="0" y="4114800"/>
                </a:moveTo>
                <a:lnTo>
                  <a:pt x="1311593" y="4114800"/>
                </a:lnTo>
                <a:lnTo>
                  <a:pt x="131159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7365588" y="8995488"/>
            <a:ext cx="262543" cy="406757"/>
          </a:xfrm>
          <a:custGeom>
            <a:avLst/>
            <a:gdLst/>
            <a:ahLst/>
            <a:cxnLst/>
            <a:rect l="l" t="t" r="r" b="b"/>
            <a:pathLst>
              <a:path w="262543" h="406757">
                <a:moveTo>
                  <a:pt x="0" y="0"/>
                </a:moveTo>
                <a:lnTo>
                  <a:pt x="262543" y="0"/>
                </a:lnTo>
                <a:lnTo>
                  <a:pt x="262543" y="406757"/>
                </a:lnTo>
                <a:lnTo>
                  <a:pt x="0" y="406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a:off x="7330803" y="7211307"/>
            <a:ext cx="322065" cy="441735"/>
          </a:xfrm>
          <a:custGeom>
            <a:avLst/>
            <a:gdLst/>
            <a:ahLst/>
            <a:cxnLst/>
            <a:rect l="l" t="t" r="r" b="b"/>
            <a:pathLst>
              <a:path w="322065" h="441735">
                <a:moveTo>
                  <a:pt x="0" y="0"/>
                </a:moveTo>
                <a:lnTo>
                  <a:pt x="322066" y="0"/>
                </a:lnTo>
                <a:lnTo>
                  <a:pt x="322066" y="441736"/>
                </a:lnTo>
                <a:lnTo>
                  <a:pt x="0" y="4417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5" name="Freeform 5"/>
          <p:cNvSpPr/>
          <p:nvPr/>
        </p:nvSpPr>
        <p:spPr>
          <a:xfrm>
            <a:off x="7330803" y="8181205"/>
            <a:ext cx="377599" cy="290408"/>
          </a:xfrm>
          <a:custGeom>
            <a:avLst/>
            <a:gdLst/>
            <a:ahLst/>
            <a:cxnLst/>
            <a:rect l="l" t="t" r="r" b="b"/>
            <a:pathLst>
              <a:path w="377599" h="290408">
                <a:moveTo>
                  <a:pt x="0" y="0"/>
                </a:moveTo>
                <a:lnTo>
                  <a:pt x="377600" y="0"/>
                </a:lnTo>
                <a:lnTo>
                  <a:pt x="377600" y="290408"/>
                </a:lnTo>
                <a:lnTo>
                  <a:pt x="0" y="2904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6" name="Freeform 6"/>
          <p:cNvSpPr/>
          <p:nvPr/>
        </p:nvSpPr>
        <p:spPr>
          <a:xfrm>
            <a:off x="12886580" y="8181205"/>
            <a:ext cx="576142" cy="576142"/>
          </a:xfrm>
          <a:custGeom>
            <a:avLst/>
            <a:gdLst/>
            <a:ahLst/>
            <a:cxnLst/>
            <a:rect l="l" t="t" r="r" b="b"/>
            <a:pathLst>
              <a:path w="576142" h="576142">
                <a:moveTo>
                  <a:pt x="0" y="0"/>
                </a:moveTo>
                <a:lnTo>
                  <a:pt x="576143" y="0"/>
                </a:lnTo>
                <a:lnTo>
                  <a:pt x="576143" y="576142"/>
                </a:lnTo>
                <a:lnTo>
                  <a:pt x="0" y="5761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7" name="Freeform 7"/>
          <p:cNvSpPr/>
          <p:nvPr/>
        </p:nvSpPr>
        <p:spPr>
          <a:xfrm>
            <a:off x="13030616" y="7211307"/>
            <a:ext cx="288071" cy="609674"/>
          </a:xfrm>
          <a:custGeom>
            <a:avLst/>
            <a:gdLst/>
            <a:ahLst/>
            <a:cxnLst/>
            <a:rect l="l" t="t" r="r" b="b"/>
            <a:pathLst>
              <a:path w="288071" h="609674">
                <a:moveTo>
                  <a:pt x="0" y="0"/>
                </a:moveTo>
                <a:lnTo>
                  <a:pt x="288071" y="0"/>
                </a:lnTo>
                <a:lnTo>
                  <a:pt x="288071" y="609675"/>
                </a:lnTo>
                <a:lnTo>
                  <a:pt x="0" y="6096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8" name="TextBox 8"/>
          <p:cNvSpPr txBox="1"/>
          <p:nvPr/>
        </p:nvSpPr>
        <p:spPr>
          <a:xfrm>
            <a:off x="2723035" y="1927999"/>
            <a:ext cx="7842654" cy="1828219"/>
          </a:xfrm>
          <a:prstGeom prst="rect">
            <a:avLst/>
          </a:prstGeom>
        </p:spPr>
        <p:txBody>
          <a:bodyPr lIns="0" tIns="0" rIns="0" bIns="0" rtlCol="0" anchor="t">
            <a:spAutoFit/>
          </a:bodyPr>
          <a:lstStyle/>
          <a:p>
            <a:pPr algn="l">
              <a:lnSpc>
                <a:spcPts val="14881"/>
              </a:lnSpc>
            </a:pPr>
            <a:r>
              <a:rPr lang="en-US" sz="10629">
                <a:solidFill>
                  <a:srgbClr val="222222"/>
                </a:solidFill>
                <a:latin typeface="Roboto Italics"/>
              </a:rPr>
              <a:t>Vielen </a:t>
            </a:r>
            <a:r>
              <a:rPr lang="en-US" sz="10629">
                <a:solidFill>
                  <a:srgbClr val="222222"/>
                </a:solidFill>
                <a:latin typeface="Roboto Bold"/>
              </a:rPr>
              <a:t>Dank!</a:t>
            </a:r>
          </a:p>
        </p:txBody>
      </p:sp>
      <p:sp>
        <p:nvSpPr>
          <p:cNvPr id="9" name="TextBox 9"/>
          <p:cNvSpPr txBox="1"/>
          <p:nvPr/>
        </p:nvSpPr>
        <p:spPr>
          <a:xfrm>
            <a:off x="2863753" y="4683873"/>
            <a:ext cx="7701936" cy="153754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Hier könnt ihr uns erreichen. Wir freuen uns über Feedback.</a:t>
            </a:r>
          </a:p>
        </p:txBody>
      </p:sp>
      <p:sp>
        <p:nvSpPr>
          <p:cNvPr id="11" name="TextBox 11"/>
          <p:cNvSpPr txBox="1"/>
          <p:nvPr/>
        </p:nvSpPr>
        <p:spPr>
          <a:xfrm>
            <a:off x="7911597" y="7239373"/>
            <a:ext cx="2408092" cy="332453"/>
          </a:xfrm>
          <a:prstGeom prst="rect">
            <a:avLst/>
          </a:prstGeom>
        </p:spPr>
        <p:txBody>
          <a:bodyPr lIns="0" tIns="0" rIns="0" bIns="0" rtlCol="0" anchor="t">
            <a:spAutoFit/>
          </a:bodyPr>
          <a:lstStyle/>
          <a:p>
            <a:pPr marL="0" lvl="0" indent="0" algn="l">
              <a:lnSpc>
                <a:spcPts val="2675"/>
              </a:lnSpc>
              <a:spcBef>
                <a:spcPct val="0"/>
              </a:spcBef>
            </a:pPr>
            <a:endParaRPr lang="en-US" sz="1911" u="none" spc="122" dirty="0">
              <a:solidFill>
                <a:srgbClr val="000000"/>
              </a:solidFill>
              <a:latin typeface="Roboto"/>
            </a:endParaRPr>
          </a:p>
        </p:txBody>
      </p:sp>
      <p:sp>
        <p:nvSpPr>
          <p:cNvPr id="12" name="TextBox 12"/>
          <p:cNvSpPr txBox="1"/>
          <p:nvPr/>
        </p:nvSpPr>
        <p:spPr>
          <a:xfrm>
            <a:off x="7911597" y="8133634"/>
            <a:ext cx="4348534" cy="332453"/>
          </a:xfrm>
          <a:prstGeom prst="rect">
            <a:avLst/>
          </a:prstGeom>
        </p:spPr>
        <p:txBody>
          <a:bodyPr lIns="0" tIns="0" rIns="0" bIns="0" rtlCol="0" anchor="t">
            <a:spAutoFit/>
          </a:bodyPr>
          <a:lstStyle/>
          <a:p>
            <a:pPr marL="0" lvl="0" indent="0" algn="l">
              <a:lnSpc>
                <a:spcPts val="2675"/>
              </a:lnSpc>
              <a:spcBef>
                <a:spcPct val="0"/>
              </a:spcBef>
            </a:pPr>
            <a:r>
              <a:rPr lang="en-US" sz="1911" u="none" dirty="0">
                <a:solidFill>
                  <a:srgbClr val="000000"/>
                </a:solidFill>
                <a:latin typeface="Roboto"/>
              </a:rPr>
              <a:t>ressourcenrevolution@mailbox.org</a:t>
            </a:r>
          </a:p>
        </p:txBody>
      </p:sp>
      <p:sp>
        <p:nvSpPr>
          <p:cNvPr id="15" name="Freeform 15"/>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16" name="Freeform 1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6"/>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Benutzerdefiniert</PresentationFormat>
  <Paragraphs>62</Paragraphs>
  <Slides>10</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vt:i4>
      </vt:variant>
    </vt:vector>
  </HeadingPairs>
  <TitlesOfParts>
    <vt:vector size="18" baseType="lpstr">
      <vt:lpstr>Roboto</vt:lpstr>
      <vt:lpstr>Arial</vt:lpstr>
      <vt:lpstr>DM Sans Bold</vt:lpstr>
      <vt:lpstr>Calibri</vt:lpstr>
      <vt:lpstr>Roboto Bold</vt:lpstr>
      <vt:lpstr>Now Medium</vt:lpstr>
      <vt:lpstr>Roboto Italics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Weiß Neongrün Grün Gekritzel Agenda für Team-Meeting Geschäftspräsentation</dc:title>
  <dc:creator>toennessen</dc:creator>
  <cp:lastModifiedBy>svenja.fuchs@365h-brs.de</cp:lastModifiedBy>
  <cp:revision>4</cp:revision>
  <dcterms:created xsi:type="dcterms:W3CDTF">2006-08-16T00:00:00Z</dcterms:created>
  <dcterms:modified xsi:type="dcterms:W3CDTF">2024-09-30T20:20:22Z</dcterms:modified>
  <dc:identifier>DAGDPgA6T3o</dc:identifier>
</cp:coreProperties>
</file>