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DM Sans Bold" pitchFamily="2" charset="77"/>
      <p:regular r:id="rId12"/>
      <p:bold r:id="rId13"/>
    </p:embeddedFont>
    <p:embeddedFont>
      <p:font typeface="Now Medium" pitchFamily="2" charset="77"/>
      <p:regular r:id="rId14"/>
    </p:embeddedFont>
    <p:embeddedFont>
      <p:font typeface="Roboto" panose="02000000000000000000" pitchFamily="2" charset="0"/>
      <p:regular r:id="rId15"/>
      <p:bold r:id="rId16"/>
    </p:embeddedFont>
    <p:embeddedFont>
      <p:font typeface="Roboto Bold" panose="02000000000000000000" pitchFamily="2" charset="0"/>
      <p:regular r:id="rId17"/>
      <p:bold r:id="rId18"/>
    </p:embeddedFont>
    <p:embeddedFont>
      <p:font typeface="Roboto Italics" panose="02000000000000000000" pitchFamily="2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0" autoAdjust="0"/>
    <p:restoredTop sz="94648" autoAdjust="0"/>
  </p:normalViewPr>
  <p:slideViewPr>
    <p:cSldViewPr>
      <p:cViewPr>
        <p:scale>
          <a:sx n="75" d="100"/>
          <a:sy n="75" d="100"/>
        </p:scale>
        <p:origin x="-504" y="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instagram.com/iconkommunikatio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con-design.de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3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5CF20D1-D0C4-076F-E132-5A6EB2163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25554">
            <a:off x="8839200" y="-1052557"/>
            <a:ext cx="9204793" cy="11912085"/>
          </a:xfrm>
          <a:prstGeom prst="rect">
            <a:avLst/>
          </a:prstGeom>
          <a:effectLst/>
        </p:spPr>
      </p:pic>
      <p:sp>
        <p:nvSpPr>
          <p:cNvPr id="2" name="Freeform 2"/>
          <p:cNvSpPr/>
          <p:nvPr/>
        </p:nvSpPr>
        <p:spPr>
          <a:xfrm rot="1291934">
            <a:off x="-7019642" y="-5746477"/>
            <a:ext cx="11748906" cy="8800999"/>
          </a:xfrm>
          <a:custGeom>
            <a:avLst/>
            <a:gdLst/>
            <a:ahLst/>
            <a:cxnLst/>
            <a:rect l="l" t="t" r="r" b="b"/>
            <a:pathLst>
              <a:path w="11748906" h="8800999">
                <a:moveTo>
                  <a:pt x="0" y="0"/>
                </a:moveTo>
                <a:lnTo>
                  <a:pt x="11748906" y="0"/>
                </a:lnTo>
                <a:lnTo>
                  <a:pt x="11748906" y="8800999"/>
                </a:lnTo>
                <a:lnTo>
                  <a:pt x="0" y="88009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16388997" y="330829"/>
            <a:ext cx="1383456" cy="920863"/>
          </a:xfrm>
          <a:custGeom>
            <a:avLst/>
            <a:gdLst/>
            <a:ahLst/>
            <a:cxnLst/>
            <a:rect l="l" t="t" r="r" b="b"/>
            <a:pathLst>
              <a:path w="1383456" h="920863">
                <a:moveTo>
                  <a:pt x="0" y="0"/>
                </a:moveTo>
                <a:lnTo>
                  <a:pt x="1383456" y="0"/>
                </a:lnTo>
                <a:lnTo>
                  <a:pt x="1383456" y="920863"/>
                </a:lnTo>
                <a:lnTo>
                  <a:pt x="0" y="920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2906893"/>
            <a:ext cx="94107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10"/>
              </a:lnSpc>
            </a:pPr>
            <a:r>
              <a:rPr lang="en-US" sz="8663" spc="-138" dirty="0" err="1">
                <a:solidFill>
                  <a:srgbClr val="191919"/>
                </a:solidFill>
                <a:latin typeface="Roboto Bold"/>
              </a:rPr>
              <a:t>CologneCultivators</a:t>
            </a:r>
            <a:endParaRPr lang="en-US" sz="8663" spc="-138" dirty="0">
              <a:solidFill>
                <a:srgbClr val="191919"/>
              </a:solidFill>
              <a:latin typeface="Robot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35088" y="8420100"/>
            <a:ext cx="13342912" cy="1763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dirty="0">
                <a:solidFill>
                  <a:srgbClr val="191919"/>
                </a:solidFill>
                <a:latin typeface="Roboto"/>
              </a:rPr>
              <a:t>icon </a:t>
            </a:r>
            <a:r>
              <a:rPr lang="en-US" sz="2500" dirty="0" err="1">
                <a:solidFill>
                  <a:srgbClr val="191919"/>
                </a:solidFill>
                <a:latin typeface="Roboto"/>
              </a:rPr>
              <a:t>Kommunikation</a:t>
            </a:r>
            <a:r>
              <a:rPr lang="en-US" sz="2500" dirty="0">
                <a:solidFill>
                  <a:srgbClr val="191919"/>
                </a:solidFill>
                <a:latin typeface="Roboto"/>
              </a:rPr>
              <a:t> für Kultur und </a:t>
            </a:r>
            <a:r>
              <a:rPr lang="en-US" sz="2500" dirty="0" err="1">
                <a:solidFill>
                  <a:srgbClr val="191919"/>
                </a:solidFill>
                <a:latin typeface="Roboto"/>
              </a:rPr>
              <a:t>Wirtschaft</a:t>
            </a:r>
            <a:r>
              <a:rPr lang="en-US" sz="2500" dirty="0">
                <a:solidFill>
                  <a:srgbClr val="191919"/>
                </a:solidFill>
                <a:latin typeface="Roboto"/>
              </a:rPr>
              <a:t> GmbH</a:t>
            </a:r>
          </a:p>
          <a:p>
            <a:pPr algn="l">
              <a:lnSpc>
                <a:spcPts val="3500"/>
              </a:lnSpc>
            </a:pPr>
            <a:r>
              <a:rPr lang="en-US" sz="2500" dirty="0">
                <a:solidFill>
                  <a:srgbClr val="191919"/>
                </a:solidFill>
                <a:latin typeface="Roboto"/>
                <a:hlinkClick r:id="rId6"/>
              </a:rPr>
              <a:t>https://www.icon-design.de</a:t>
            </a:r>
            <a:r>
              <a:rPr lang="en-US" sz="2500" dirty="0">
                <a:solidFill>
                  <a:srgbClr val="191919"/>
                </a:solidFill>
                <a:latin typeface="Roboto"/>
              </a:rPr>
              <a:t> </a:t>
            </a:r>
          </a:p>
          <a:p>
            <a:pPr algn="l">
              <a:lnSpc>
                <a:spcPts val="3500"/>
              </a:lnSpc>
            </a:pPr>
            <a:r>
              <a:rPr lang="en-US" sz="2500" dirty="0">
                <a:solidFill>
                  <a:srgbClr val="191919"/>
                </a:solidFill>
                <a:latin typeface="Roboto"/>
              </a:rPr>
              <a:t>Instagram: </a:t>
            </a:r>
            <a:r>
              <a:rPr lang="en-US" sz="2500" dirty="0">
                <a:solidFill>
                  <a:srgbClr val="191919"/>
                </a:solidFill>
                <a:latin typeface="Roboto"/>
                <a:hlinkClick r:id="rId7"/>
              </a:rPr>
              <a:t>https://www.instagram.com/iconkommunikation/</a:t>
            </a:r>
            <a:endParaRPr lang="en-US" sz="2500" dirty="0">
              <a:solidFill>
                <a:srgbClr val="191919"/>
              </a:solidFill>
              <a:latin typeface="Roboto"/>
            </a:endParaRPr>
          </a:p>
          <a:p>
            <a:pPr algn="l">
              <a:lnSpc>
                <a:spcPts val="3500"/>
              </a:lnSpc>
            </a:pPr>
            <a:endParaRPr lang="en-US" sz="2500" dirty="0">
              <a:solidFill>
                <a:srgbClr val="191919"/>
              </a:solidFill>
              <a:latin typeface="Robot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4522374"/>
            <a:ext cx="9410700" cy="3193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34"/>
              </a:lnSpc>
            </a:pPr>
            <a:r>
              <a:rPr lang="de-DE" sz="7500" b="1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App zur Förderung von naturnahem Gärtnern in Köln</a:t>
            </a:r>
            <a:endParaRPr lang="en-US" sz="75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86274" y="1028700"/>
            <a:ext cx="8123536" cy="6498828"/>
          </a:xfrm>
          <a:custGeom>
            <a:avLst/>
            <a:gdLst/>
            <a:ahLst/>
            <a:cxnLst/>
            <a:rect l="l" t="t" r="r" b="b"/>
            <a:pathLst>
              <a:path w="8123536" h="6498828">
                <a:moveTo>
                  <a:pt x="0" y="0"/>
                </a:moveTo>
                <a:lnTo>
                  <a:pt x="8123536" y="0"/>
                </a:lnTo>
                <a:lnTo>
                  <a:pt x="8123536" y="6498828"/>
                </a:lnTo>
                <a:lnTo>
                  <a:pt x="0" y="6498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386520" y="8250417"/>
            <a:ext cx="3412913" cy="739641"/>
          </a:xfrm>
          <a:custGeom>
            <a:avLst/>
            <a:gdLst/>
            <a:ahLst/>
            <a:cxnLst/>
            <a:rect l="l" t="t" r="r" b="b"/>
            <a:pathLst>
              <a:path w="3412913" h="739641">
                <a:moveTo>
                  <a:pt x="0" y="0"/>
                </a:moveTo>
                <a:lnTo>
                  <a:pt x="3412914" y="0"/>
                </a:lnTo>
                <a:lnTo>
                  <a:pt x="3412914" y="739641"/>
                </a:lnTo>
                <a:lnTo>
                  <a:pt x="0" y="7396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711293" y="3316373"/>
            <a:ext cx="4763369" cy="3170617"/>
          </a:xfrm>
          <a:custGeom>
            <a:avLst/>
            <a:gdLst/>
            <a:ahLst/>
            <a:cxnLst/>
            <a:rect l="l" t="t" r="r" b="b"/>
            <a:pathLst>
              <a:path w="4763369" h="3170617">
                <a:moveTo>
                  <a:pt x="0" y="0"/>
                </a:moveTo>
                <a:lnTo>
                  <a:pt x="4763369" y="0"/>
                </a:lnTo>
                <a:lnTo>
                  <a:pt x="4763369" y="3170617"/>
                </a:lnTo>
                <a:lnTo>
                  <a:pt x="0" y="3170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5437637" y="7125736"/>
            <a:ext cx="3706363" cy="2989002"/>
          </a:xfrm>
          <a:custGeom>
            <a:avLst/>
            <a:gdLst/>
            <a:ahLst/>
            <a:cxnLst/>
            <a:rect l="l" t="t" r="r" b="b"/>
            <a:pathLst>
              <a:path w="3706363" h="2989002">
                <a:moveTo>
                  <a:pt x="0" y="0"/>
                </a:moveTo>
                <a:lnTo>
                  <a:pt x="3706363" y="0"/>
                </a:lnTo>
                <a:lnTo>
                  <a:pt x="3706363" y="2989002"/>
                </a:lnTo>
                <a:lnTo>
                  <a:pt x="0" y="2989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9614728" y="7809745"/>
            <a:ext cx="2634670" cy="1620984"/>
          </a:xfrm>
          <a:custGeom>
            <a:avLst/>
            <a:gdLst/>
            <a:ahLst/>
            <a:cxnLst/>
            <a:rect l="l" t="t" r="r" b="b"/>
            <a:pathLst>
              <a:path w="2634670" h="1620984">
                <a:moveTo>
                  <a:pt x="0" y="0"/>
                </a:moveTo>
                <a:lnTo>
                  <a:pt x="2634669" y="0"/>
                </a:lnTo>
                <a:lnTo>
                  <a:pt x="2634669" y="1620984"/>
                </a:lnTo>
                <a:lnTo>
                  <a:pt x="0" y="16209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1028700" y="2888471"/>
            <a:ext cx="7701936" cy="760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5"/>
              </a:lnSpc>
            </a:pPr>
            <a:r>
              <a:rPr lang="en-US" sz="4397" dirty="0">
                <a:solidFill>
                  <a:srgbClr val="000000"/>
                </a:solidFill>
                <a:latin typeface="Roboto Bold"/>
              </a:rPr>
              <a:t>Ein </a:t>
            </a:r>
            <a:r>
              <a:rPr lang="en-US" sz="4397" dirty="0" err="1">
                <a:solidFill>
                  <a:srgbClr val="000000"/>
                </a:solidFill>
                <a:latin typeface="Roboto Bold"/>
              </a:rPr>
              <a:t>Projekt</a:t>
            </a:r>
            <a:r>
              <a:rPr lang="en-US" sz="4397" dirty="0">
                <a:solidFill>
                  <a:srgbClr val="000000"/>
                </a:solidFill>
                <a:latin typeface="Roboto Bold"/>
              </a:rPr>
              <a:t> von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3906" y="4531183"/>
            <a:ext cx="682838" cy="611993"/>
          </a:xfrm>
          <a:custGeom>
            <a:avLst/>
            <a:gdLst/>
            <a:ahLst/>
            <a:cxnLst/>
            <a:rect l="l" t="t" r="r" b="b"/>
            <a:pathLst>
              <a:path w="682838" h="611993">
                <a:moveTo>
                  <a:pt x="0" y="0"/>
                </a:moveTo>
                <a:lnTo>
                  <a:pt x="682838" y="0"/>
                </a:lnTo>
                <a:lnTo>
                  <a:pt x="682838" y="611993"/>
                </a:lnTo>
                <a:lnTo>
                  <a:pt x="0" y="611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5214925" y="1015574"/>
            <a:ext cx="7858149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000000"/>
                </a:solidFill>
                <a:latin typeface="Roboto Bold"/>
              </a:rPr>
              <a:t>Das Team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23681" y="7854958"/>
            <a:ext cx="3466538" cy="415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3"/>
              </a:lnSpc>
            </a:pPr>
            <a:r>
              <a:rPr lang="en-US" sz="2402" spc="523" dirty="0">
                <a:solidFill>
                  <a:srgbClr val="191919"/>
                </a:solidFill>
                <a:latin typeface="Roboto Bold"/>
              </a:rPr>
              <a:t>Eva Rusch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83925" y="7901721"/>
            <a:ext cx="3466538" cy="415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3"/>
              </a:lnSpc>
            </a:pPr>
            <a:r>
              <a:rPr lang="en-US" sz="2402" spc="523" dirty="0" err="1">
                <a:solidFill>
                  <a:srgbClr val="191919"/>
                </a:solidFill>
                <a:latin typeface="Roboto Bold"/>
              </a:rPr>
              <a:t>Zeals</a:t>
            </a:r>
            <a:r>
              <a:rPr lang="en-US" sz="2402" spc="523" dirty="0">
                <a:solidFill>
                  <a:srgbClr val="191919"/>
                </a:solidFill>
                <a:latin typeface="Roboto Bold"/>
              </a:rPr>
              <a:t> 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66999" y="2616512"/>
            <a:ext cx="12954000" cy="2080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 dirty="0">
                <a:solidFill>
                  <a:srgbClr val="000000"/>
                </a:solidFill>
                <a:latin typeface="Roboto"/>
              </a:rPr>
              <a:t>Die icon GmbH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ist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eine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Kölner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Agentur,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spezialisiert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auf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Kommunikation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und Social Design.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Wir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betreuen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das Projekt "Hallo Nachbar, Danke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schön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" des Umwelt- und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Verbraucherschutzamtes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wobei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sng" dirty="0" err="1">
                <a:solidFill>
                  <a:srgbClr val="000000"/>
                </a:solidFill>
                <a:latin typeface="Roboto"/>
              </a:rPr>
              <a:t>ein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Fokus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auf der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Aktivierung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der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Nachbarschaft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durch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städtische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Beetpatenschaften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und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Nachbarschaftsgärten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liegt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. Unser Team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wird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durch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Expert*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innen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im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Bereich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Permakultur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und “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Essbare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Stadt”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bereichert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.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Unsere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Kontakte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in die Game Developer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Szene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Kölns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ist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uns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eine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wichtige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Hilfe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64075" y="8415517"/>
            <a:ext cx="2560667" cy="934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1643" dirty="0">
                <a:solidFill>
                  <a:srgbClr val="000000"/>
                </a:solidFill>
                <a:latin typeface="Roboto"/>
              </a:rPr>
              <a:t>B. A., Art Direction</a:t>
            </a:r>
          </a:p>
          <a:p>
            <a:pPr algn="ctr">
              <a:lnSpc>
                <a:spcPts val="2464"/>
              </a:lnSpc>
            </a:pPr>
            <a:r>
              <a:rPr lang="en-US" sz="1643" dirty="0">
                <a:solidFill>
                  <a:srgbClr val="000000"/>
                </a:solidFill>
                <a:latin typeface="Roboto"/>
              </a:rPr>
              <a:t>Game Development, </a:t>
            </a:r>
          </a:p>
          <a:p>
            <a:pPr algn="ctr">
              <a:lnSpc>
                <a:spcPts val="2464"/>
              </a:lnSpc>
            </a:pPr>
            <a:r>
              <a:rPr lang="en-US" sz="1643" dirty="0">
                <a:solidFill>
                  <a:srgbClr val="000000"/>
                </a:solidFill>
                <a:latin typeface="Roboto"/>
              </a:rPr>
              <a:t>UX -Design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11692" y="8340928"/>
            <a:ext cx="2785353" cy="613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1643" dirty="0" err="1">
                <a:solidFill>
                  <a:srgbClr val="000000"/>
                </a:solidFill>
                <a:latin typeface="Roboto"/>
              </a:rPr>
              <a:t>Dipl</a:t>
            </a:r>
            <a:r>
              <a:rPr lang="en-US" sz="1643" dirty="0">
                <a:solidFill>
                  <a:srgbClr val="000000"/>
                </a:solidFill>
                <a:latin typeface="Roboto"/>
              </a:rPr>
              <a:t>-Des., </a:t>
            </a:r>
            <a:r>
              <a:rPr lang="en-US" sz="1643" dirty="0" err="1">
                <a:solidFill>
                  <a:srgbClr val="000000"/>
                </a:solidFill>
                <a:latin typeface="Roboto"/>
              </a:rPr>
              <a:t>Geschäftsführung</a:t>
            </a:r>
            <a:r>
              <a:rPr lang="en-US" sz="1643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1643" dirty="0" err="1">
                <a:solidFill>
                  <a:srgbClr val="000000"/>
                </a:solidFill>
                <a:latin typeface="Roboto"/>
              </a:rPr>
              <a:t>Konzeption</a:t>
            </a:r>
            <a:r>
              <a:rPr lang="en-US" sz="1643" dirty="0">
                <a:solidFill>
                  <a:srgbClr val="000000"/>
                </a:solidFill>
                <a:latin typeface="Roboto"/>
              </a:rPr>
              <a:t> und </a:t>
            </a:r>
            <a:r>
              <a:rPr lang="en-US" sz="1643" dirty="0" err="1">
                <a:solidFill>
                  <a:srgbClr val="000000"/>
                </a:solidFill>
                <a:latin typeface="Roboto"/>
              </a:rPr>
              <a:t>Beratung</a:t>
            </a:r>
            <a:endParaRPr lang="en-US" sz="1643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1" name="Freeform 11"/>
          <p:cNvSpPr/>
          <p:nvPr/>
        </p:nvSpPr>
        <p:spPr>
          <a:xfrm rot="1291934">
            <a:off x="-7019642" y="-5746477"/>
            <a:ext cx="11748906" cy="8800999"/>
          </a:xfrm>
          <a:custGeom>
            <a:avLst/>
            <a:gdLst/>
            <a:ahLst/>
            <a:cxnLst/>
            <a:rect l="l" t="t" r="r" b="b"/>
            <a:pathLst>
              <a:path w="11748906" h="8800999">
                <a:moveTo>
                  <a:pt x="0" y="0"/>
                </a:moveTo>
                <a:lnTo>
                  <a:pt x="11748906" y="0"/>
                </a:lnTo>
                <a:lnTo>
                  <a:pt x="11748906" y="8800999"/>
                </a:lnTo>
                <a:lnTo>
                  <a:pt x="0" y="8800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Freeform 12"/>
          <p:cNvSpPr/>
          <p:nvPr/>
        </p:nvSpPr>
        <p:spPr>
          <a:xfrm rot="1291934">
            <a:off x="14165978" y="6371875"/>
            <a:ext cx="9330612" cy="6989476"/>
          </a:xfrm>
          <a:custGeom>
            <a:avLst/>
            <a:gdLst/>
            <a:ahLst/>
            <a:cxnLst/>
            <a:rect l="l" t="t" r="r" b="b"/>
            <a:pathLst>
              <a:path w="9330612" h="6989476">
                <a:moveTo>
                  <a:pt x="0" y="0"/>
                </a:moveTo>
                <a:lnTo>
                  <a:pt x="9330612" y="0"/>
                </a:lnTo>
                <a:lnTo>
                  <a:pt x="9330612" y="6989476"/>
                </a:lnTo>
                <a:lnTo>
                  <a:pt x="0" y="6989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3" name="Freeform 13"/>
          <p:cNvSpPr/>
          <p:nvPr/>
        </p:nvSpPr>
        <p:spPr>
          <a:xfrm>
            <a:off x="16388997" y="330829"/>
            <a:ext cx="1383456" cy="920863"/>
          </a:xfrm>
          <a:custGeom>
            <a:avLst/>
            <a:gdLst/>
            <a:ahLst/>
            <a:cxnLst/>
            <a:rect l="l" t="t" r="r" b="b"/>
            <a:pathLst>
              <a:path w="1383456" h="920863">
                <a:moveTo>
                  <a:pt x="0" y="0"/>
                </a:moveTo>
                <a:lnTo>
                  <a:pt x="1383456" y="0"/>
                </a:lnTo>
                <a:lnTo>
                  <a:pt x="1383456" y="920863"/>
                </a:lnTo>
                <a:lnTo>
                  <a:pt x="0" y="9208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213022-5933-D1DD-D6D3-7EEBE6BE462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2558" y="5149681"/>
            <a:ext cx="2368371" cy="236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CD9B91D-5FA3-C207-6CD4-1681B5D38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2314" y="5203506"/>
            <a:ext cx="2427304" cy="242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D396A34B-860E-8F35-2DA2-C6C29EF1AE05}"/>
              </a:ext>
            </a:extLst>
          </p:cNvPr>
          <p:cNvSpPr txBox="1"/>
          <p:nvPr/>
        </p:nvSpPr>
        <p:spPr>
          <a:xfrm>
            <a:off x="8638857" y="7941033"/>
            <a:ext cx="3466538" cy="415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3"/>
              </a:lnSpc>
            </a:pPr>
            <a:r>
              <a:rPr lang="en-US" sz="2402" spc="523" dirty="0">
                <a:solidFill>
                  <a:srgbClr val="191919"/>
                </a:solidFill>
                <a:latin typeface="Roboto Bold"/>
              </a:rPr>
              <a:t>Inga </a:t>
            </a:r>
            <a:r>
              <a:rPr lang="en-US" sz="2402" spc="523" dirty="0" err="1">
                <a:solidFill>
                  <a:srgbClr val="191919"/>
                </a:solidFill>
                <a:latin typeface="Roboto Bold"/>
              </a:rPr>
              <a:t>Grönitz</a:t>
            </a:r>
            <a:endParaRPr lang="en-US" sz="2402" spc="523" dirty="0">
              <a:solidFill>
                <a:srgbClr val="191919"/>
              </a:solidFill>
              <a:latin typeface="Roboto Bold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5F5DB43-1551-A903-7FBC-5014B94F4A52}"/>
              </a:ext>
            </a:extLst>
          </p:cNvPr>
          <p:cNvSpPr txBox="1"/>
          <p:nvPr/>
        </p:nvSpPr>
        <p:spPr>
          <a:xfrm>
            <a:off x="8987442" y="8396299"/>
            <a:ext cx="2919079" cy="934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1643" dirty="0">
                <a:solidFill>
                  <a:srgbClr val="000000"/>
                </a:solidFill>
                <a:latin typeface="Roboto"/>
              </a:rPr>
              <a:t>B. A.. </a:t>
            </a:r>
            <a:r>
              <a:rPr lang="en-US" sz="1643" dirty="0" err="1">
                <a:solidFill>
                  <a:srgbClr val="000000"/>
                </a:solidFill>
                <a:latin typeface="Roboto"/>
              </a:rPr>
              <a:t>Angewandte</a:t>
            </a:r>
            <a:r>
              <a:rPr lang="en-US" sz="1643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43" dirty="0" err="1">
                <a:solidFill>
                  <a:srgbClr val="000000"/>
                </a:solidFill>
                <a:latin typeface="Roboto"/>
              </a:rPr>
              <a:t>Medien</a:t>
            </a:r>
            <a:r>
              <a:rPr lang="en-US" sz="1643" dirty="0">
                <a:solidFill>
                  <a:srgbClr val="000000"/>
                </a:solidFill>
                <a:latin typeface="Roboto"/>
              </a:rPr>
              <a:t>- und </a:t>
            </a:r>
          </a:p>
          <a:p>
            <a:pPr algn="ctr">
              <a:lnSpc>
                <a:spcPts val="2464"/>
              </a:lnSpc>
            </a:pPr>
            <a:r>
              <a:rPr lang="en-US" sz="1643" dirty="0" err="1">
                <a:solidFill>
                  <a:srgbClr val="000000"/>
                </a:solidFill>
                <a:latin typeface="Roboto"/>
              </a:rPr>
              <a:t>Kommunikationswissenschaft</a:t>
            </a:r>
            <a:r>
              <a:rPr lang="en-US" sz="1643" dirty="0">
                <a:solidFill>
                  <a:srgbClr val="000000"/>
                </a:solidFill>
                <a:latin typeface="Roboto"/>
              </a:rPr>
              <a:t>, Integrated Design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8F6A6BC-C266-587F-9968-AC7EA5349E66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86060" y="5165017"/>
            <a:ext cx="2411968" cy="241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C3E9E4B0-86C9-A085-1B09-D2252170BDDF}"/>
              </a:ext>
            </a:extLst>
          </p:cNvPr>
          <p:cNvSpPr txBox="1"/>
          <p:nvPr/>
        </p:nvSpPr>
        <p:spPr>
          <a:xfrm>
            <a:off x="12242461" y="7964484"/>
            <a:ext cx="3466538" cy="415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3"/>
              </a:lnSpc>
            </a:pPr>
            <a:r>
              <a:rPr lang="en-US" sz="2402" spc="523" dirty="0" err="1">
                <a:solidFill>
                  <a:srgbClr val="191919"/>
                </a:solidFill>
                <a:latin typeface="Roboto Bold"/>
              </a:rPr>
              <a:t>Friederike</a:t>
            </a:r>
            <a:r>
              <a:rPr lang="en-US" sz="2402" spc="523" dirty="0">
                <a:solidFill>
                  <a:srgbClr val="191919"/>
                </a:solidFill>
                <a:latin typeface="Roboto Bold"/>
              </a:rPr>
              <a:t> Hanne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9F078BF2-D1DE-C8E8-7255-BD53570DB070}"/>
              </a:ext>
            </a:extLst>
          </p:cNvPr>
          <p:cNvSpPr txBox="1"/>
          <p:nvPr/>
        </p:nvSpPr>
        <p:spPr>
          <a:xfrm>
            <a:off x="12591046" y="8419750"/>
            <a:ext cx="2919079" cy="934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1643" dirty="0">
                <a:solidFill>
                  <a:srgbClr val="000000"/>
                </a:solidFill>
                <a:latin typeface="Roboto"/>
              </a:rPr>
              <a:t>M. Sc.., </a:t>
            </a:r>
            <a:r>
              <a:rPr lang="en-US" sz="1643" dirty="0" err="1">
                <a:solidFill>
                  <a:srgbClr val="000000"/>
                </a:solidFill>
                <a:latin typeface="Roboto"/>
              </a:rPr>
              <a:t>Beratung</a:t>
            </a:r>
            <a:endParaRPr lang="en-US" sz="1643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2464"/>
              </a:lnSpc>
            </a:pPr>
            <a:r>
              <a:rPr lang="en-US" sz="1643" dirty="0" err="1">
                <a:solidFill>
                  <a:srgbClr val="000000"/>
                </a:solidFill>
                <a:latin typeface="Roboto"/>
              </a:rPr>
              <a:t>Umweltbildung</a:t>
            </a:r>
            <a:r>
              <a:rPr lang="en-US" sz="1643" dirty="0">
                <a:solidFill>
                  <a:srgbClr val="000000"/>
                </a:solidFill>
                <a:latin typeface="Roboto"/>
              </a:rPr>
              <a:t>, </a:t>
            </a:r>
            <a:br>
              <a:rPr lang="en-US" sz="1643" dirty="0">
                <a:solidFill>
                  <a:srgbClr val="000000"/>
                </a:solidFill>
                <a:latin typeface="Roboto"/>
              </a:rPr>
            </a:br>
            <a:r>
              <a:rPr lang="en-US" sz="1643" dirty="0" err="1">
                <a:solidFill>
                  <a:srgbClr val="000000"/>
                </a:solidFill>
                <a:latin typeface="Roboto"/>
              </a:rPr>
              <a:t>Globales</a:t>
            </a:r>
            <a:r>
              <a:rPr lang="en-US" sz="1643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643" dirty="0" err="1">
                <a:solidFill>
                  <a:srgbClr val="000000"/>
                </a:solidFill>
                <a:latin typeface="Roboto"/>
              </a:rPr>
              <a:t>Lernen</a:t>
            </a:r>
            <a:endParaRPr lang="en-US" sz="1643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7CB1565-6946-5F63-7174-AE71D84D882E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89664" y="5188468"/>
            <a:ext cx="2411968" cy="241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draußen, Pflanze, Kraut, Halbstrauch enthält.&#10;&#10;Automatisch generierte Beschreibung">
            <a:extLst>
              <a:ext uri="{FF2B5EF4-FFF2-40B4-BE49-F238E27FC236}">
                <a16:creationId xmlns:a16="http://schemas.microsoft.com/office/drawing/2014/main" id="{F954E7CB-C23E-D6AC-B8CB-BEC2E4286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27785" y="1126786"/>
            <a:ext cx="10468818" cy="7851614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68974" y="3399173"/>
            <a:ext cx="7765888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7"/>
              </a:lnSpc>
            </a:pPr>
            <a:r>
              <a:rPr lang="en-US" sz="6064" dirty="0">
                <a:solidFill>
                  <a:srgbClr val="191919"/>
                </a:solidFill>
                <a:latin typeface="Roboto Bold"/>
              </a:rPr>
              <a:t>WELCHES PROBLEM WIR LÖSEN </a:t>
            </a:r>
          </a:p>
        </p:txBody>
      </p:sp>
      <p:sp>
        <p:nvSpPr>
          <p:cNvPr id="3" name="Freeform 3"/>
          <p:cNvSpPr/>
          <p:nvPr/>
        </p:nvSpPr>
        <p:spPr>
          <a:xfrm rot="1291934">
            <a:off x="-7019642" y="-5746477"/>
            <a:ext cx="11748906" cy="8800999"/>
          </a:xfrm>
          <a:custGeom>
            <a:avLst/>
            <a:gdLst/>
            <a:ahLst/>
            <a:cxnLst/>
            <a:rect l="l" t="t" r="r" b="b"/>
            <a:pathLst>
              <a:path w="11748906" h="8800999">
                <a:moveTo>
                  <a:pt x="0" y="0"/>
                </a:moveTo>
                <a:lnTo>
                  <a:pt x="11748906" y="0"/>
                </a:lnTo>
                <a:lnTo>
                  <a:pt x="11748906" y="8800999"/>
                </a:lnTo>
                <a:lnTo>
                  <a:pt x="0" y="88009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668974" y="5549031"/>
            <a:ext cx="7765888" cy="346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2"/>
              </a:lnSpc>
            </a:pPr>
            <a:r>
              <a:rPr lang="en-US" sz="2275" dirty="0">
                <a:solidFill>
                  <a:srgbClr val="191919"/>
                </a:solidFill>
                <a:latin typeface="Roboto"/>
              </a:rPr>
              <a:t>Köln hat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mehr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Beton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als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Blätter, und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unsere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Pflanzen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schreien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förmlich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nach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mehr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Liebe! Mit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Patenschaften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wollen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wir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die Stadt in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eine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grüne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Oase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verwandeln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und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Insekten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anlocken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! Aber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wie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geht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das?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Wir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weisen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den Weg,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vermitteln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und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machen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es der Bürger*in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einfacher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. Davon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profitieren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alle: Köln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wird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grüner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, die Luft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wird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frischer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, und die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Nachbar:innen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werden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 Teil der Community der </a:t>
            </a:r>
            <a:r>
              <a:rPr lang="en-US" sz="2275" dirty="0" err="1">
                <a:solidFill>
                  <a:srgbClr val="191919"/>
                </a:solidFill>
                <a:latin typeface="Roboto"/>
              </a:rPr>
              <a:t>CologneCultivators</a:t>
            </a:r>
            <a:r>
              <a:rPr lang="en-US" sz="2275" dirty="0">
                <a:solidFill>
                  <a:srgbClr val="191919"/>
                </a:solidFill>
                <a:latin typeface="Roboto"/>
              </a:rPr>
              <a:t>🌿🌼</a:t>
            </a:r>
          </a:p>
        </p:txBody>
      </p:sp>
      <p:sp>
        <p:nvSpPr>
          <p:cNvPr id="6" name="Freeform 6"/>
          <p:cNvSpPr/>
          <p:nvPr/>
        </p:nvSpPr>
        <p:spPr>
          <a:xfrm>
            <a:off x="16388997" y="330829"/>
            <a:ext cx="1383456" cy="920863"/>
          </a:xfrm>
          <a:custGeom>
            <a:avLst/>
            <a:gdLst/>
            <a:ahLst/>
            <a:cxnLst/>
            <a:rect l="l" t="t" r="r" b="b"/>
            <a:pathLst>
              <a:path w="1383456" h="920863">
                <a:moveTo>
                  <a:pt x="0" y="0"/>
                </a:moveTo>
                <a:lnTo>
                  <a:pt x="1383456" y="0"/>
                </a:lnTo>
                <a:lnTo>
                  <a:pt x="1383456" y="920863"/>
                </a:lnTo>
                <a:lnTo>
                  <a:pt x="0" y="920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73F95D5-5FB2-DD38-1469-C86A9A2AC05A}"/>
              </a:ext>
            </a:extLst>
          </p:cNvPr>
          <p:cNvSpPr txBox="1"/>
          <p:nvPr/>
        </p:nvSpPr>
        <p:spPr>
          <a:xfrm>
            <a:off x="4645187" y="9258300"/>
            <a:ext cx="579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191919"/>
                </a:solidFill>
                <a:latin typeface="Roboto"/>
              </a:rPr>
              <a:t>Naturnahes</a:t>
            </a:r>
            <a:r>
              <a:rPr lang="en-US" sz="1800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800" dirty="0" err="1">
                <a:solidFill>
                  <a:srgbClr val="191919"/>
                </a:solidFill>
                <a:latin typeface="Roboto"/>
              </a:rPr>
              <a:t>Gärtnern</a:t>
            </a:r>
            <a:r>
              <a:rPr lang="en-US" sz="1800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1800" dirty="0" err="1">
                <a:solidFill>
                  <a:srgbClr val="191919"/>
                </a:solidFill>
                <a:latin typeface="Roboto"/>
              </a:rPr>
              <a:t>fördert</a:t>
            </a:r>
            <a:r>
              <a:rPr lang="en-US" sz="1800" dirty="0">
                <a:solidFill>
                  <a:srgbClr val="191919"/>
                </a:solidFill>
                <a:latin typeface="Roboto"/>
              </a:rPr>
              <a:t> die </a:t>
            </a:r>
            <a:r>
              <a:rPr lang="en-US" sz="1800" dirty="0" err="1">
                <a:solidFill>
                  <a:srgbClr val="191919"/>
                </a:solidFill>
                <a:latin typeface="Roboto"/>
              </a:rPr>
              <a:t>Biodiversität</a:t>
            </a:r>
            <a:r>
              <a:rPr lang="en-US" sz="1800" dirty="0">
                <a:solidFill>
                  <a:srgbClr val="191919"/>
                </a:solidFill>
                <a:latin typeface="Roboto"/>
              </a:rPr>
              <a:t> und </a:t>
            </a:r>
            <a:r>
              <a:rPr lang="en-US" dirty="0" err="1">
                <a:solidFill>
                  <a:srgbClr val="191919"/>
                </a:solidFill>
                <a:latin typeface="Roboto"/>
              </a:rPr>
              <a:t>verbessert</a:t>
            </a:r>
            <a:r>
              <a:rPr lang="en-US" dirty="0">
                <a:solidFill>
                  <a:srgbClr val="191919"/>
                </a:solidFill>
                <a:latin typeface="Roboto"/>
              </a:rPr>
              <a:t> das </a:t>
            </a:r>
            <a:r>
              <a:rPr lang="en-US" sz="1800" dirty="0" err="1">
                <a:solidFill>
                  <a:srgbClr val="191919"/>
                </a:solidFill>
                <a:latin typeface="Roboto"/>
              </a:rPr>
              <a:t>Mikroklima</a:t>
            </a:r>
            <a:r>
              <a:rPr lang="en-US" sz="1800" dirty="0">
                <a:solidFill>
                  <a:srgbClr val="191919"/>
                </a:solidFill>
                <a:latin typeface="Roboto"/>
              </a:rPr>
              <a:t> in der Stadt.</a:t>
            </a:r>
            <a:endParaRPr lang="de-D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214925" y="1328884"/>
            <a:ext cx="7858149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000000"/>
                </a:solidFill>
                <a:latin typeface="Roboto Bold"/>
              </a:rPr>
              <a:t>Wie </a:t>
            </a:r>
            <a:r>
              <a:rPr lang="en-US" sz="7200" dirty="0" err="1">
                <a:solidFill>
                  <a:srgbClr val="000000"/>
                </a:solidFill>
                <a:latin typeface="Roboto Bold"/>
              </a:rPr>
              <a:t>wir</a:t>
            </a:r>
            <a:r>
              <a:rPr lang="en-US" sz="7200" dirty="0">
                <a:solidFill>
                  <a:srgbClr val="000000"/>
                </a:solidFill>
                <a:latin typeface="Roboto Bold"/>
              </a:rPr>
              <a:t> es </a:t>
            </a:r>
            <a:r>
              <a:rPr lang="en-US" sz="7200" dirty="0" err="1">
                <a:solidFill>
                  <a:srgbClr val="000000"/>
                </a:solidFill>
                <a:latin typeface="Roboto Bold"/>
              </a:rPr>
              <a:t>lösen</a:t>
            </a:r>
            <a:endParaRPr lang="en-US" sz="7200" dirty="0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46285" y="2857500"/>
            <a:ext cx="7815433" cy="148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2199" dirty="0" err="1">
                <a:solidFill>
                  <a:srgbClr val="000000"/>
                </a:solidFill>
                <a:latin typeface="Roboto"/>
              </a:rPr>
              <a:t>Förderung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von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Grünflächenpatenschaften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umfassende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br>
              <a:rPr lang="en-US" sz="2199" dirty="0">
                <a:solidFill>
                  <a:srgbClr val="000000"/>
                </a:solidFill>
                <a:latin typeface="Roboto"/>
              </a:rPr>
            </a:br>
            <a:r>
              <a:rPr lang="en-US" sz="2199" dirty="0">
                <a:solidFill>
                  <a:srgbClr val="000000"/>
                </a:solidFill>
                <a:latin typeface="Roboto"/>
              </a:rPr>
              <a:t>Know-How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Vermittlung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rund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um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naturnahe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Wildpflanzen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und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Aktivierung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der Bürger*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innen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bzw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. </a:t>
            </a:r>
            <a:r>
              <a:rPr lang="en-US" sz="2199" dirty="0" err="1">
                <a:solidFill>
                  <a:srgbClr val="000000"/>
                </a:solidFill>
                <a:latin typeface="Roboto"/>
              </a:rPr>
              <a:t>Nachbarschaften</a:t>
            </a:r>
            <a:endParaRPr lang="en-US" sz="2199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0" y="2857500"/>
            <a:ext cx="8382000" cy="6610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959"/>
              </a:lnSpc>
              <a:spcBef>
                <a:spcPct val="0"/>
              </a:spcBef>
            </a:pP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Unsere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Lösung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besteht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aus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einem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innovativen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Patenschaftsprogramm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, das es den Bürger*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innen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Kölns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ermöglicht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Verantwortung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für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lokale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Grünflächen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zu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übernehmen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. Unser Service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bietet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eine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benutzerfreundliche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Plattform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, auf der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sich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Interessierte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anmelden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und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ihre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„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StadtNatur-Schützlinge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“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auswählen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können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. Die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Plattform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enthält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Funktionen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und </a:t>
            </a:r>
            <a:r>
              <a:rPr lang="en-US" sz="2199" b="1" dirty="0">
                <a:solidFill>
                  <a:srgbClr val="000000"/>
                </a:solidFill>
                <a:latin typeface="Roboto"/>
              </a:rPr>
              <a:t>Gamification-</a:t>
            </a:r>
            <a:r>
              <a:rPr lang="en-US" sz="2199" b="1" dirty="0" err="1">
                <a:solidFill>
                  <a:srgbClr val="000000"/>
                </a:solidFill>
                <a:latin typeface="Roboto"/>
              </a:rPr>
              <a:t>Elemente</a:t>
            </a:r>
            <a:r>
              <a:rPr lang="en-US" sz="21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wie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Erinnerungen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für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Pflegeaufgaben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Zugang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zu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Gartentipps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Meldung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von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gesichteten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tierischen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Mitbewohnern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und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eine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b="1" u="none" dirty="0">
                <a:solidFill>
                  <a:srgbClr val="000000"/>
                </a:solidFill>
                <a:latin typeface="Roboto"/>
              </a:rPr>
              <a:t>Community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-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Funktion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, die den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Austausch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mit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anderen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b="1" u="none" dirty="0">
                <a:solidFill>
                  <a:srgbClr val="000000"/>
                </a:solidFill>
                <a:latin typeface="Roboto"/>
              </a:rPr>
              <a:t>Cologne </a:t>
            </a:r>
            <a:r>
              <a:rPr lang="en-US" sz="2199" b="1" u="none" dirty="0" err="1">
                <a:solidFill>
                  <a:srgbClr val="000000"/>
                </a:solidFill>
                <a:latin typeface="Roboto"/>
              </a:rPr>
              <a:t>Culitvators</a:t>
            </a:r>
            <a:r>
              <a:rPr lang="en-US" sz="2199" b="1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ermöglicht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.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Dadurch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fördern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wir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nicht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nur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die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Biodiversität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der Stadt,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sondern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auch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das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Gemeinschaftsgefühl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und die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aktive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Teilnahme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 an der </a:t>
            </a:r>
            <a:r>
              <a:rPr lang="en-US" sz="2199" u="none" dirty="0" err="1">
                <a:solidFill>
                  <a:srgbClr val="000000"/>
                </a:solidFill>
                <a:latin typeface="Roboto"/>
              </a:rPr>
              <a:t>Stadtgestaltung</a:t>
            </a:r>
            <a:r>
              <a:rPr lang="en-US" sz="2199" u="none" dirty="0">
                <a:solidFill>
                  <a:srgbClr val="000000"/>
                </a:solidFill>
                <a:latin typeface="Roboto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88997" y="330829"/>
            <a:ext cx="1383456" cy="920863"/>
          </a:xfrm>
          <a:custGeom>
            <a:avLst/>
            <a:gdLst/>
            <a:ahLst/>
            <a:cxnLst/>
            <a:rect l="l" t="t" r="r" b="b"/>
            <a:pathLst>
              <a:path w="1383456" h="920863">
                <a:moveTo>
                  <a:pt x="0" y="0"/>
                </a:moveTo>
                <a:lnTo>
                  <a:pt x="1383456" y="0"/>
                </a:lnTo>
                <a:lnTo>
                  <a:pt x="1383456" y="920863"/>
                </a:lnTo>
                <a:lnTo>
                  <a:pt x="0" y="920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8" name="Grafik 7" descr="Ein Bild, das draußen, Kleidung, Himmel, Schuhwerk enthält.&#10;&#10;Automatisch generierte Beschreibung">
            <a:extLst>
              <a:ext uri="{FF2B5EF4-FFF2-40B4-BE49-F238E27FC236}">
                <a16:creationId xmlns:a16="http://schemas.microsoft.com/office/drawing/2014/main" id="{A2BE7E39-691F-6EF6-14E8-5D61C8D5E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4754631"/>
            <a:ext cx="7505700" cy="5631374"/>
          </a:xfrm>
          <a:prstGeom prst="rect">
            <a:avLst/>
          </a:prstGeom>
          <a:ln w="88900">
            <a:solidFill>
              <a:schemeClr val="bg1"/>
            </a:solidFill>
          </a:ln>
          <a:effectLst/>
        </p:spPr>
      </p:pic>
      <p:sp>
        <p:nvSpPr>
          <p:cNvPr id="6" name="Freeform 6"/>
          <p:cNvSpPr/>
          <p:nvPr/>
        </p:nvSpPr>
        <p:spPr>
          <a:xfrm rot="1291934">
            <a:off x="4992142" y="4252548"/>
            <a:ext cx="3140118" cy="2886535"/>
          </a:xfrm>
          <a:custGeom>
            <a:avLst/>
            <a:gdLst/>
            <a:ahLst/>
            <a:cxnLst/>
            <a:rect l="l" t="t" r="r" b="b"/>
            <a:pathLst>
              <a:path w="11748906" h="8800999">
                <a:moveTo>
                  <a:pt x="0" y="0"/>
                </a:moveTo>
                <a:lnTo>
                  <a:pt x="11748906" y="0"/>
                </a:lnTo>
                <a:lnTo>
                  <a:pt x="11748906" y="8800999"/>
                </a:lnTo>
                <a:lnTo>
                  <a:pt x="0" y="8800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3614" y="7261558"/>
            <a:ext cx="8520772" cy="8520772"/>
          </a:xfrm>
          <a:custGeom>
            <a:avLst/>
            <a:gdLst/>
            <a:ahLst/>
            <a:cxnLst/>
            <a:rect l="l" t="t" r="r" b="b"/>
            <a:pathLst>
              <a:path w="8520772" h="8520772">
                <a:moveTo>
                  <a:pt x="0" y="0"/>
                </a:moveTo>
                <a:lnTo>
                  <a:pt x="8520772" y="0"/>
                </a:lnTo>
                <a:lnTo>
                  <a:pt x="8520772" y="8520772"/>
                </a:lnTo>
                <a:lnTo>
                  <a:pt x="0" y="8520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8196418" y="6653176"/>
            <a:ext cx="1753933" cy="1753933"/>
          </a:xfrm>
          <a:custGeom>
            <a:avLst/>
            <a:gdLst/>
            <a:ahLst/>
            <a:cxnLst/>
            <a:rect l="l" t="t" r="r" b="b"/>
            <a:pathLst>
              <a:path w="1753933" h="1753933">
                <a:moveTo>
                  <a:pt x="0" y="0"/>
                </a:moveTo>
                <a:lnTo>
                  <a:pt x="1753933" y="0"/>
                </a:lnTo>
                <a:lnTo>
                  <a:pt x="1753933" y="1753933"/>
                </a:lnTo>
                <a:lnTo>
                  <a:pt x="0" y="1753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8697000" y="7100485"/>
            <a:ext cx="752769" cy="824747"/>
          </a:xfrm>
          <a:custGeom>
            <a:avLst/>
            <a:gdLst/>
            <a:ahLst/>
            <a:cxnLst/>
            <a:rect l="l" t="t" r="r" b="b"/>
            <a:pathLst>
              <a:path w="752769" h="824747">
                <a:moveTo>
                  <a:pt x="0" y="0"/>
                </a:moveTo>
                <a:lnTo>
                  <a:pt x="752769" y="0"/>
                </a:lnTo>
                <a:lnTo>
                  <a:pt x="752769" y="824746"/>
                </a:lnTo>
                <a:lnTo>
                  <a:pt x="0" y="8247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2260004" y="8128275"/>
            <a:ext cx="1841521" cy="1841521"/>
          </a:xfrm>
          <a:custGeom>
            <a:avLst/>
            <a:gdLst/>
            <a:ahLst/>
            <a:cxnLst/>
            <a:rect l="l" t="t" r="r" b="b"/>
            <a:pathLst>
              <a:path w="1841521" h="1841521">
                <a:moveTo>
                  <a:pt x="0" y="0"/>
                </a:moveTo>
                <a:lnTo>
                  <a:pt x="1841521" y="0"/>
                </a:lnTo>
                <a:lnTo>
                  <a:pt x="1841521" y="1841521"/>
                </a:lnTo>
                <a:lnTo>
                  <a:pt x="0" y="18415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4186475" y="8128275"/>
            <a:ext cx="1841521" cy="1841521"/>
          </a:xfrm>
          <a:custGeom>
            <a:avLst/>
            <a:gdLst/>
            <a:ahLst/>
            <a:cxnLst/>
            <a:rect l="l" t="t" r="r" b="b"/>
            <a:pathLst>
              <a:path w="1841521" h="1841521">
                <a:moveTo>
                  <a:pt x="0" y="0"/>
                </a:moveTo>
                <a:lnTo>
                  <a:pt x="1841521" y="0"/>
                </a:lnTo>
                <a:lnTo>
                  <a:pt x="1841521" y="1841521"/>
                </a:lnTo>
                <a:lnTo>
                  <a:pt x="0" y="18415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4585354" y="8513890"/>
            <a:ext cx="1043763" cy="996319"/>
          </a:xfrm>
          <a:custGeom>
            <a:avLst/>
            <a:gdLst/>
            <a:ahLst/>
            <a:cxnLst/>
            <a:rect l="l" t="t" r="r" b="b"/>
            <a:pathLst>
              <a:path w="1043763" h="996319">
                <a:moveTo>
                  <a:pt x="0" y="0"/>
                </a:moveTo>
                <a:lnTo>
                  <a:pt x="1043763" y="0"/>
                </a:lnTo>
                <a:lnTo>
                  <a:pt x="1043763" y="996319"/>
                </a:lnTo>
                <a:lnTo>
                  <a:pt x="0" y="9963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/>
          <p:cNvSpPr/>
          <p:nvPr/>
        </p:nvSpPr>
        <p:spPr>
          <a:xfrm>
            <a:off x="12726299" y="8587862"/>
            <a:ext cx="908930" cy="922346"/>
          </a:xfrm>
          <a:custGeom>
            <a:avLst/>
            <a:gdLst/>
            <a:ahLst/>
            <a:cxnLst/>
            <a:rect l="l" t="t" r="r" b="b"/>
            <a:pathLst>
              <a:path w="908930" h="922346">
                <a:moveTo>
                  <a:pt x="0" y="0"/>
                </a:moveTo>
                <a:lnTo>
                  <a:pt x="908931" y="0"/>
                </a:lnTo>
                <a:lnTo>
                  <a:pt x="908931" y="922347"/>
                </a:lnTo>
                <a:lnTo>
                  <a:pt x="0" y="922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9" name="Group 9"/>
          <p:cNvGrpSpPr/>
          <p:nvPr/>
        </p:nvGrpSpPr>
        <p:grpSpPr>
          <a:xfrm>
            <a:off x="1652107" y="3598220"/>
            <a:ext cx="3723511" cy="900875"/>
            <a:chOff x="0" y="-66675"/>
            <a:chExt cx="980678" cy="2372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4964" cy="170593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980678" cy="237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de-DE" sz="3200" b="1" i="0" dirty="0">
                  <a:effectLst/>
                  <a:latin typeface="Inter"/>
                </a:rPr>
                <a:t>Nachhaltige städtischen Begrünung</a:t>
              </a:r>
              <a:endParaRPr lang="en-US" sz="2981" spc="29" dirty="0">
                <a:latin typeface="Roboto Bold"/>
                <a:ea typeface="Roboto Bold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845423" y="895350"/>
            <a:ext cx="2597154" cy="118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7"/>
              </a:lnSpc>
            </a:pPr>
            <a:r>
              <a:rPr lang="en-US" sz="6947" spc="368" dirty="0">
                <a:solidFill>
                  <a:srgbClr val="231F20"/>
                </a:solidFill>
                <a:latin typeface="Roboto Bold"/>
              </a:rPr>
              <a:t>OKRs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75545" y="4953895"/>
            <a:ext cx="3735514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buAutoNum type="arabicPeriod"/>
            </a:pPr>
            <a:r>
              <a:rPr lang="de-DE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500 neue Patenschaften für Grünflächen mit heimischen klimaangepassten Pflanzen innerhalb von 6 Monaten.  </a:t>
            </a:r>
          </a:p>
          <a:p>
            <a:pPr marL="457200" indent="-457200" algn="ctr">
              <a:buFontTx/>
              <a:buAutoNum type="arabicPeriod"/>
            </a:pPr>
            <a:r>
              <a:rPr lang="de-DE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80% der registrierten Paten nutzen insektenfreundliche Pflanzen und Wildstauden in ihren Pflegebereichen.  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221240" y="3335443"/>
            <a:ext cx="3751558" cy="900875"/>
            <a:chOff x="0" y="-66675"/>
            <a:chExt cx="988065" cy="23726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14964" cy="170593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988065" cy="237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191919"/>
                  </a:solidFill>
                  <a:latin typeface="Roboto Bold"/>
                  <a:ea typeface="Roboto Bold"/>
                </a:rPr>
                <a:t>Gemeinschaft und </a:t>
              </a:r>
              <a:r>
                <a:rPr lang="en-US" sz="2981" spc="29" dirty="0" err="1">
                  <a:solidFill>
                    <a:srgbClr val="191919"/>
                  </a:solidFill>
                  <a:latin typeface="Roboto Bold"/>
                  <a:ea typeface="Roboto Bold"/>
                </a:rPr>
                <a:t>Umweltbewusstsein</a:t>
              </a:r>
              <a:endParaRPr lang="en-US" sz="2981" spc="29" dirty="0">
                <a:solidFill>
                  <a:srgbClr val="191919"/>
                </a:solidFill>
                <a:latin typeface="Roboto Bold"/>
                <a:ea typeface="Roboto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141310" y="4415420"/>
            <a:ext cx="6254887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de-DE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1. Aufbau einer aktiven Community-Plattform mit mindestens 1000 Mitgliedern, die sich über die Vorteile heimischer und insektenfreundlicher Pflanzen austauschen, innerhalb eines Jahres.  </a:t>
            </a:r>
          </a:p>
          <a:p>
            <a:pPr algn="ctr"/>
            <a:r>
              <a:rPr lang="de-DE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2. Durchführung von 2 interaktiven Workshops und Events zur Umweltbildung und Pflege von Wildstauden pro Quartal.  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3161890" y="3851376"/>
            <a:ext cx="3474003" cy="647719"/>
            <a:chOff x="0" y="0"/>
            <a:chExt cx="914964" cy="17059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14964" cy="170593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914964" cy="237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de-DE" sz="2980" b="1" dirty="0"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 Urbane Biodiversität und Ästhetik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218439" y="4680902"/>
            <a:ext cx="3360904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de-DE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1. Steigerung der städtischen Grünbedeckung um 10% innerhalb von zwei Jahren, mit einem Schwerpunkt auf heimischen Pflanzenarten.  </a:t>
            </a:r>
          </a:p>
          <a:p>
            <a:pPr algn="ctr"/>
            <a:r>
              <a:rPr lang="de-DE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2. Positive Bewertung der Verbesserung der Biodiversität und ästhetischen Qualität in Bürgerumfragen mit einer Zufriedenheit von über 85%.</a:t>
            </a:r>
          </a:p>
        </p:txBody>
      </p:sp>
      <p:sp>
        <p:nvSpPr>
          <p:cNvPr id="22" name="Freeform 22"/>
          <p:cNvSpPr/>
          <p:nvPr/>
        </p:nvSpPr>
        <p:spPr>
          <a:xfrm rot="1291934">
            <a:off x="-7019642" y="-5746477"/>
            <a:ext cx="11748906" cy="8800999"/>
          </a:xfrm>
          <a:custGeom>
            <a:avLst/>
            <a:gdLst/>
            <a:ahLst/>
            <a:cxnLst/>
            <a:rect l="l" t="t" r="r" b="b"/>
            <a:pathLst>
              <a:path w="11748906" h="8800999">
                <a:moveTo>
                  <a:pt x="0" y="0"/>
                </a:moveTo>
                <a:lnTo>
                  <a:pt x="11748906" y="0"/>
                </a:lnTo>
                <a:lnTo>
                  <a:pt x="11748906" y="8800999"/>
                </a:lnTo>
                <a:lnTo>
                  <a:pt x="0" y="88009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3" name="Freeform 23"/>
          <p:cNvSpPr/>
          <p:nvPr/>
        </p:nvSpPr>
        <p:spPr>
          <a:xfrm>
            <a:off x="16388997" y="330829"/>
            <a:ext cx="1383456" cy="920863"/>
          </a:xfrm>
          <a:custGeom>
            <a:avLst/>
            <a:gdLst/>
            <a:ahLst/>
            <a:cxnLst/>
            <a:rect l="l" t="t" r="r" b="b"/>
            <a:pathLst>
              <a:path w="1383456" h="920863">
                <a:moveTo>
                  <a:pt x="0" y="0"/>
                </a:moveTo>
                <a:lnTo>
                  <a:pt x="1383456" y="0"/>
                </a:lnTo>
                <a:lnTo>
                  <a:pt x="1383456" y="920863"/>
                </a:lnTo>
                <a:lnTo>
                  <a:pt x="0" y="92086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4" name="TextBox 24"/>
          <p:cNvSpPr txBox="1"/>
          <p:nvPr/>
        </p:nvSpPr>
        <p:spPr>
          <a:xfrm>
            <a:off x="3825534" y="2077256"/>
            <a:ext cx="10636933" cy="723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2"/>
              </a:lnSpc>
              <a:spcBef>
                <a:spcPct val="0"/>
              </a:spcBef>
            </a:pPr>
            <a:r>
              <a:rPr lang="en-US" sz="2110" spc="90" dirty="0" err="1">
                <a:solidFill>
                  <a:srgbClr val="231F20"/>
                </a:solidFill>
                <a:latin typeface="Roboto"/>
              </a:rPr>
              <a:t>Diese</a:t>
            </a:r>
            <a:r>
              <a:rPr lang="en-US" sz="2110" spc="90" dirty="0">
                <a:solidFill>
                  <a:srgbClr val="231F20"/>
                </a:solidFill>
                <a:latin typeface="Roboto"/>
              </a:rPr>
              <a:t> Objectives und Key Results </a:t>
            </a:r>
            <a:r>
              <a:rPr lang="en-US" sz="2110" spc="90" dirty="0" err="1">
                <a:solidFill>
                  <a:srgbClr val="231F20"/>
                </a:solidFill>
                <a:latin typeface="Roboto"/>
              </a:rPr>
              <a:t>kommunizieren</a:t>
            </a:r>
            <a:r>
              <a:rPr lang="en-US" sz="2110" spc="90" dirty="0">
                <a:solidFill>
                  <a:srgbClr val="231F20"/>
                </a:solidFill>
                <a:latin typeface="Roboto"/>
              </a:rPr>
              <a:t> </a:t>
            </a:r>
            <a:r>
              <a:rPr lang="en-US" sz="2110" spc="90" dirty="0" err="1">
                <a:solidFill>
                  <a:srgbClr val="231F20"/>
                </a:solidFill>
                <a:latin typeface="Roboto"/>
              </a:rPr>
              <a:t>unser</a:t>
            </a:r>
            <a:r>
              <a:rPr lang="en-US" sz="2110" spc="90" dirty="0">
                <a:solidFill>
                  <a:srgbClr val="231F20"/>
                </a:solidFill>
                <a:latin typeface="Roboto"/>
              </a:rPr>
              <a:t> </a:t>
            </a:r>
            <a:r>
              <a:rPr lang="en-US" sz="2110" spc="90" dirty="0" err="1">
                <a:solidFill>
                  <a:srgbClr val="231F20"/>
                </a:solidFill>
                <a:latin typeface="Roboto"/>
              </a:rPr>
              <a:t>Bestreben</a:t>
            </a:r>
            <a:r>
              <a:rPr lang="en-US" sz="2110" spc="90" dirty="0">
                <a:solidFill>
                  <a:srgbClr val="231F20"/>
                </a:solidFill>
                <a:latin typeface="Roboto"/>
              </a:rPr>
              <a:t>, </a:t>
            </a:r>
            <a:r>
              <a:rPr lang="en-US" sz="2110" spc="90" dirty="0" err="1">
                <a:solidFill>
                  <a:srgbClr val="231F20"/>
                </a:solidFill>
                <a:latin typeface="Roboto"/>
              </a:rPr>
              <a:t>geben</a:t>
            </a:r>
            <a:r>
              <a:rPr lang="en-US" sz="2110" spc="90" dirty="0">
                <a:solidFill>
                  <a:srgbClr val="231F20"/>
                </a:solidFill>
                <a:latin typeface="Roboto"/>
              </a:rPr>
              <a:t> </a:t>
            </a:r>
            <a:r>
              <a:rPr lang="en-US" sz="2110" spc="90" dirty="0" err="1">
                <a:solidFill>
                  <a:srgbClr val="231F20"/>
                </a:solidFill>
                <a:latin typeface="Roboto"/>
              </a:rPr>
              <a:t>Orientierung</a:t>
            </a:r>
            <a:r>
              <a:rPr lang="en-US" sz="2110" spc="90" dirty="0">
                <a:solidFill>
                  <a:srgbClr val="231F20"/>
                </a:solidFill>
                <a:latin typeface="Roboto"/>
              </a:rPr>
              <a:t> und </a:t>
            </a:r>
            <a:r>
              <a:rPr lang="en-US" sz="2110" spc="90" dirty="0" err="1">
                <a:solidFill>
                  <a:srgbClr val="231F20"/>
                </a:solidFill>
                <a:latin typeface="Roboto"/>
              </a:rPr>
              <a:t>schaffen</a:t>
            </a:r>
            <a:r>
              <a:rPr lang="en-US" sz="2110" spc="90" dirty="0">
                <a:solidFill>
                  <a:srgbClr val="231F20"/>
                </a:solidFill>
                <a:latin typeface="Roboto"/>
              </a:rPr>
              <a:t> </a:t>
            </a:r>
            <a:r>
              <a:rPr lang="en-US" sz="2110" spc="90" dirty="0" err="1">
                <a:solidFill>
                  <a:srgbClr val="231F20"/>
                </a:solidFill>
                <a:latin typeface="Roboto"/>
              </a:rPr>
              <a:t>Fokus</a:t>
            </a:r>
            <a:endParaRPr lang="en-US" sz="2110" spc="90" dirty="0">
              <a:solidFill>
                <a:srgbClr val="231F2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6055914" y="5105400"/>
            <a:ext cx="10287000" cy="0"/>
          </a:xfrm>
          <a:prstGeom prst="line">
            <a:avLst/>
          </a:prstGeom>
          <a:ln w="76200" cap="flat">
            <a:solidFill>
              <a:srgbClr val="E1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998134" y="1206568"/>
            <a:ext cx="402560" cy="40256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000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928785" y="3841590"/>
            <a:ext cx="5330515" cy="5206958"/>
            <a:chOff x="0" y="-38100"/>
            <a:chExt cx="7107354" cy="6942610"/>
          </a:xfrm>
        </p:grpSpPr>
        <p:sp>
          <p:nvSpPr>
            <p:cNvPr id="7" name="TextBox 7"/>
            <p:cNvSpPr txBox="1"/>
            <p:nvPr/>
          </p:nvSpPr>
          <p:spPr>
            <a:xfrm>
              <a:off x="0" y="2322144"/>
              <a:ext cx="7107354" cy="4582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9"/>
                </a:lnSpc>
              </a:pP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Als Social Design Agentur icon GmbH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haben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wir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u.a.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durch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unsere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Arbeit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bei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Hallo Nachbar, Danke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schön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wertvolle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Erkenntnisse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gewonnen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. Der Status Quo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zeigt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,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dass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die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Relevanz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von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grüner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Stadtgestaltung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für die Bürger*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innen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in Köln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hoch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ist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.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Viele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wünschen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sich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aktiv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zur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Verbesserung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des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Stadtbildes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beizutragen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,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wissen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aber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oft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nicht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, wo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sie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beginnen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sollen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oder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wie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sie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effektiv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helfen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können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55025"/>
              <a:ext cx="7107354" cy="1433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200" spc="240">
                  <a:solidFill>
                    <a:srgbClr val="191919"/>
                  </a:solidFill>
                  <a:latin typeface="Roboto Bold"/>
                </a:rPr>
                <a:t>WICHTIGE ERKENNTNISSE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107354" cy="396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362206" y="2401529"/>
            <a:ext cx="8114162" cy="3971534"/>
            <a:chOff x="0" y="-38100"/>
            <a:chExt cx="7107354" cy="5295377"/>
          </a:xfrm>
        </p:grpSpPr>
        <p:sp>
          <p:nvSpPr>
            <p:cNvPr id="11" name="TextBox 11"/>
            <p:cNvSpPr txBox="1"/>
            <p:nvPr/>
          </p:nvSpPr>
          <p:spPr>
            <a:xfrm>
              <a:off x="552840" y="1598242"/>
              <a:ext cx="6554513" cy="36590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659"/>
                </a:lnSpc>
              </a:pP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Unsere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User Research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stützt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sich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auf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Erfahrungen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aus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der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Quartiersarbeit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in vier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Kölner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Stadtteilen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,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insbesondere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bei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Beetpatenschaften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und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Nachbarschaftsgärten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. Die Zusammenarbeit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mit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dem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Ernährungsrat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für Köln und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Umgebung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e. V.,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mit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Permakultur-Gärtnerinnen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und der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Stadtverwaltung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hat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uns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tiefe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Einblicke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in die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Bedürfnisse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der Bürger*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innen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und die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administrativen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Aspekte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städtischer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Begrünungsprojekte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verschafft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55025"/>
              <a:ext cx="7107354" cy="709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320"/>
                </a:lnSpc>
              </a:pPr>
              <a:r>
                <a:rPr lang="en-US" sz="3200" spc="35" dirty="0">
                  <a:solidFill>
                    <a:srgbClr val="191919"/>
                  </a:solidFill>
                  <a:latin typeface="Roboto Bold"/>
                </a:rPr>
                <a:t>USER RESEARCH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107354" cy="396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114802" y="6814224"/>
            <a:ext cx="6359458" cy="3129466"/>
            <a:chOff x="0" y="-38100"/>
            <a:chExt cx="7107354" cy="4172620"/>
          </a:xfrm>
        </p:grpSpPr>
        <p:sp>
          <p:nvSpPr>
            <p:cNvPr id="15" name="TextBox 15"/>
            <p:cNvSpPr txBox="1"/>
            <p:nvPr/>
          </p:nvSpPr>
          <p:spPr>
            <a:xfrm>
              <a:off x="0" y="2322143"/>
              <a:ext cx="7107354" cy="1812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59"/>
                </a:lnSpc>
              </a:pP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Ideenfindung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,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Bedarfsschärfung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,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Antragsstellung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,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erste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Mockups,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Kontakte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ins Umwelt- und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Verbraucherschutzamt</a:t>
              </a:r>
              <a:r>
                <a:rPr lang="en-US" sz="1899" spc="94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1899" spc="94" dirty="0" err="1">
                  <a:solidFill>
                    <a:srgbClr val="191919"/>
                  </a:solidFill>
                  <a:latin typeface="Roboto"/>
                </a:rPr>
                <a:t>vertiefen</a:t>
              </a:r>
              <a:endParaRPr lang="en-US" sz="1899" spc="94" dirty="0">
                <a:solidFill>
                  <a:srgbClr val="191919"/>
                </a:solidFill>
                <a:latin typeface="Roboto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455025"/>
              <a:ext cx="7107354" cy="1433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320"/>
                </a:lnSpc>
              </a:pPr>
              <a:r>
                <a:rPr lang="en-US" sz="3200" spc="147">
                  <a:solidFill>
                    <a:srgbClr val="191919"/>
                  </a:solidFill>
                  <a:latin typeface="Roboto Bold"/>
                </a:rPr>
                <a:t>BISHERIGE MEILENSTEINE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7107354" cy="396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000242" y="2694368"/>
            <a:ext cx="402560" cy="40256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000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998134" y="4924261"/>
            <a:ext cx="402560" cy="40256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000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998134" y="6458243"/>
            <a:ext cx="402560" cy="40256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000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6529432" y="9305925"/>
            <a:ext cx="1307336" cy="696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70"/>
              </a:lnSpc>
            </a:pPr>
            <a:r>
              <a:rPr lang="en-US" sz="4200" spc="1470">
                <a:solidFill>
                  <a:srgbClr val="FFFFFF"/>
                </a:solidFill>
                <a:latin typeface="Now Medium"/>
              </a:rPr>
              <a:t>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139985" y="516958"/>
            <a:ext cx="7858149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Roboto Bold"/>
              </a:rPr>
              <a:t>Status Quo</a:t>
            </a:r>
          </a:p>
        </p:txBody>
      </p:sp>
      <p:sp>
        <p:nvSpPr>
          <p:cNvPr id="29" name="Freeform 29"/>
          <p:cNvSpPr/>
          <p:nvPr/>
        </p:nvSpPr>
        <p:spPr>
          <a:xfrm rot="1291934">
            <a:off x="-7019642" y="-5746477"/>
            <a:ext cx="11748906" cy="8800999"/>
          </a:xfrm>
          <a:custGeom>
            <a:avLst/>
            <a:gdLst/>
            <a:ahLst/>
            <a:cxnLst/>
            <a:rect l="l" t="t" r="r" b="b"/>
            <a:pathLst>
              <a:path w="11748906" h="8800999">
                <a:moveTo>
                  <a:pt x="0" y="0"/>
                </a:moveTo>
                <a:lnTo>
                  <a:pt x="11748906" y="0"/>
                </a:lnTo>
                <a:lnTo>
                  <a:pt x="11748906" y="8800999"/>
                </a:lnTo>
                <a:lnTo>
                  <a:pt x="0" y="8800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0" name="Freeform 30"/>
          <p:cNvSpPr/>
          <p:nvPr/>
        </p:nvSpPr>
        <p:spPr>
          <a:xfrm>
            <a:off x="16388997" y="330829"/>
            <a:ext cx="1383456" cy="920863"/>
          </a:xfrm>
          <a:custGeom>
            <a:avLst/>
            <a:gdLst/>
            <a:ahLst/>
            <a:cxnLst/>
            <a:rect l="l" t="t" r="r" b="b"/>
            <a:pathLst>
              <a:path w="1383456" h="920863">
                <a:moveTo>
                  <a:pt x="0" y="0"/>
                </a:moveTo>
                <a:lnTo>
                  <a:pt x="1383456" y="0"/>
                </a:lnTo>
                <a:lnTo>
                  <a:pt x="1383456" y="920863"/>
                </a:lnTo>
                <a:lnTo>
                  <a:pt x="0" y="920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5F6C4D2B-7961-3D64-E46E-B9335AD70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482" y="3155898"/>
            <a:ext cx="4663440" cy="603504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315708" y="1496737"/>
            <a:ext cx="3660885" cy="1676407"/>
            <a:chOff x="0" y="-9526"/>
            <a:chExt cx="5693980" cy="2905803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6"/>
              <a:ext cx="4576380" cy="7445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479"/>
                </a:lnSpc>
                <a:spcBef>
                  <a:spcPct val="0"/>
                </a:spcBef>
              </a:pPr>
              <a:r>
                <a:rPr lang="en-US" sz="2899" dirty="0" err="1">
                  <a:solidFill>
                    <a:srgbClr val="191919"/>
                  </a:solidFill>
                  <a:latin typeface="Roboto Bold"/>
                </a:rPr>
                <a:t>Konzept</a:t>
              </a:r>
              <a:endParaRPr lang="en-US" sz="2899" dirty="0">
                <a:solidFill>
                  <a:srgbClr val="191919"/>
                </a:solidFill>
                <a:latin typeface="Roboto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44389"/>
              <a:ext cx="5693980" cy="19518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8789" lvl="1" indent="-229394" algn="l">
                <a:lnSpc>
                  <a:spcPts val="2975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25" dirty="0">
                  <a:solidFill>
                    <a:srgbClr val="191919"/>
                  </a:solidFill>
                  <a:latin typeface="Roboto"/>
                </a:rPr>
                <a:t>Modular </a:t>
              </a:r>
              <a:r>
                <a:rPr lang="en-US" sz="2125" dirty="0" err="1">
                  <a:solidFill>
                    <a:srgbClr val="191919"/>
                  </a:solidFill>
                  <a:latin typeface="Roboto"/>
                </a:rPr>
                <a:t>konzipieren</a:t>
              </a:r>
              <a:endParaRPr lang="en-US" sz="2125" dirty="0">
                <a:solidFill>
                  <a:srgbClr val="191919"/>
                </a:solidFill>
                <a:latin typeface="Roboto"/>
              </a:endParaRPr>
            </a:p>
            <a:p>
              <a:pPr marL="458789" lvl="1" indent="-229394">
                <a:lnSpc>
                  <a:spcPts val="2975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25" dirty="0" err="1">
                  <a:solidFill>
                    <a:srgbClr val="191919"/>
                  </a:solidFill>
                  <a:latin typeface="Roboto"/>
                </a:rPr>
                <a:t>Umfang</a:t>
              </a:r>
              <a:r>
                <a:rPr lang="en-US" sz="2125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2125" dirty="0" err="1">
                  <a:solidFill>
                    <a:srgbClr val="191919"/>
                  </a:solidFill>
                  <a:latin typeface="Roboto"/>
                </a:rPr>
                <a:t>klären</a:t>
              </a:r>
              <a:endParaRPr lang="en-US" sz="2125" dirty="0">
                <a:solidFill>
                  <a:srgbClr val="191919"/>
                </a:solidFill>
                <a:latin typeface="Roboto"/>
              </a:endParaRPr>
            </a:p>
            <a:p>
              <a:pPr marL="229395" lvl="1" algn="l">
                <a:lnSpc>
                  <a:spcPts val="2975"/>
                </a:lnSpc>
                <a:spcBef>
                  <a:spcPct val="0"/>
                </a:spcBef>
              </a:pPr>
              <a:endParaRPr lang="en-US" sz="2125" dirty="0">
                <a:solidFill>
                  <a:srgbClr val="191919"/>
                </a:solidFill>
                <a:latin typeface="Roboto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393414"/>
            <a:ext cx="6224299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dirty="0">
                <a:solidFill>
                  <a:srgbClr val="191919"/>
                </a:solidFill>
                <a:latin typeface="Roboto Bold"/>
              </a:rPr>
              <a:t>Next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053552" y="1356963"/>
            <a:ext cx="4991511" cy="1768885"/>
            <a:chOff x="5856342" y="-3500151"/>
            <a:chExt cx="9373369" cy="2358513"/>
          </a:xfrm>
        </p:grpSpPr>
        <p:sp>
          <p:nvSpPr>
            <p:cNvPr id="11" name="TextBox 11"/>
            <p:cNvSpPr txBox="1"/>
            <p:nvPr/>
          </p:nvSpPr>
          <p:spPr>
            <a:xfrm>
              <a:off x="5975734" y="-3500151"/>
              <a:ext cx="9253977" cy="59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79"/>
                </a:lnSpc>
                <a:spcBef>
                  <a:spcPct val="0"/>
                </a:spcBef>
              </a:pPr>
              <a:r>
                <a:rPr lang="en-US" sz="2899" dirty="0">
                  <a:solidFill>
                    <a:srgbClr val="191919"/>
                  </a:solidFill>
                  <a:latin typeface="Roboto Bold"/>
                </a:rPr>
                <a:t>Technik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856342" y="-2643072"/>
              <a:ext cx="8409736" cy="1501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8789" lvl="1" indent="-229394" algn="l">
                <a:lnSpc>
                  <a:spcPts val="2975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25" dirty="0" err="1">
                  <a:solidFill>
                    <a:srgbClr val="191919"/>
                  </a:solidFill>
                  <a:latin typeface="Roboto"/>
                </a:rPr>
                <a:t>Anforderungskatalog</a:t>
              </a:r>
              <a:r>
                <a:rPr lang="en-US" sz="2125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2125" dirty="0" err="1">
                  <a:solidFill>
                    <a:srgbClr val="191919"/>
                  </a:solidFill>
                  <a:latin typeface="Roboto"/>
                </a:rPr>
                <a:t>erstellen</a:t>
              </a:r>
              <a:endParaRPr lang="en-US" sz="2125" dirty="0">
                <a:solidFill>
                  <a:srgbClr val="191919"/>
                </a:solidFill>
                <a:latin typeface="Roboto"/>
              </a:endParaRPr>
            </a:p>
            <a:p>
              <a:pPr marL="458789" lvl="1" indent="-229394" algn="l">
                <a:lnSpc>
                  <a:spcPts val="2975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25" dirty="0" err="1">
                  <a:solidFill>
                    <a:srgbClr val="191919"/>
                  </a:solidFill>
                  <a:latin typeface="Roboto"/>
                </a:rPr>
                <a:t>Welche</a:t>
              </a:r>
              <a:r>
                <a:rPr lang="en-US" sz="2125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2125" dirty="0" err="1">
                  <a:solidFill>
                    <a:srgbClr val="191919"/>
                  </a:solidFill>
                  <a:latin typeface="Roboto"/>
                </a:rPr>
                <a:t>Daten</a:t>
              </a:r>
              <a:r>
                <a:rPr lang="en-US" sz="2125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2125" dirty="0" err="1">
                  <a:solidFill>
                    <a:srgbClr val="191919"/>
                  </a:solidFill>
                  <a:latin typeface="Roboto"/>
                </a:rPr>
                <a:t>werden</a:t>
              </a:r>
              <a:r>
                <a:rPr lang="en-US" sz="2125" dirty="0">
                  <a:solidFill>
                    <a:srgbClr val="191919"/>
                  </a:solidFill>
                  <a:latin typeface="Roboto"/>
                </a:rPr>
                <a:t> </a:t>
              </a:r>
              <a:r>
                <a:rPr lang="en-US" sz="2125" dirty="0" err="1">
                  <a:solidFill>
                    <a:srgbClr val="191919"/>
                  </a:solidFill>
                  <a:latin typeface="Roboto"/>
                </a:rPr>
                <a:t>gebraucht</a:t>
              </a:r>
              <a:r>
                <a:rPr lang="en-US" sz="2125" dirty="0">
                  <a:solidFill>
                    <a:srgbClr val="191919"/>
                  </a:solidFill>
                  <a:latin typeface="Roboto"/>
                </a:rPr>
                <a:t>?</a:t>
              </a:r>
            </a:p>
            <a:p>
              <a:pPr marL="458789" lvl="1" indent="-229394" algn="l">
                <a:lnSpc>
                  <a:spcPts val="2975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25" dirty="0" err="1">
                  <a:solidFill>
                    <a:srgbClr val="191919"/>
                  </a:solidFill>
                  <a:latin typeface="Roboto"/>
                </a:rPr>
                <a:t>Datenschutz</a:t>
              </a:r>
              <a:r>
                <a:rPr lang="en-US" sz="2125" dirty="0">
                  <a:solidFill>
                    <a:srgbClr val="191919"/>
                  </a:solidFill>
                  <a:latin typeface="Roboto"/>
                </a:rPr>
                <a:t> versus Community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6388997" y="330829"/>
            <a:ext cx="1383456" cy="920863"/>
          </a:xfrm>
          <a:custGeom>
            <a:avLst/>
            <a:gdLst/>
            <a:ahLst/>
            <a:cxnLst/>
            <a:rect l="l" t="t" r="r" b="b"/>
            <a:pathLst>
              <a:path w="1383456" h="920863">
                <a:moveTo>
                  <a:pt x="0" y="0"/>
                </a:moveTo>
                <a:lnTo>
                  <a:pt x="1383456" y="0"/>
                </a:lnTo>
                <a:lnTo>
                  <a:pt x="1383456" y="920863"/>
                </a:lnTo>
                <a:lnTo>
                  <a:pt x="0" y="9208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F75EF5B-775F-7957-58F1-99E706169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700" y="3162300"/>
            <a:ext cx="4663440" cy="603504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C6308B1-90D8-FDDC-96B9-3E6B2EAE2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4591" y="3185948"/>
            <a:ext cx="4663440" cy="603504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A468A97-F952-C656-645E-ED9E2B4589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7025" y="3149496"/>
            <a:ext cx="4663440" cy="603504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8DFED2E-8F94-D2B1-D7C7-B1848FDF4E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76987" y="3162300"/>
            <a:ext cx="4663440" cy="6035040"/>
          </a:xfrm>
          <a:prstGeom prst="rect">
            <a:avLst/>
          </a:prstGeom>
        </p:spPr>
      </p:pic>
      <p:sp>
        <p:nvSpPr>
          <p:cNvPr id="25" name="TextBox 8">
            <a:extLst>
              <a:ext uri="{FF2B5EF4-FFF2-40B4-BE49-F238E27FC236}">
                <a16:creationId xmlns:a16="http://schemas.microsoft.com/office/drawing/2014/main" id="{E7DE7705-0BDE-A9B3-1AE9-5D0A5BFF6404}"/>
              </a:ext>
            </a:extLst>
          </p:cNvPr>
          <p:cNvSpPr txBox="1"/>
          <p:nvPr/>
        </p:nvSpPr>
        <p:spPr>
          <a:xfrm>
            <a:off x="13113292" y="1322702"/>
            <a:ext cx="4084321" cy="429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479"/>
              </a:lnSpc>
              <a:spcBef>
                <a:spcPct val="0"/>
              </a:spcBef>
            </a:pPr>
            <a:r>
              <a:rPr lang="en-US" sz="2899" dirty="0" err="1">
                <a:solidFill>
                  <a:srgbClr val="191919"/>
                </a:solidFill>
                <a:latin typeface="Roboto Bold"/>
              </a:rPr>
              <a:t>Finanzierung</a:t>
            </a:r>
            <a:endParaRPr lang="en-US" sz="2899" dirty="0">
              <a:solidFill>
                <a:srgbClr val="191919"/>
              </a:solidFill>
              <a:latin typeface="Roboto Bold"/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753AA5B4-AE41-C177-3E21-11E4D3316ABB}"/>
              </a:ext>
            </a:extLst>
          </p:cNvPr>
          <p:cNvSpPr txBox="1"/>
          <p:nvPr/>
        </p:nvSpPr>
        <p:spPr>
          <a:xfrm>
            <a:off x="13113292" y="2028612"/>
            <a:ext cx="4663441" cy="741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8789" lvl="1" indent="-229394" algn="l">
              <a:lnSpc>
                <a:spcPts val="2975"/>
              </a:lnSpc>
              <a:spcBef>
                <a:spcPct val="0"/>
              </a:spcBef>
              <a:buFont typeface="Arial"/>
              <a:buChar char="•"/>
            </a:pPr>
            <a:r>
              <a:rPr lang="en-US" sz="2125" dirty="0">
                <a:solidFill>
                  <a:srgbClr val="191919"/>
                </a:solidFill>
                <a:latin typeface="Roboto"/>
              </a:rPr>
              <a:t>Erste </a:t>
            </a:r>
            <a:r>
              <a:rPr lang="en-US" sz="2125" dirty="0" err="1">
                <a:solidFill>
                  <a:srgbClr val="191919"/>
                </a:solidFill>
                <a:latin typeface="Roboto"/>
              </a:rPr>
              <a:t>Kalkulation</a:t>
            </a:r>
            <a:r>
              <a:rPr lang="en-US" sz="2125" dirty="0">
                <a:solidFill>
                  <a:srgbClr val="191919"/>
                </a:solidFill>
                <a:latin typeface="Roboto"/>
              </a:rPr>
              <a:t> </a:t>
            </a:r>
            <a:r>
              <a:rPr lang="en-US" sz="2125" dirty="0" err="1">
                <a:solidFill>
                  <a:srgbClr val="191919"/>
                </a:solidFill>
                <a:latin typeface="Roboto"/>
              </a:rPr>
              <a:t>erstellen</a:t>
            </a:r>
            <a:endParaRPr lang="en-US" sz="2125" dirty="0">
              <a:solidFill>
                <a:srgbClr val="191919"/>
              </a:solidFill>
              <a:latin typeface="Roboto"/>
            </a:endParaRPr>
          </a:p>
          <a:p>
            <a:pPr marL="458789" lvl="1" indent="-229394" algn="l">
              <a:lnSpc>
                <a:spcPts val="2975"/>
              </a:lnSpc>
              <a:spcBef>
                <a:spcPct val="0"/>
              </a:spcBef>
              <a:buFont typeface="Arial"/>
              <a:buChar char="•"/>
            </a:pPr>
            <a:endParaRPr lang="en-US" sz="2125" dirty="0">
              <a:solidFill>
                <a:srgbClr val="191919"/>
              </a:solidFill>
              <a:latin typeface="Roboto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0305C23-67C3-FF5B-9899-07D035C42F58}"/>
              </a:ext>
            </a:extLst>
          </p:cNvPr>
          <p:cNvSpPr txBox="1"/>
          <p:nvPr/>
        </p:nvSpPr>
        <p:spPr>
          <a:xfrm>
            <a:off x="2182894" y="9171583"/>
            <a:ext cx="10542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91919"/>
                </a:solidFill>
                <a:latin typeface="Roboto"/>
              </a:rPr>
              <a:t>Erste Mockups</a:t>
            </a:r>
            <a:endParaRPr lang="de-D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269540"/>
            <a:ext cx="8411133" cy="2053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61"/>
              </a:lnSpc>
            </a:pPr>
            <a:r>
              <a:rPr lang="en-US" sz="7861" spc="-78" dirty="0">
                <a:solidFill>
                  <a:srgbClr val="000000"/>
                </a:solidFill>
                <a:latin typeface="Roboto Bold"/>
              </a:rPr>
              <a:t>Wie </a:t>
            </a:r>
            <a:r>
              <a:rPr lang="en-US" sz="7861" spc="-78" dirty="0" err="1">
                <a:solidFill>
                  <a:srgbClr val="000000"/>
                </a:solidFill>
                <a:latin typeface="Roboto Bold"/>
              </a:rPr>
              <a:t>ihr</a:t>
            </a:r>
            <a:r>
              <a:rPr lang="en-US" sz="7861" spc="-78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7861" spc="-78" dirty="0" err="1">
                <a:solidFill>
                  <a:srgbClr val="000000"/>
                </a:solidFill>
                <a:latin typeface="Roboto Bold"/>
              </a:rPr>
              <a:t>uns</a:t>
            </a:r>
            <a:r>
              <a:rPr lang="en-US" sz="7861" spc="-78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7861" spc="-78" dirty="0" err="1">
                <a:solidFill>
                  <a:srgbClr val="000000"/>
                </a:solidFill>
                <a:latin typeface="Roboto Bold"/>
              </a:rPr>
              <a:t>unterstützen</a:t>
            </a:r>
            <a:r>
              <a:rPr lang="en-US" sz="7861" spc="-78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7861" spc="-78" dirty="0" err="1">
                <a:solidFill>
                  <a:srgbClr val="000000"/>
                </a:solidFill>
                <a:latin typeface="Roboto Bold"/>
              </a:rPr>
              <a:t>könnt</a:t>
            </a:r>
            <a:endParaRPr lang="en-US" sz="7861" spc="-78" dirty="0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803200" y="4074882"/>
            <a:ext cx="4148358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Roboto"/>
              </a:rPr>
              <a:t>Finanzierung</a:t>
            </a:r>
            <a:endParaRPr lang="en-US" sz="24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803200" y="5766055"/>
            <a:ext cx="4683485" cy="839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Roboto"/>
              </a:rPr>
              <a:t>Programmierung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Datenverarbeitung</a:t>
            </a:r>
            <a:endParaRPr lang="en-US" sz="24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803200" y="7318300"/>
            <a:ext cx="4683485" cy="127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Roboto"/>
              </a:rPr>
              <a:t>Zuständige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Stellen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in der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Stadtverwaltung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Einverständnis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und Zusammenarbeit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561312" y="4078038"/>
            <a:ext cx="885228" cy="888823"/>
            <a:chOff x="0" y="0"/>
            <a:chExt cx="1180304" cy="118509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180304" cy="1185097"/>
              <a:chOff x="0" y="0"/>
              <a:chExt cx="6350000" cy="637578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75786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75786">
                    <a:moveTo>
                      <a:pt x="3175000" y="0"/>
                    </a:moveTo>
                    <a:cubicBezTo>
                      <a:pt x="1421496" y="0"/>
                      <a:pt x="0" y="1427268"/>
                      <a:pt x="0" y="3187893"/>
                    </a:cubicBezTo>
                    <a:cubicBezTo>
                      <a:pt x="0" y="4948517"/>
                      <a:pt x="1421496" y="6375786"/>
                      <a:pt x="3175000" y="6375786"/>
                    </a:cubicBezTo>
                    <a:cubicBezTo>
                      <a:pt x="4928504" y="6375786"/>
                      <a:pt x="6350000" y="4948517"/>
                      <a:pt x="6350000" y="3187893"/>
                    </a:cubicBezTo>
                    <a:cubicBezTo>
                      <a:pt x="6350000" y="1427268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10000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13975" y="273143"/>
              <a:ext cx="577755" cy="692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0"/>
                </a:lnSpc>
              </a:pPr>
              <a:r>
                <a:rPr lang="en-US" sz="3600">
                  <a:solidFill>
                    <a:srgbClr val="FFFFFF"/>
                  </a:solidFill>
                  <a:latin typeface="Roboto Bold"/>
                </a:rPr>
                <a:t>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561312" y="5769211"/>
            <a:ext cx="885228" cy="885228"/>
            <a:chOff x="0" y="0"/>
            <a:chExt cx="1180304" cy="118030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180304" cy="1180304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10000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313975" y="290531"/>
              <a:ext cx="577755" cy="678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0"/>
                </a:lnSpc>
              </a:pPr>
              <a:r>
                <a:rPr lang="en-US" sz="3600">
                  <a:solidFill>
                    <a:srgbClr val="FFFFFF"/>
                  </a:solidFill>
                  <a:latin typeface="DM Sans Bold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561312" y="7321456"/>
            <a:ext cx="885228" cy="888823"/>
            <a:chOff x="0" y="0"/>
            <a:chExt cx="1180304" cy="118509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180304" cy="1185097"/>
              <a:chOff x="0" y="0"/>
              <a:chExt cx="6350000" cy="637578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75786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75786">
                    <a:moveTo>
                      <a:pt x="3175000" y="0"/>
                    </a:moveTo>
                    <a:cubicBezTo>
                      <a:pt x="1421496" y="0"/>
                      <a:pt x="0" y="1427268"/>
                      <a:pt x="0" y="3187893"/>
                    </a:cubicBezTo>
                    <a:cubicBezTo>
                      <a:pt x="0" y="4948517"/>
                      <a:pt x="1421496" y="6375786"/>
                      <a:pt x="3175000" y="6375786"/>
                    </a:cubicBezTo>
                    <a:cubicBezTo>
                      <a:pt x="4928504" y="6375786"/>
                      <a:pt x="6350000" y="4948517"/>
                      <a:pt x="6350000" y="3187893"/>
                    </a:cubicBezTo>
                    <a:cubicBezTo>
                      <a:pt x="6350000" y="1427268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10000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313975" y="281006"/>
              <a:ext cx="577755" cy="692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0"/>
                </a:lnSpc>
              </a:pPr>
              <a:r>
                <a:rPr lang="en-US" sz="3600">
                  <a:solidFill>
                    <a:srgbClr val="FFFFFF"/>
                  </a:solidFill>
                  <a:latin typeface="Roboto Bold"/>
                </a:rPr>
                <a:t>3</a:t>
              </a:r>
            </a:p>
          </p:txBody>
        </p:sp>
      </p:grpSp>
      <p:sp>
        <p:nvSpPr>
          <p:cNvPr id="19" name="Freeform 19"/>
          <p:cNvSpPr/>
          <p:nvPr/>
        </p:nvSpPr>
        <p:spPr>
          <a:xfrm rot="1291934">
            <a:off x="-7019642" y="-5746477"/>
            <a:ext cx="11748906" cy="8800999"/>
          </a:xfrm>
          <a:custGeom>
            <a:avLst/>
            <a:gdLst/>
            <a:ahLst/>
            <a:cxnLst/>
            <a:rect l="l" t="t" r="r" b="b"/>
            <a:pathLst>
              <a:path w="11748906" h="8800999">
                <a:moveTo>
                  <a:pt x="0" y="0"/>
                </a:moveTo>
                <a:lnTo>
                  <a:pt x="11748906" y="0"/>
                </a:lnTo>
                <a:lnTo>
                  <a:pt x="11748906" y="8800999"/>
                </a:lnTo>
                <a:lnTo>
                  <a:pt x="0" y="8800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0" name="Freeform 20"/>
          <p:cNvSpPr/>
          <p:nvPr/>
        </p:nvSpPr>
        <p:spPr>
          <a:xfrm>
            <a:off x="16388997" y="330829"/>
            <a:ext cx="1383456" cy="920863"/>
          </a:xfrm>
          <a:custGeom>
            <a:avLst/>
            <a:gdLst/>
            <a:ahLst/>
            <a:cxnLst/>
            <a:rect l="l" t="t" r="r" b="b"/>
            <a:pathLst>
              <a:path w="1383456" h="920863">
                <a:moveTo>
                  <a:pt x="0" y="0"/>
                </a:moveTo>
                <a:lnTo>
                  <a:pt x="1383456" y="0"/>
                </a:lnTo>
                <a:lnTo>
                  <a:pt x="1383456" y="920863"/>
                </a:lnTo>
                <a:lnTo>
                  <a:pt x="0" y="920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963409" flipV="1">
            <a:off x="13222096" y="2721723"/>
            <a:ext cx="1311593" cy="4114800"/>
          </a:xfrm>
          <a:custGeom>
            <a:avLst/>
            <a:gdLst/>
            <a:ahLst/>
            <a:cxnLst/>
            <a:rect l="l" t="t" r="r" b="b"/>
            <a:pathLst>
              <a:path w="1311593" h="4114800">
                <a:moveTo>
                  <a:pt x="0" y="4114800"/>
                </a:moveTo>
                <a:lnTo>
                  <a:pt x="1311593" y="4114800"/>
                </a:lnTo>
                <a:lnTo>
                  <a:pt x="1311593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7365588" y="8995488"/>
            <a:ext cx="262543" cy="406757"/>
          </a:xfrm>
          <a:custGeom>
            <a:avLst/>
            <a:gdLst/>
            <a:ahLst/>
            <a:cxnLst/>
            <a:rect l="l" t="t" r="r" b="b"/>
            <a:pathLst>
              <a:path w="262543" h="406757">
                <a:moveTo>
                  <a:pt x="0" y="0"/>
                </a:moveTo>
                <a:lnTo>
                  <a:pt x="262543" y="0"/>
                </a:lnTo>
                <a:lnTo>
                  <a:pt x="262543" y="406757"/>
                </a:lnTo>
                <a:lnTo>
                  <a:pt x="0" y="406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7330803" y="7211307"/>
            <a:ext cx="322065" cy="441735"/>
          </a:xfrm>
          <a:custGeom>
            <a:avLst/>
            <a:gdLst/>
            <a:ahLst/>
            <a:cxnLst/>
            <a:rect l="l" t="t" r="r" b="b"/>
            <a:pathLst>
              <a:path w="322065" h="441735">
                <a:moveTo>
                  <a:pt x="0" y="0"/>
                </a:moveTo>
                <a:lnTo>
                  <a:pt x="322066" y="0"/>
                </a:lnTo>
                <a:lnTo>
                  <a:pt x="322066" y="441736"/>
                </a:lnTo>
                <a:lnTo>
                  <a:pt x="0" y="441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7330803" y="8181205"/>
            <a:ext cx="377599" cy="290408"/>
          </a:xfrm>
          <a:custGeom>
            <a:avLst/>
            <a:gdLst/>
            <a:ahLst/>
            <a:cxnLst/>
            <a:rect l="l" t="t" r="r" b="b"/>
            <a:pathLst>
              <a:path w="377599" h="290408">
                <a:moveTo>
                  <a:pt x="0" y="0"/>
                </a:moveTo>
                <a:lnTo>
                  <a:pt x="377600" y="0"/>
                </a:lnTo>
                <a:lnTo>
                  <a:pt x="377600" y="290408"/>
                </a:lnTo>
                <a:lnTo>
                  <a:pt x="0" y="2904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12886580" y="8181205"/>
            <a:ext cx="576142" cy="576142"/>
          </a:xfrm>
          <a:custGeom>
            <a:avLst/>
            <a:gdLst/>
            <a:ahLst/>
            <a:cxnLst/>
            <a:rect l="l" t="t" r="r" b="b"/>
            <a:pathLst>
              <a:path w="576142" h="576142">
                <a:moveTo>
                  <a:pt x="0" y="0"/>
                </a:moveTo>
                <a:lnTo>
                  <a:pt x="576143" y="0"/>
                </a:lnTo>
                <a:lnTo>
                  <a:pt x="576143" y="576142"/>
                </a:lnTo>
                <a:lnTo>
                  <a:pt x="0" y="5761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13030616" y="7211307"/>
            <a:ext cx="288071" cy="609674"/>
          </a:xfrm>
          <a:custGeom>
            <a:avLst/>
            <a:gdLst/>
            <a:ahLst/>
            <a:cxnLst/>
            <a:rect l="l" t="t" r="r" b="b"/>
            <a:pathLst>
              <a:path w="288071" h="609674">
                <a:moveTo>
                  <a:pt x="0" y="0"/>
                </a:moveTo>
                <a:lnTo>
                  <a:pt x="288071" y="0"/>
                </a:lnTo>
                <a:lnTo>
                  <a:pt x="288071" y="609675"/>
                </a:lnTo>
                <a:lnTo>
                  <a:pt x="0" y="6096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2723035" y="1927999"/>
            <a:ext cx="7842654" cy="1828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81"/>
              </a:lnSpc>
            </a:pPr>
            <a:r>
              <a:rPr lang="en-US" sz="10629" dirty="0" err="1">
                <a:solidFill>
                  <a:srgbClr val="222222"/>
                </a:solidFill>
                <a:latin typeface="Roboto Italics"/>
              </a:rPr>
              <a:t>Vielen</a:t>
            </a:r>
            <a:r>
              <a:rPr lang="en-US" sz="10629" dirty="0">
                <a:solidFill>
                  <a:srgbClr val="222222"/>
                </a:solidFill>
                <a:latin typeface="Roboto Italics"/>
              </a:rPr>
              <a:t> </a:t>
            </a:r>
            <a:r>
              <a:rPr lang="en-US" sz="10629" dirty="0">
                <a:solidFill>
                  <a:srgbClr val="222222"/>
                </a:solidFill>
                <a:latin typeface="Roboto Bold"/>
              </a:rPr>
              <a:t>Dank!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63753" y="4683873"/>
            <a:ext cx="7701936" cy="1537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5"/>
              </a:lnSpc>
            </a:pPr>
            <a:r>
              <a:rPr lang="en-US" sz="4397" dirty="0" err="1">
                <a:solidFill>
                  <a:srgbClr val="000000"/>
                </a:solidFill>
                <a:latin typeface="Roboto Bold"/>
              </a:rPr>
              <a:t>Hier</a:t>
            </a:r>
            <a:r>
              <a:rPr lang="en-US" sz="4397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Roboto Bold"/>
              </a:rPr>
              <a:t>könnt</a:t>
            </a:r>
            <a:r>
              <a:rPr lang="en-US" sz="4397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Roboto Bold"/>
              </a:rPr>
              <a:t>ihr</a:t>
            </a:r>
            <a:r>
              <a:rPr lang="en-US" sz="4397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Roboto Bold"/>
              </a:rPr>
              <a:t>uns</a:t>
            </a:r>
            <a:r>
              <a:rPr lang="en-US" sz="4397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Roboto Bold"/>
              </a:rPr>
              <a:t>erreichen</a:t>
            </a:r>
            <a:r>
              <a:rPr lang="en-US" sz="4397" dirty="0">
                <a:solidFill>
                  <a:srgbClr val="000000"/>
                </a:solidFill>
                <a:latin typeface="Roboto Bold"/>
              </a:rPr>
              <a:t>. </a:t>
            </a:r>
            <a:r>
              <a:rPr lang="en-US" sz="4397" dirty="0" err="1">
                <a:solidFill>
                  <a:srgbClr val="000000"/>
                </a:solidFill>
                <a:latin typeface="Roboto Bold"/>
              </a:rPr>
              <a:t>Wir</a:t>
            </a:r>
            <a:r>
              <a:rPr lang="en-US" sz="4397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Roboto Bold"/>
              </a:rPr>
              <a:t>freuen</a:t>
            </a:r>
            <a:r>
              <a:rPr lang="en-US" sz="4397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Roboto Bold"/>
              </a:rPr>
              <a:t>uns</a:t>
            </a:r>
            <a:r>
              <a:rPr lang="en-US" sz="4397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4397" dirty="0" err="1">
                <a:solidFill>
                  <a:srgbClr val="000000"/>
                </a:solidFill>
                <a:latin typeface="Roboto Bold"/>
              </a:rPr>
              <a:t>über</a:t>
            </a:r>
            <a:r>
              <a:rPr lang="en-US" sz="4397" dirty="0">
                <a:solidFill>
                  <a:srgbClr val="000000"/>
                </a:solidFill>
                <a:latin typeface="Roboto Bold"/>
              </a:rPr>
              <a:t> Feedback.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16620" y="9064266"/>
            <a:ext cx="4288911" cy="332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75"/>
              </a:lnSpc>
              <a:spcBef>
                <a:spcPct val="0"/>
              </a:spcBef>
            </a:pPr>
            <a:r>
              <a:rPr lang="en-US" sz="1911" spc="122" dirty="0">
                <a:solidFill>
                  <a:srgbClr val="000000"/>
                </a:solidFill>
                <a:latin typeface="Roboto"/>
              </a:rPr>
              <a:t>Berliner </a:t>
            </a:r>
            <a:r>
              <a:rPr lang="en-US" sz="1911" spc="122" dirty="0" err="1">
                <a:solidFill>
                  <a:srgbClr val="000000"/>
                </a:solidFill>
                <a:latin typeface="Roboto"/>
              </a:rPr>
              <a:t>Straße</a:t>
            </a:r>
            <a:r>
              <a:rPr lang="en-US" sz="1911" spc="122" dirty="0">
                <a:solidFill>
                  <a:srgbClr val="000000"/>
                </a:solidFill>
                <a:latin typeface="Roboto"/>
              </a:rPr>
              <a:t> 67, 51063 Köln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11597" y="7239373"/>
            <a:ext cx="2408092" cy="332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75"/>
              </a:lnSpc>
              <a:spcBef>
                <a:spcPct val="0"/>
              </a:spcBef>
            </a:pPr>
            <a:r>
              <a:rPr lang="en-US" sz="1911" spc="122" dirty="0"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en-US" sz="1911" u="none" spc="122" dirty="0">
                <a:latin typeface="Roboto" panose="02000000000000000000" pitchFamily="2" charset="0"/>
                <a:ea typeface="Roboto" panose="02000000000000000000" pitchFamily="2" charset="0"/>
              </a:rPr>
              <a:t>0221)</a:t>
            </a:r>
            <a:r>
              <a:rPr lang="de-DE" sz="2000" b="0" i="0" u="none" strike="noStrike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42349565</a:t>
            </a:r>
            <a:endParaRPr lang="en-US" sz="1911" u="none" spc="122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911597" y="8133634"/>
            <a:ext cx="4348534" cy="332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75"/>
              </a:lnSpc>
              <a:spcBef>
                <a:spcPct val="0"/>
              </a:spcBef>
            </a:pPr>
            <a:r>
              <a:rPr lang="en-US" sz="1911" dirty="0" err="1">
                <a:solidFill>
                  <a:srgbClr val="000000"/>
                </a:solidFill>
                <a:latin typeface="Roboto"/>
              </a:rPr>
              <a:t>icon@icon-design.de</a:t>
            </a:r>
            <a:endParaRPr lang="en-US" sz="1911" u="none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888662" y="8133634"/>
            <a:ext cx="2875337" cy="667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75"/>
              </a:lnSpc>
              <a:spcBef>
                <a:spcPct val="0"/>
              </a:spcBef>
            </a:pPr>
            <a:r>
              <a:rPr lang="de-DE" sz="2000" b="0" i="0" dirty="0" err="1">
                <a:solidFill>
                  <a:srgbClr val="000000"/>
                </a:solidFill>
                <a:effectLst/>
                <a:latin typeface="-apple-system"/>
              </a:rPr>
              <a:t>iconkommunikation</a:t>
            </a:r>
            <a:endParaRPr lang="de-DE" sz="20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marL="0" lvl="0" indent="0" algn="l">
              <a:lnSpc>
                <a:spcPts val="2675"/>
              </a:lnSpc>
              <a:spcBef>
                <a:spcPct val="0"/>
              </a:spcBef>
            </a:pPr>
            <a:endParaRPr lang="en-US" sz="1911" u="none" spc="122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" name="Freeform 15"/>
          <p:cNvSpPr/>
          <p:nvPr/>
        </p:nvSpPr>
        <p:spPr>
          <a:xfrm rot="1291934">
            <a:off x="-7019642" y="-5746477"/>
            <a:ext cx="11748906" cy="8800999"/>
          </a:xfrm>
          <a:custGeom>
            <a:avLst/>
            <a:gdLst/>
            <a:ahLst/>
            <a:cxnLst/>
            <a:rect l="l" t="t" r="r" b="b"/>
            <a:pathLst>
              <a:path w="11748906" h="8800999">
                <a:moveTo>
                  <a:pt x="0" y="0"/>
                </a:moveTo>
                <a:lnTo>
                  <a:pt x="11748906" y="0"/>
                </a:lnTo>
                <a:lnTo>
                  <a:pt x="11748906" y="8800999"/>
                </a:lnTo>
                <a:lnTo>
                  <a:pt x="0" y="88009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6" name="Freeform 16"/>
          <p:cNvSpPr/>
          <p:nvPr/>
        </p:nvSpPr>
        <p:spPr>
          <a:xfrm>
            <a:off x="16388997" y="330829"/>
            <a:ext cx="1383456" cy="920863"/>
          </a:xfrm>
          <a:custGeom>
            <a:avLst/>
            <a:gdLst/>
            <a:ahLst/>
            <a:cxnLst/>
            <a:rect l="l" t="t" r="r" b="b"/>
            <a:pathLst>
              <a:path w="1383456" h="920863">
                <a:moveTo>
                  <a:pt x="0" y="0"/>
                </a:moveTo>
                <a:lnTo>
                  <a:pt x="1383456" y="0"/>
                </a:lnTo>
                <a:lnTo>
                  <a:pt x="1383456" y="920863"/>
                </a:lnTo>
                <a:lnTo>
                  <a:pt x="0" y="92086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752</Words>
  <Application>Microsoft Macintosh PowerPoint</Application>
  <PresentationFormat>Benutzerdefiniert</PresentationFormat>
  <Paragraphs>70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20" baseType="lpstr">
      <vt:lpstr>Arial</vt:lpstr>
      <vt:lpstr>Inter</vt:lpstr>
      <vt:lpstr>Roboto Italics</vt:lpstr>
      <vt:lpstr>DM Sans Bold</vt:lpstr>
      <vt:lpstr>-apple-system</vt:lpstr>
      <vt:lpstr>Calibri</vt:lpstr>
      <vt:lpstr>Roboto Bold</vt:lpstr>
      <vt:lpstr>Now Medium</vt:lpstr>
      <vt:lpstr>Roboto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Weiß Neongrün Grün Gekritzel Agenda für Team-Meeting Geschäftspräsentation</dc:title>
  <dc:creator>toennessen</dc:creator>
  <cp:lastModifiedBy>Eva Rusch</cp:lastModifiedBy>
  <cp:revision>21</cp:revision>
  <dcterms:created xsi:type="dcterms:W3CDTF">2006-08-16T00:00:00Z</dcterms:created>
  <dcterms:modified xsi:type="dcterms:W3CDTF">2024-11-20T10:46:53Z</dcterms:modified>
  <dc:identifier>DAGDPgA6T3o</dc:identifier>
</cp:coreProperties>
</file>