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DM Sans Bold" pitchFamily="2" charset="77"/>
      <p:regular r:id="rId12"/>
      <p:bold r:id="rId13"/>
    </p:embeddedFont>
    <p:embeddedFont>
      <p:font typeface="Now Medium" pitchFamily="2" charset="77"/>
      <p:regular r:id="rId14"/>
    </p:embeddedFont>
    <p:embeddedFont>
      <p:font typeface="Roboto" panose="02000000000000000000" pitchFamily="2" charset="0"/>
      <p:regular r:id="rId15"/>
      <p:bold r:id="rId16"/>
    </p:embeddedFont>
    <p:embeddedFont>
      <p:font typeface="Roboto Bold" panose="02000000000000000000" pitchFamily="2" charset="0"/>
      <p:regular r:id="rId17"/>
      <p:bold r:id="rId18"/>
    </p:embeddedFont>
    <p:embeddedFont>
      <p:font typeface="Roboto Italics" panose="02000000000000000000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8" autoAdjust="0"/>
  </p:normalViewPr>
  <p:slideViewPr>
    <p:cSldViewPr>
      <p:cViewPr>
        <p:scale>
          <a:sx n="80" d="100"/>
          <a:sy n="80" d="100"/>
        </p:scale>
        <p:origin x="19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https://www.instagram.com/iconkommunikatio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con-design.de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sv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2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3" name="Freeform 3"/>
          <p:cNvSpPr/>
          <p:nvPr/>
        </p:nvSpPr>
        <p:spPr>
          <a:xfrm>
            <a:off x="9419971" y="2659438"/>
            <a:ext cx="7453277" cy="5962622"/>
          </a:xfrm>
          <a:custGeom>
            <a:avLst/>
            <a:gdLst/>
            <a:ahLst/>
            <a:cxnLst/>
            <a:rect l="l" t="t" r="r" b="b"/>
            <a:pathLst>
              <a:path w="7453277" h="5962622">
                <a:moveTo>
                  <a:pt x="0" y="0"/>
                </a:moveTo>
                <a:lnTo>
                  <a:pt x="7453277" y="0"/>
                </a:lnTo>
                <a:lnTo>
                  <a:pt x="7453277" y="5962622"/>
                </a:lnTo>
                <a:lnTo>
                  <a:pt x="0" y="59626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1028700" y="2906893"/>
            <a:ext cx="94107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10"/>
              </a:lnSpc>
            </a:pPr>
            <a:r>
              <a:rPr lang="en-US" sz="8663" spc="-138" dirty="0" err="1">
                <a:solidFill>
                  <a:srgbClr val="191919"/>
                </a:solidFill>
                <a:latin typeface="Roboto Bold"/>
              </a:rPr>
              <a:t>CologneCultivators</a:t>
            </a:r>
            <a:endParaRPr lang="en-US" sz="8663" spc="-138" dirty="0">
              <a:solidFill>
                <a:srgbClr val="191919"/>
              </a:solidFill>
              <a:latin typeface="Robot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35088" y="9031010"/>
            <a:ext cx="13342912" cy="1314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191919"/>
                </a:solidFill>
                <a:latin typeface="Roboto"/>
              </a:rPr>
              <a:t>i</a:t>
            </a:r>
            <a:r>
              <a:rPr lang="en-US" sz="2500">
                <a:solidFill>
                  <a:srgbClr val="191919"/>
                </a:solidFill>
                <a:latin typeface="Roboto"/>
              </a:rPr>
              <a:t>con </a:t>
            </a:r>
            <a:r>
              <a:rPr lang="en-US" sz="2500" dirty="0" err="1">
                <a:solidFill>
                  <a:srgbClr val="191919"/>
                </a:solidFill>
                <a:latin typeface="Roboto"/>
              </a:rPr>
              <a:t>Kommunikation</a:t>
            </a:r>
            <a:r>
              <a:rPr lang="en-US" sz="2500" dirty="0">
                <a:solidFill>
                  <a:srgbClr val="191919"/>
                </a:solidFill>
                <a:latin typeface="Roboto"/>
              </a:rPr>
              <a:t> für Kultur und </a:t>
            </a:r>
            <a:r>
              <a:rPr lang="en-US" sz="2500" dirty="0" err="1">
                <a:solidFill>
                  <a:srgbClr val="191919"/>
                </a:solidFill>
                <a:latin typeface="Roboto"/>
              </a:rPr>
              <a:t>Wirtschaft</a:t>
            </a:r>
            <a:r>
              <a:rPr lang="en-US" sz="2500" dirty="0">
                <a:solidFill>
                  <a:srgbClr val="191919"/>
                </a:solidFill>
                <a:latin typeface="Roboto"/>
              </a:rPr>
              <a:t> GmbH</a:t>
            </a:r>
          </a:p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191919"/>
                </a:solidFill>
                <a:latin typeface="Roboto"/>
                <a:hlinkClick r:id="rId6"/>
              </a:rPr>
              <a:t>https://www.icon-design.de</a:t>
            </a:r>
            <a:r>
              <a:rPr lang="en-US" sz="2500" dirty="0">
                <a:solidFill>
                  <a:srgbClr val="191919"/>
                </a:solidFill>
                <a:latin typeface="Roboto"/>
              </a:rPr>
              <a:t> Instagram: </a:t>
            </a:r>
            <a:r>
              <a:rPr lang="en-US" sz="2500" dirty="0">
                <a:solidFill>
                  <a:srgbClr val="191919"/>
                </a:solidFill>
                <a:latin typeface="Roboto"/>
                <a:hlinkClick r:id="rId7"/>
              </a:rPr>
              <a:t>https://www.instagram.com/iconkommunikation/</a:t>
            </a:r>
            <a:endParaRPr lang="en-US" sz="2500" dirty="0">
              <a:solidFill>
                <a:srgbClr val="191919"/>
              </a:solidFill>
              <a:latin typeface="Roboto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191919"/>
              </a:solidFill>
              <a:latin typeface="Robo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4522374"/>
            <a:ext cx="8877300" cy="425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34"/>
              </a:lnSpc>
            </a:pPr>
            <a:r>
              <a:rPr lang="de-DE" sz="7500" b="1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App zur Förderung von Beet- und Baumpatenschaften in Köln</a:t>
            </a:r>
            <a:endParaRPr lang="en-US" sz="7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86274" y="1028700"/>
            <a:ext cx="8123536" cy="6498828"/>
          </a:xfrm>
          <a:custGeom>
            <a:avLst/>
            <a:gdLst/>
            <a:ahLst/>
            <a:cxnLst/>
            <a:rect l="l" t="t" r="r" b="b"/>
            <a:pathLst>
              <a:path w="8123536" h="6498828">
                <a:moveTo>
                  <a:pt x="0" y="0"/>
                </a:moveTo>
                <a:lnTo>
                  <a:pt x="8123536" y="0"/>
                </a:lnTo>
                <a:lnTo>
                  <a:pt x="8123536" y="6498828"/>
                </a:lnTo>
                <a:lnTo>
                  <a:pt x="0" y="6498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386520" y="8250417"/>
            <a:ext cx="3412913" cy="739641"/>
          </a:xfrm>
          <a:custGeom>
            <a:avLst/>
            <a:gdLst/>
            <a:ahLst/>
            <a:cxnLst/>
            <a:rect l="l" t="t" r="r" b="b"/>
            <a:pathLst>
              <a:path w="3412913" h="739641">
                <a:moveTo>
                  <a:pt x="0" y="0"/>
                </a:moveTo>
                <a:lnTo>
                  <a:pt x="3412914" y="0"/>
                </a:lnTo>
                <a:lnTo>
                  <a:pt x="3412914" y="739641"/>
                </a:lnTo>
                <a:lnTo>
                  <a:pt x="0" y="7396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711293" y="3316373"/>
            <a:ext cx="4763369" cy="3170617"/>
          </a:xfrm>
          <a:custGeom>
            <a:avLst/>
            <a:gdLst/>
            <a:ahLst/>
            <a:cxnLst/>
            <a:rect l="l" t="t" r="r" b="b"/>
            <a:pathLst>
              <a:path w="4763369" h="3170617">
                <a:moveTo>
                  <a:pt x="0" y="0"/>
                </a:moveTo>
                <a:lnTo>
                  <a:pt x="4763369" y="0"/>
                </a:lnTo>
                <a:lnTo>
                  <a:pt x="4763369" y="3170617"/>
                </a:lnTo>
                <a:lnTo>
                  <a:pt x="0" y="31706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5437637" y="7125736"/>
            <a:ext cx="3706363" cy="2989002"/>
          </a:xfrm>
          <a:custGeom>
            <a:avLst/>
            <a:gdLst/>
            <a:ahLst/>
            <a:cxnLst/>
            <a:rect l="l" t="t" r="r" b="b"/>
            <a:pathLst>
              <a:path w="3706363" h="2989002">
                <a:moveTo>
                  <a:pt x="0" y="0"/>
                </a:moveTo>
                <a:lnTo>
                  <a:pt x="3706363" y="0"/>
                </a:lnTo>
                <a:lnTo>
                  <a:pt x="3706363" y="2989002"/>
                </a:lnTo>
                <a:lnTo>
                  <a:pt x="0" y="29890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9614728" y="7809745"/>
            <a:ext cx="2634670" cy="1620984"/>
          </a:xfrm>
          <a:custGeom>
            <a:avLst/>
            <a:gdLst/>
            <a:ahLst/>
            <a:cxnLst/>
            <a:rect l="l" t="t" r="r" b="b"/>
            <a:pathLst>
              <a:path w="2634670" h="1620984">
                <a:moveTo>
                  <a:pt x="0" y="0"/>
                </a:moveTo>
                <a:lnTo>
                  <a:pt x="2634669" y="0"/>
                </a:lnTo>
                <a:lnTo>
                  <a:pt x="2634669" y="1620984"/>
                </a:lnTo>
                <a:lnTo>
                  <a:pt x="0" y="16209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1028700" y="2888471"/>
            <a:ext cx="7701936" cy="760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5"/>
              </a:lnSpc>
            </a:pPr>
            <a:r>
              <a:rPr lang="en-US" sz="4397" dirty="0">
                <a:solidFill>
                  <a:srgbClr val="000000"/>
                </a:solidFill>
                <a:latin typeface="Roboto Bold"/>
              </a:rPr>
              <a:t>Ein </a:t>
            </a:r>
            <a:r>
              <a:rPr lang="en-US" sz="4397" dirty="0" err="1">
                <a:solidFill>
                  <a:srgbClr val="000000"/>
                </a:solidFill>
                <a:latin typeface="Roboto Bold"/>
              </a:rPr>
              <a:t>Projekt</a:t>
            </a:r>
            <a:r>
              <a:rPr lang="en-US" sz="4397" dirty="0">
                <a:solidFill>
                  <a:srgbClr val="000000"/>
                </a:solidFill>
                <a:latin typeface="Roboto Bold"/>
              </a:rPr>
              <a:t> von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83906" y="4531183"/>
            <a:ext cx="682838" cy="611993"/>
          </a:xfrm>
          <a:custGeom>
            <a:avLst/>
            <a:gdLst/>
            <a:ahLst/>
            <a:cxnLst/>
            <a:rect l="l" t="t" r="r" b="b"/>
            <a:pathLst>
              <a:path w="682838" h="611993">
                <a:moveTo>
                  <a:pt x="0" y="0"/>
                </a:moveTo>
                <a:lnTo>
                  <a:pt x="682838" y="0"/>
                </a:lnTo>
                <a:lnTo>
                  <a:pt x="682838" y="611993"/>
                </a:lnTo>
                <a:lnTo>
                  <a:pt x="0" y="611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5214925" y="1015574"/>
            <a:ext cx="7858149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>
                <a:solidFill>
                  <a:srgbClr val="000000"/>
                </a:solidFill>
                <a:latin typeface="Roboto Bold"/>
              </a:rPr>
              <a:t>Das Team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83059" y="8638834"/>
            <a:ext cx="3466538" cy="415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3"/>
              </a:lnSpc>
            </a:pPr>
            <a:r>
              <a:rPr lang="en-US" sz="2402" spc="523" dirty="0">
                <a:solidFill>
                  <a:srgbClr val="191919"/>
                </a:solidFill>
                <a:latin typeface="Roboto Bold"/>
              </a:rPr>
              <a:t>Eva Rusch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85319" y="8638834"/>
            <a:ext cx="3466538" cy="415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3"/>
              </a:lnSpc>
            </a:pPr>
            <a:r>
              <a:rPr lang="en-US" sz="2402" spc="523" dirty="0">
                <a:solidFill>
                  <a:srgbClr val="191919"/>
                </a:solidFill>
                <a:latin typeface="Roboto Bold"/>
              </a:rPr>
              <a:t>Marita Odia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950510" y="8638834"/>
            <a:ext cx="3466538" cy="415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3"/>
              </a:lnSpc>
            </a:pPr>
            <a:r>
              <a:rPr lang="en-US" sz="2402" spc="523" dirty="0" err="1">
                <a:solidFill>
                  <a:srgbClr val="191919"/>
                </a:solidFill>
                <a:latin typeface="Roboto Bold"/>
              </a:rPr>
              <a:t>Zeals</a:t>
            </a:r>
            <a:r>
              <a:rPr lang="en-US" sz="2402" spc="523" dirty="0">
                <a:solidFill>
                  <a:srgbClr val="191919"/>
                </a:solidFill>
                <a:latin typeface="Roboto Bold"/>
              </a:rPr>
              <a:t> 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14800" y="2386394"/>
            <a:ext cx="12954000" cy="2080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 dirty="0">
                <a:solidFill>
                  <a:srgbClr val="000000"/>
                </a:solidFill>
                <a:latin typeface="Roboto"/>
              </a:rPr>
              <a:t>Die icon GmbH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ist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eine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Kölner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Agentur,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spezialisiert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auf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Kommunikation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und Social Design.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Wir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betreuen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das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Projekt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"Hallo Nachbar, Danke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schön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" des Umwelt- und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Verbraucherschutzamtes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wobei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unser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Fokus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auf der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Aktivierung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der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Nachbarschaft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durch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städtische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Beetpatenschaften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und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Nachbarschaftsgärten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liegt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. Unser Team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wird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durch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die Expertise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einer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Permakulturgärtnerin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bereichert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.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Unsere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Kontakte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in die Game Developer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Szene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Kölns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ist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uns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eine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wichtige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Hilfe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59793" y="9157898"/>
            <a:ext cx="1850180" cy="613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1643" dirty="0">
                <a:solidFill>
                  <a:srgbClr val="000000"/>
                </a:solidFill>
                <a:latin typeface="Roboto"/>
              </a:rPr>
              <a:t>M.A., PR-</a:t>
            </a:r>
            <a:r>
              <a:rPr lang="en-US" sz="1643" dirty="0" err="1">
                <a:solidFill>
                  <a:srgbClr val="000000"/>
                </a:solidFill>
                <a:latin typeface="Roboto"/>
              </a:rPr>
              <a:t>Expertin</a:t>
            </a:r>
            <a:endParaRPr lang="en-US" sz="1643" dirty="0">
              <a:solidFill>
                <a:srgbClr val="000000"/>
              </a:solidFill>
              <a:latin typeface="Roboto"/>
            </a:endParaRPr>
          </a:p>
          <a:p>
            <a:pPr algn="ctr">
              <a:lnSpc>
                <a:spcPts val="2464"/>
              </a:lnSpc>
            </a:pPr>
            <a:r>
              <a:rPr lang="en-US" sz="1643" dirty="0" err="1">
                <a:solidFill>
                  <a:srgbClr val="000000"/>
                </a:solidFill>
                <a:latin typeface="Roboto"/>
              </a:rPr>
              <a:t>Konzept</a:t>
            </a:r>
            <a:r>
              <a:rPr lang="en-US" sz="1643" dirty="0">
                <a:solidFill>
                  <a:srgbClr val="000000"/>
                </a:solidFill>
                <a:latin typeface="Roboto"/>
              </a:rPr>
              <a:t> und Text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30660" y="9152630"/>
            <a:ext cx="2560667" cy="613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1643" dirty="0">
                <a:solidFill>
                  <a:srgbClr val="000000"/>
                </a:solidFill>
                <a:latin typeface="Roboto"/>
              </a:rPr>
              <a:t>Bachelor </a:t>
            </a:r>
            <a:r>
              <a:rPr lang="en-US" sz="1643" dirty="0" err="1">
                <a:solidFill>
                  <a:srgbClr val="000000"/>
                </a:solidFill>
                <a:latin typeface="Roboto"/>
              </a:rPr>
              <a:t>Designerin</a:t>
            </a:r>
            <a:r>
              <a:rPr lang="en-US" sz="1643" dirty="0">
                <a:solidFill>
                  <a:srgbClr val="000000"/>
                </a:solidFill>
                <a:latin typeface="Roboto"/>
              </a:rPr>
              <a:t>, Game </a:t>
            </a:r>
            <a:r>
              <a:rPr lang="en-US" sz="1643" dirty="0" err="1">
                <a:solidFill>
                  <a:srgbClr val="000000"/>
                </a:solidFill>
                <a:latin typeface="Roboto"/>
              </a:rPr>
              <a:t>Developerin</a:t>
            </a:r>
            <a:r>
              <a:rPr lang="en-US" sz="1643" dirty="0">
                <a:solidFill>
                  <a:srgbClr val="000000"/>
                </a:solidFill>
                <a:latin typeface="Roboto"/>
              </a:rPr>
              <a:t> CGL Cologne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53857" y="9152630"/>
            <a:ext cx="1679808" cy="613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1643" dirty="0" err="1">
                <a:solidFill>
                  <a:srgbClr val="000000"/>
                </a:solidFill>
                <a:latin typeface="Roboto"/>
              </a:rPr>
              <a:t>Dipl</a:t>
            </a:r>
            <a:r>
              <a:rPr lang="en-US" sz="1643" dirty="0">
                <a:solidFill>
                  <a:srgbClr val="000000"/>
                </a:solidFill>
                <a:latin typeface="Roboto"/>
              </a:rPr>
              <a:t>-Des. </a:t>
            </a:r>
            <a:r>
              <a:rPr lang="en-US" sz="1643" dirty="0" err="1">
                <a:solidFill>
                  <a:srgbClr val="000000"/>
                </a:solidFill>
                <a:latin typeface="Roboto"/>
              </a:rPr>
              <a:t>Geschäftsführung</a:t>
            </a:r>
            <a:endParaRPr lang="en-US" sz="1643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Freeform 11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 rot="1291934">
            <a:off x="14165978" y="6371875"/>
            <a:ext cx="9330612" cy="6989476"/>
          </a:xfrm>
          <a:custGeom>
            <a:avLst/>
            <a:gdLst/>
            <a:ahLst/>
            <a:cxnLst/>
            <a:rect l="l" t="t" r="r" b="b"/>
            <a:pathLst>
              <a:path w="9330612" h="6989476">
                <a:moveTo>
                  <a:pt x="0" y="0"/>
                </a:moveTo>
                <a:lnTo>
                  <a:pt x="9330612" y="0"/>
                </a:lnTo>
                <a:lnTo>
                  <a:pt x="9330612" y="6989476"/>
                </a:lnTo>
                <a:lnTo>
                  <a:pt x="0" y="6989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213022-5933-D1DD-D6D3-7EEBE6BE462A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45" y="5725441"/>
            <a:ext cx="2847600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996FD89-7E95-9A44-49D3-8371BB627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13" y="5804256"/>
            <a:ext cx="2585489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CD9B91D-5FA3-C207-6CD4-1681B5D38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975" y="5765476"/>
            <a:ext cx="2596038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68974" y="3399173"/>
            <a:ext cx="7765888" cy="185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7"/>
              </a:lnSpc>
            </a:pPr>
            <a:r>
              <a:rPr lang="en-US" sz="6064" dirty="0">
                <a:solidFill>
                  <a:srgbClr val="191919"/>
                </a:solidFill>
                <a:latin typeface="Roboto Bold"/>
              </a:rPr>
              <a:t>WELCHES PROBLEM WIR LÖSEN </a:t>
            </a:r>
          </a:p>
        </p:txBody>
      </p:sp>
      <p:sp>
        <p:nvSpPr>
          <p:cNvPr id="3" name="Freeform 3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0615901" y="1673832"/>
            <a:ext cx="5904743" cy="6939335"/>
          </a:xfrm>
          <a:custGeom>
            <a:avLst/>
            <a:gdLst/>
            <a:ahLst/>
            <a:cxnLst/>
            <a:rect l="l" t="t" r="r" b="b"/>
            <a:pathLst>
              <a:path w="5904743" h="6939335">
                <a:moveTo>
                  <a:pt x="0" y="0"/>
                </a:moveTo>
                <a:lnTo>
                  <a:pt x="5904743" y="0"/>
                </a:lnTo>
                <a:lnTo>
                  <a:pt x="5904743" y="6939336"/>
                </a:lnTo>
                <a:lnTo>
                  <a:pt x="0" y="69393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1668974" y="5549031"/>
            <a:ext cx="7765888" cy="3024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2"/>
              </a:lnSpc>
            </a:pPr>
            <a:r>
              <a:rPr lang="en-US" sz="2275" dirty="0">
                <a:solidFill>
                  <a:srgbClr val="191919"/>
                </a:solidFill>
                <a:latin typeface="Roboto"/>
              </a:rPr>
              <a:t>Köln hat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mehr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Beton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als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Blätter, und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unsere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Pflanzen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schreien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förmlich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nach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mehr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Liebe!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Mit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Beet- und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Baumpatenschaften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wollen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wir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die Stadt in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eine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grüne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Oase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verwandeln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! Aber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wie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geht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das?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Wir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weisen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den Weg,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vermitteln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und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machen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es der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Bürger:in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einfacher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. Davon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profitieren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alle: Köln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wird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grüner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, die Luft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wird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frischer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, und die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Nachbar:innen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werden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zu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echten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„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Grünheitshelden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“. 🌿🌼</a:t>
            </a:r>
          </a:p>
        </p:txBody>
      </p:sp>
      <p:sp>
        <p:nvSpPr>
          <p:cNvPr id="6" name="Freeform 6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684136" y="7692812"/>
            <a:ext cx="14319993" cy="6166547"/>
          </a:xfrm>
          <a:custGeom>
            <a:avLst/>
            <a:gdLst/>
            <a:ahLst/>
            <a:cxnLst/>
            <a:rect l="l" t="t" r="r" b="b"/>
            <a:pathLst>
              <a:path w="14319993" h="6166547">
                <a:moveTo>
                  <a:pt x="0" y="0"/>
                </a:moveTo>
                <a:lnTo>
                  <a:pt x="14319993" y="0"/>
                </a:lnTo>
                <a:lnTo>
                  <a:pt x="14319993" y="6166548"/>
                </a:lnTo>
                <a:lnTo>
                  <a:pt x="0" y="61665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5214925" y="1328884"/>
            <a:ext cx="7858149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>
                <a:solidFill>
                  <a:srgbClr val="000000"/>
                </a:solidFill>
                <a:latin typeface="Roboto Bold"/>
              </a:rPr>
              <a:t>Wie </a:t>
            </a:r>
            <a:r>
              <a:rPr lang="en-US" sz="7200" dirty="0" err="1">
                <a:solidFill>
                  <a:srgbClr val="000000"/>
                </a:solidFill>
                <a:latin typeface="Roboto Bold"/>
              </a:rPr>
              <a:t>wir</a:t>
            </a:r>
            <a:r>
              <a:rPr lang="en-US" sz="7200" dirty="0">
                <a:solidFill>
                  <a:srgbClr val="000000"/>
                </a:solidFill>
                <a:latin typeface="Roboto Bold"/>
              </a:rPr>
              <a:t> es </a:t>
            </a:r>
            <a:r>
              <a:rPr lang="en-US" sz="7200" dirty="0" err="1">
                <a:solidFill>
                  <a:srgbClr val="000000"/>
                </a:solidFill>
                <a:latin typeface="Roboto Bold"/>
              </a:rPr>
              <a:t>lösen</a:t>
            </a:r>
            <a:endParaRPr lang="en-US" sz="7200" dirty="0">
              <a:solidFill>
                <a:srgbClr val="000000"/>
              </a:solidFill>
              <a:latin typeface="Roboto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3392300"/>
            <a:ext cx="7815433" cy="1481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</a:pPr>
            <a:r>
              <a:rPr lang="en-US" sz="2199" dirty="0" err="1">
                <a:solidFill>
                  <a:srgbClr val="000000"/>
                </a:solidFill>
                <a:latin typeface="Roboto"/>
              </a:rPr>
              <a:t>Förderung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von Beet- und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Baumpatenschaften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umfassende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Know-How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Vermittlung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rund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um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naturnahe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Wildpflanzen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und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Aktiverung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der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Bürger:innen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bzw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.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Nachbarschaften</a:t>
            </a:r>
            <a:endParaRPr lang="en-US" sz="2199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443867" y="2626601"/>
            <a:ext cx="7815433" cy="6097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59"/>
              </a:lnSpc>
              <a:spcBef>
                <a:spcPct val="0"/>
              </a:spcBef>
            </a:pP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Unsere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Lösung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besteht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aus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einem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innovativen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Patenschaftsprogramm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, das es den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Bürger:inen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Kölns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ermöglicht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Verantwortung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für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lokale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Beete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und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Bäume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zu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übernehmen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. Unser Service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bietet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eine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benutzerfreundliche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Plattform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, auf der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sich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Interessierte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anmelden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und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ihre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„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grünen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Schützlinge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“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auswählen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können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. Die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Plattform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enthält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Funktionen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wie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Erinnerungen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für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Pflegeaufgaben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Zugang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zu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Gartentipps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und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eine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Community-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Funktion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, die den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Austausch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mit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anderen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„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Grünheitshelden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“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ermöglicht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.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Dadurch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fördern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wir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nicht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nur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die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Begrünung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der Stadt,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sondern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auch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das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Gemeinschaftsgefühl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und die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aktive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Teilnahme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an der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Stadtgestaltung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83614" y="7261558"/>
            <a:ext cx="8520772" cy="8520772"/>
          </a:xfrm>
          <a:custGeom>
            <a:avLst/>
            <a:gdLst/>
            <a:ahLst/>
            <a:cxnLst/>
            <a:rect l="l" t="t" r="r" b="b"/>
            <a:pathLst>
              <a:path w="8520772" h="8520772">
                <a:moveTo>
                  <a:pt x="0" y="0"/>
                </a:moveTo>
                <a:lnTo>
                  <a:pt x="8520772" y="0"/>
                </a:lnTo>
                <a:lnTo>
                  <a:pt x="8520772" y="8520772"/>
                </a:lnTo>
                <a:lnTo>
                  <a:pt x="0" y="8520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8196418" y="6653176"/>
            <a:ext cx="1753933" cy="1753933"/>
          </a:xfrm>
          <a:custGeom>
            <a:avLst/>
            <a:gdLst/>
            <a:ahLst/>
            <a:cxnLst/>
            <a:rect l="l" t="t" r="r" b="b"/>
            <a:pathLst>
              <a:path w="1753933" h="1753933">
                <a:moveTo>
                  <a:pt x="0" y="0"/>
                </a:moveTo>
                <a:lnTo>
                  <a:pt x="1753933" y="0"/>
                </a:lnTo>
                <a:lnTo>
                  <a:pt x="1753933" y="1753933"/>
                </a:lnTo>
                <a:lnTo>
                  <a:pt x="0" y="17539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8697000" y="7100485"/>
            <a:ext cx="752769" cy="824747"/>
          </a:xfrm>
          <a:custGeom>
            <a:avLst/>
            <a:gdLst/>
            <a:ahLst/>
            <a:cxnLst/>
            <a:rect l="l" t="t" r="r" b="b"/>
            <a:pathLst>
              <a:path w="752769" h="824747">
                <a:moveTo>
                  <a:pt x="0" y="0"/>
                </a:moveTo>
                <a:lnTo>
                  <a:pt x="752769" y="0"/>
                </a:lnTo>
                <a:lnTo>
                  <a:pt x="752769" y="824746"/>
                </a:lnTo>
                <a:lnTo>
                  <a:pt x="0" y="8247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12260004" y="8128275"/>
            <a:ext cx="1841521" cy="1841521"/>
          </a:xfrm>
          <a:custGeom>
            <a:avLst/>
            <a:gdLst/>
            <a:ahLst/>
            <a:cxnLst/>
            <a:rect l="l" t="t" r="r" b="b"/>
            <a:pathLst>
              <a:path w="1841521" h="1841521">
                <a:moveTo>
                  <a:pt x="0" y="0"/>
                </a:moveTo>
                <a:lnTo>
                  <a:pt x="1841521" y="0"/>
                </a:lnTo>
                <a:lnTo>
                  <a:pt x="1841521" y="1841521"/>
                </a:lnTo>
                <a:lnTo>
                  <a:pt x="0" y="18415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4186475" y="8128275"/>
            <a:ext cx="1841521" cy="1841521"/>
          </a:xfrm>
          <a:custGeom>
            <a:avLst/>
            <a:gdLst/>
            <a:ahLst/>
            <a:cxnLst/>
            <a:rect l="l" t="t" r="r" b="b"/>
            <a:pathLst>
              <a:path w="1841521" h="1841521">
                <a:moveTo>
                  <a:pt x="0" y="0"/>
                </a:moveTo>
                <a:lnTo>
                  <a:pt x="1841521" y="0"/>
                </a:lnTo>
                <a:lnTo>
                  <a:pt x="1841521" y="1841521"/>
                </a:lnTo>
                <a:lnTo>
                  <a:pt x="0" y="18415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4585354" y="8513890"/>
            <a:ext cx="1043763" cy="996319"/>
          </a:xfrm>
          <a:custGeom>
            <a:avLst/>
            <a:gdLst/>
            <a:ahLst/>
            <a:cxnLst/>
            <a:rect l="l" t="t" r="r" b="b"/>
            <a:pathLst>
              <a:path w="1043763" h="996319">
                <a:moveTo>
                  <a:pt x="0" y="0"/>
                </a:moveTo>
                <a:lnTo>
                  <a:pt x="1043763" y="0"/>
                </a:lnTo>
                <a:lnTo>
                  <a:pt x="1043763" y="996319"/>
                </a:lnTo>
                <a:lnTo>
                  <a:pt x="0" y="9963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12726299" y="8587862"/>
            <a:ext cx="908930" cy="922346"/>
          </a:xfrm>
          <a:custGeom>
            <a:avLst/>
            <a:gdLst/>
            <a:ahLst/>
            <a:cxnLst/>
            <a:rect l="l" t="t" r="r" b="b"/>
            <a:pathLst>
              <a:path w="908930" h="922346">
                <a:moveTo>
                  <a:pt x="0" y="0"/>
                </a:moveTo>
                <a:lnTo>
                  <a:pt x="908931" y="0"/>
                </a:lnTo>
                <a:lnTo>
                  <a:pt x="908931" y="922347"/>
                </a:lnTo>
                <a:lnTo>
                  <a:pt x="0" y="9223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9" name="Group 9"/>
          <p:cNvGrpSpPr/>
          <p:nvPr/>
        </p:nvGrpSpPr>
        <p:grpSpPr>
          <a:xfrm>
            <a:off x="1652107" y="3598220"/>
            <a:ext cx="3723511" cy="900875"/>
            <a:chOff x="0" y="-66675"/>
            <a:chExt cx="980678" cy="23726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980678" cy="23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de-DE" sz="3200" b="1" i="0" dirty="0">
                  <a:effectLst/>
                  <a:latin typeface="Inter"/>
                </a:rPr>
                <a:t>Nachhaltige städtischen Begrünung</a:t>
              </a:r>
              <a:endParaRPr lang="en-US" sz="2981" spc="29" dirty="0">
                <a:latin typeface="Roboto Bold"/>
                <a:ea typeface="Roboto Bold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845423" y="895350"/>
            <a:ext cx="2597154" cy="1184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7"/>
              </a:lnSpc>
            </a:pPr>
            <a:r>
              <a:rPr lang="en-US" sz="6947" spc="368" dirty="0">
                <a:solidFill>
                  <a:srgbClr val="231F20"/>
                </a:solidFill>
                <a:latin typeface="Roboto Bold"/>
              </a:rPr>
              <a:t>OKRs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75545" y="4953895"/>
            <a:ext cx="3735514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ctr">
              <a:buAutoNum type="arabicPeriod"/>
            </a:pPr>
            <a:r>
              <a:rPr lang="de-DE" sz="20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500 neue Patenschaften für Beete und Bäume mit heimischen klimaangepassten Pflanzen innerhalb von 6 Monaten.  </a:t>
            </a:r>
          </a:p>
          <a:p>
            <a:pPr marL="457200" indent="-457200" algn="ctr">
              <a:buFontTx/>
              <a:buAutoNum type="arabicPeriod"/>
            </a:pPr>
            <a:r>
              <a:rPr lang="de-DE" sz="20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80% der registrierten Paten nutzen insektenfreundliche Pflanzen und Wildstauden in ihren Pflegebereichen.  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221240" y="3335443"/>
            <a:ext cx="3751558" cy="900875"/>
            <a:chOff x="0" y="-66675"/>
            <a:chExt cx="988065" cy="2372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988065" cy="23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 dirty="0">
                  <a:solidFill>
                    <a:srgbClr val="191919"/>
                  </a:solidFill>
                  <a:latin typeface="Roboto Bold"/>
                  <a:ea typeface="Roboto Bold"/>
                </a:rPr>
                <a:t>Gemeinschaft und </a:t>
              </a:r>
              <a:r>
                <a:rPr lang="en-US" sz="2981" spc="29" dirty="0" err="1">
                  <a:solidFill>
                    <a:srgbClr val="191919"/>
                  </a:solidFill>
                  <a:latin typeface="Roboto Bold"/>
                  <a:ea typeface="Roboto Bold"/>
                </a:rPr>
                <a:t>Umweltbewusstsein</a:t>
              </a:r>
              <a:endParaRPr lang="en-US" sz="2981" spc="29" dirty="0">
                <a:solidFill>
                  <a:srgbClr val="191919"/>
                </a:solidFill>
                <a:latin typeface="Roboto Bold"/>
                <a:ea typeface="Roboto Bold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141310" y="4415420"/>
            <a:ext cx="6254887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de-DE" sz="20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1. Aufbau einer aktiven Community-Plattform mit mindestens 1000 Mitgliedern, die sich über die Vorteile heimischer und insektenfreundlicher Pflanzen austauschen, innerhalb eines Jahres.  </a:t>
            </a:r>
          </a:p>
          <a:p>
            <a:pPr algn="ctr"/>
            <a:r>
              <a:rPr lang="de-DE" sz="20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2. Durchführung von 10 interaktiven Workshops und Events zur Umweltbildung und Pflege von Wildstauden pro Quartal.  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3161890" y="3851376"/>
            <a:ext cx="3474003" cy="647719"/>
            <a:chOff x="0" y="0"/>
            <a:chExt cx="914964" cy="17059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914964" cy="23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de-DE" sz="2980" b="1" dirty="0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 Urbane Biodiversität und Ästhetik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218439" y="4680902"/>
            <a:ext cx="3360904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de-DE" sz="20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1. Steigerung der städtischen Grünbedeckung um 10% innerhalb von zwei Jahren, mit einem Schwerpunkt auf heimischen Pflanzenarten.  </a:t>
            </a:r>
          </a:p>
          <a:p>
            <a:pPr algn="ctr"/>
            <a:r>
              <a:rPr lang="de-DE" sz="20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2. Positive Bewertung der Verbesserung der Biodiversität und ästhetischen Qualität in Bürgerumfragen mit einer Zufriedenheit von über 85%.</a:t>
            </a:r>
          </a:p>
        </p:txBody>
      </p:sp>
      <p:sp>
        <p:nvSpPr>
          <p:cNvPr id="22" name="Freeform 22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3" name="Freeform 23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4" name="TextBox 24"/>
          <p:cNvSpPr txBox="1"/>
          <p:nvPr/>
        </p:nvSpPr>
        <p:spPr>
          <a:xfrm>
            <a:off x="3825534" y="2077256"/>
            <a:ext cx="10636933" cy="723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2"/>
              </a:lnSpc>
              <a:spcBef>
                <a:spcPct val="0"/>
              </a:spcBef>
            </a:pP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Diese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Objectives und Key Results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kommunizieren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unser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Bestreben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,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geben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Orientierung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und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schaffen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Fokus</a:t>
            </a:r>
            <a:endParaRPr lang="en-US" sz="2110" spc="90" dirty="0">
              <a:solidFill>
                <a:srgbClr val="231F20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6055914" y="5105400"/>
            <a:ext cx="10287000" cy="0"/>
          </a:xfrm>
          <a:prstGeom prst="line">
            <a:avLst/>
          </a:prstGeom>
          <a:ln w="76200" cap="flat">
            <a:solidFill>
              <a:srgbClr val="E1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0998134" y="1206568"/>
            <a:ext cx="402560" cy="40256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928785" y="3841590"/>
            <a:ext cx="5330515" cy="5206958"/>
            <a:chOff x="0" y="-38100"/>
            <a:chExt cx="7107354" cy="6942610"/>
          </a:xfrm>
        </p:grpSpPr>
        <p:sp>
          <p:nvSpPr>
            <p:cNvPr id="7" name="TextBox 7"/>
            <p:cNvSpPr txBox="1"/>
            <p:nvPr/>
          </p:nvSpPr>
          <p:spPr>
            <a:xfrm>
              <a:off x="0" y="2322144"/>
              <a:ext cx="7107354" cy="4582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59"/>
                </a:lnSpc>
              </a:pP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Als Social Design Agentur icon GmbH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haben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wir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u.a.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durch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unsere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Arbeit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bei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Hallo Nachbar, Danke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schön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wertvolle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Erkenntnisse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gewonnen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. Der Status Quo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zeigt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,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dass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die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Relevanz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von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grüner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Stadtgestaltung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für die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Bürger:innen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in Köln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hoch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ist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.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Viele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wünschen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sich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aktiv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zur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Verbesserung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des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Stadtbildes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beizutragen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,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wissen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aber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oft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nicht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, wo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sie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beginnen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sollen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oder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wie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sie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effektiv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helfen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können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55025"/>
              <a:ext cx="7107354" cy="1433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20"/>
                </a:lnSpc>
              </a:pPr>
              <a:r>
                <a:rPr lang="en-US" sz="3200" spc="240">
                  <a:solidFill>
                    <a:srgbClr val="191919"/>
                  </a:solidFill>
                  <a:latin typeface="Roboto Bold"/>
                </a:rPr>
                <a:t>WICHTIGE ERKENNTNISSE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7107354" cy="39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145852" y="2401529"/>
            <a:ext cx="5330515" cy="4664032"/>
            <a:chOff x="0" y="-38100"/>
            <a:chExt cx="7107354" cy="621870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598242"/>
              <a:ext cx="7107354" cy="4582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59"/>
                </a:lnSpc>
              </a:pP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Unsere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User Research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stützt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sich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auf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Erfahrungen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aus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der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Quartiersarbeit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in vier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Kölner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Stadtteilen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,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insbesondere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bei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Beetpatenschaften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und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Nachbarschafts-gärten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. Die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Zusammenarbeit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mit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Permakultur-Gärtnerinnen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und der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Stadtverwaltung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hat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uns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tiefe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Einblicke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in die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Bedürfnisse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der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Bürger:innen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und die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administrativen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Aspekte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städtischer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Begrünungsprojekte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verschafft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455025"/>
              <a:ext cx="7107354" cy="709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r>
                <a:rPr lang="en-US" sz="3200" spc="35" dirty="0">
                  <a:solidFill>
                    <a:srgbClr val="191919"/>
                  </a:solidFill>
                  <a:latin typeface="Roboto Bold"/>
                </a:rPr>
                <a:t>USER RESEARCH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7107354" cy="39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143744" y="6814224"/>
            <a:ext cx="5330515" cy="2436970"/>
            <a:chOff x="0" y="-38100"/>
            <a:chExt cx="7107354" cy="324929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2322144"/>
              <a:ext cx="7107354" cy="889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59"/>
                </a:lnSpc>
              </a:pP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Ideenfindung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,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Bedarfsschärfung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,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Antragsstellung</a:t>
              </a:r>
              <a:endParaRPr lang="en-US" sz="1899" spc="94" dirty="0">
                <a:solidFill>
                  <a:srgbClr val="191919"/>
                </a:solidFill>
                <a:latin typeface="Roboto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455025"/>
              <a:ext cx="7107354" cy="1433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r>
                <a:rPr lang="en-US" sz="3200" spc="147">
                  <a:solidFill>
                    <a:srgbClr val="191919"/>
                  </a:solidFill>
                  <a:latin typeface="Roboto Bold"/>
                </a:rPr>
                <a:t>BISHERIGE MEILENSTEINE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7107354" cy="39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000242" y="2694368"/>
            <a:ext cx="402560" cy="40256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998134" y="4924261"/>
            <a:ext cx="402560" cy="40256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998134" y="6458243"/>
            <a:ext cx="402560" cy="40256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6529432" y="9305925"/>
            <a:ext cx="1307336" cy="69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70"/>
              </a:lnSpc>
            </a:pPr>
            <a:r>
              <a:rPr lang="en-US" sz="4200" spc="1470">
                <a:solidFill>
                  <a:srgbClr val="FFFFFF"/>
                </a:solidFill>
                <a:latin typeface="Now Medium"/>
              </a:rPr>
              <a:t>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139985" y="516958"/>
            <a:ext cx="7858149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Roboto Bold"/>
              </a:rPr>
              <a:t>Status Quo</a:t>
            </a:r>
          </a:p>
        </p:txBody>
      </p:sp>
      <p:sp>
        <p:nvSpPr>
          <p:cNvPr id="29" name="Freeform 29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0" name="Freeform 30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22615" y="2116413"/>
            <a:ext cx="6940483" cy="1072072"/>
            <a:chOff x="0" y="-9525"/>
            <a:chExt cx="9253977" cy="1429429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9253977" cy="59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79"/>
                </a:lnSpc>
                <a:spcBef>
                  <a:spcPct val="0"/>
                </a:spcBef>
              </a:pPr>
              <a:r>
                <a:rPr lang="en-US" sz="2899" dirty="0" err="1">
                  <a:solidFill>
                    <a:srgbClr val="191919"/>
                  </a:solidFill>
                  <a:latin typeface="Roboto Bold"/>
                </a:rPr>
                <a:t>Ideenausarbeitung</a:t>
              </a:r>
              <a:endParaRPr lang="en-US" sz="2899" dirty="0">
                <a:solidFill>
                  <a:srgbClr val="191919"/>
                </a:solidFill>
                <a:latin typeface="Roboto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44389"/>
              <a:ext cx="9253977" cy="475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8789" lvl="1" indent="-229394" algn="l">
                <a:lnSpc>
                  <a:spcPts val="2975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Inhalte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konkretisieren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 und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erstes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 Layout</a:t>
              </a:r>
            </a:p>
          </p:txBody>
        </p:sp>
      </p:grpSp>
      <p:sp>
        <p:nvSpPr>
          <p:cNvPr id="5" name="Freeform 5"/>
          <p:cNvSpPr/>
          <p:nvPr/>
        </p:nvSpPr>
        <p:spPr>
          <a:xfrm rot="1291934">
            <a:off x="13397978" y="6290378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1173762" y="4394831"/>
            <a:ext cx="4584435" cy="5297141"/>
          </a:xfrm>
          <a:custGeom>
            <a:avLst/>
            <a:gdLst/>
            <a:ahLst/>
            <a:cxnLst/>
            <a:rect l="l" t="t" r="r" b="b"/>
            <a:pathLst>
              <a:path w="4584435" h="5297141">
                <a:moveTo>
                  <a:pt x="0" y="0"/>
                </a:moveTo>
                <a:lnTo>
                  <a:pt x="4584435" y="0"/>
                </a:lnTo>
                <a:lnTo>
                  <a:pt x="4584435" y="5297141"/>
                </a:lnTo>
                <a:lnTo>
                  <a:pt x="0" y="52971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1028700" y="1393414"/>
            <a:ext cx="6224299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 dirty="0">
                <a:solidFill>
                  <a:srgbClr val="191919"/>
                </a:solidFill>
                <a:latin typeface="Roboto Bold"/>
              </a:rPr>
              <a:t>NÄCHSTE SCHRITTE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642724" y="4574764"/>
            <a:ext cx="6940483" cy="429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79"/>
              </a:lnSpc>
              <a:spcBef>
                <a:spcPct val="0"/>
              </a:spcBef>
            </a:pPr>
            <a:r>
              <a:rPr lang="en-US" sz="2899" dirty="0" err="1">
                <a:solidFill>
                  <a:srgbClr val="191919"/>
                </a:solidFill>
                <a:latin typeface="Roboto Bold"/>
              </a:rPr>
              <a:t>Finanzierung</a:t>
            </a:r>
            <a:endParaRPr lang="en-US" sz="2899" dirty="0">
              <a:solidFill>
                <a:srgbClr val="191919"/>
              </a:solidFill>
              <a:latin typeface="Robot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642724" y="5280675"/>
            <a:ext cx="6940483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8789" lvl="1" indent="-229394" algn="l">
              <a:lnSpc>
                <a:spcPts val="2975"/>
              </a:lnSpc>
              <a:spcBef>
                <a:spcPct val="0"/>
              </a:spcBef>
              <a:buFont typeface="Arial"/>
              <a:buChar char="•"/>
            </a:pPr>
            <a:r>
              <a:rPr lang="en-US" sz="2125" dirty="0" err="1">
                <a:solidFill>
                  <a:srgbClr val="191919"/>
                </a:solidFill>
                <a:latin typeface="Roboto"/>
              </a:rPr>
              <a:t>Antragstellung</a:t>
            </a:r>
            <a:endParaRPr lang="en-US" sz="2125" dirty="0">
              <a:solidFill>
                <a:srgbClr val="191919"/>
              </a:solidFill>
              <a:latin typeface="Roboto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0586824" y="7036257"/>
            <a:ext cx="6940483" cy="1072072"/>
            <a:chOff x="0" y="-9525"/>
            <a:chExt cx="9253977" cy="142942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9253977" cy="59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79"/>
                </a:lnSpc>
                <a:spcBef>
                  <a:spcPct val="0"/>
                </a:spcBef>
              </a:pPr>
              <a:r>
                <a:rPr lang="en-US" sz="2899" dirty="0" err="1">
                  <a:solidFill>
                    <a:srgbClr val="191919"/>
                  </a:solidFill>
                  <a:latin typeface="Roboto Bold"/>
                </a:rPr>
                <a:t>Programmier-Netzwerk</a:t>
              </a:r>
              <a:endParaRPr lang="en-US" sz="2899" dirty="0">
                <a:solidFill>
                  <a:srgbClr val="191919"/>
                </a:solidFill>
                <a:latin typeface="Roboto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44389"/>
              <a:ext cx="9253977" cy="475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8789" lvl="1" indent="-229394" algn="l">
                <a:lnSpc>
                  <a:spcPts val="2975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Anforderungskatalog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erstellen</a:t>
              </a:r>
              <a:endParaRPr lang="en-US" sz="2125" dirty="0">
                <a:solidFill>
                  <a:srgbClr val="191919"/>
                </a:solidFill>
                <a:latin typeface="Roboto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269540"/>
            <a:ext cx="8411133" cy="2053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61"/>
              </a:lnSpc>
            </a:pPr>
            <a:r>
              <a:rPr lang="en-US" sz="7861" spc="-78" dirty="0">
                <a:solidFill>
                  <a:srgbClr val="000000"/>
                </a:solidFill>
                <a:latin typeface="Roboto Bold"/>
              </a:rPr>
              <a:t>Wie </a:t>
            </a:r>
            <a:r>
              <a:rPr lang="en-US" sz="7861" spc="-78" dirty="0" err="1">
                <a:solidFill>
                  <a:srgbClr val="000000"/>
                </a:solidFill>
                <a:latin typeface="Roboto Bold"/>
              </a:rPr>
              <a:t>ihr</a:t>
            </a:r>
            <a:r>
              <a:rPr lang="en-US" sz="7861" spc="-78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7861" spc="-78" dirty="0" err="1">
                <a:solidFill>
                  <a:srgbClr val="000000"/>
                </a:solidFill>
                <a:latin typeface="Roboto Bold"/>
              </a:rPr>
              <a:t>uns</a:t>
            </a:r>
            <a:r>
              <a:rPr lang="en-US" sz="7861" spc="-78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7861" spc="-78" dirty="0" err="1">
                <a:solidFill>
                  <a:srgbClr val="000000"/>
                </a:solidFill>
                <a:latin typeface="Roboto Bold"/>
              </a:rPr>
              <a:t>unterstützen</a:t>
            </a:r>
            <a:r>
              <a:rPr lang="en-US" sz="7861" spc="-78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7861" spc="-78" dirty="0" err="1">
                <a:solidFill>
                  <a:srgbClr val="000000"/>
                </a:solidFill>
                <a:latin typeface="Roboto Bold"/>
              </a:rPr>
              <a:t>könnt</a:t>
            </a:r>
            <a:endParaRPr lang="en-US" sz="7861" spc="-78" dirty="0">
              <a:solidFill>
                <a:srgbClr val="000000"/>
              </a:solidFill>
              <a:latin typeface="Roboto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803200" y="4074882"/>
            <a:ext cx="4148358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Roboto"/>
              </a:rPr>
              <a:t>Finanzierung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803200" y="5766055"/>
            <a:ext cx="4683485" cy="839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Roboto"/>
              </a:rPr>
              <a:t>Programmierung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Datenverarbeitung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803200" y="7318300"/>
            <a:ext cx="4683485" cy="127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Roboto"/>
              </a:rPr>
              <a:t>Zuständige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Stellen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in der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Stadtverwaltung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Einverständnis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und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Zusammenarbeit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561312" y="4078038"/>
            <a:ext cx="885228" cy="888823"/>
            <a:chOff x="0" y="0"/>
            <a:chExt cx="1180304" cy="118509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180304" cy="1185097"/>
              <a:chOff x="0" y="0"/>
              <a:chExt cx="6350000" cy="637578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75786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75786">
                    <a:moveTo>
                      <a:pt x="3175000" y="0"/>
                    </a:moveTo>
                    <a:cubicBezTo>
                      <a:pt x="1421496" y="0"/>
                      <a:pt x="0" y="1427268"/>
                      <a:pt x="0" y="3187893"/>
                    </a:cubicBezTo>
                    <a:cubicBezTo>
                      <a:pt x="0" y="4948517"/>
                      <a:pt x="1421496" y="6375786"/>
                      <a:pt x="3175000" y="6375786"/>
                    </a:cubicBezTo>
                    <a:cubicBezTo>
                      <a:pt x="4928504" y="6375786"/>
                      <a:pt x="6350000" y="4948517"/>
                      <a:pt x="6350000" y="3187893"/>
                    </a:cubicBezTo>
                    <a:cubicBezTo>
                      <a:pt x="6350000" y="1427268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10000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313975" y="273143"/>
              <a:ext cx="577755" cy="692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FFFFF"/>
                  </a:solidFill>
                  <a:latin typeface="Roboto Bold"/>
                </a:rPr>
                <a:t>1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61312" y="5769211"/>
            <a:ext cx="885228" cy="885228"/>
            <a:chOff x="0" y="0"/>
            <a:chExt cx="1180304" cy="1180304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180304" cy="1180304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10000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313975" y="290531"/>
              <a:ext cx="577755" cy="678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FFFFF"/>
                  </a:solidFill>
                  <a:latin typeface="DM Sans Bold"/>
                </a:rPr>
                <a:t>2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561312" y="7321456"/>
            <a:ext cx="885228" cy="888823"/>
            <a:chOff x="0" y="0"/>
            <a:chExt cx="1180304" cy="1185097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180304" cy="1185097"/>
              <a:chOff x="0" y="0"/>
              <a:chExt cx="6350000" cy="637578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350000" cy="6375786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75786">
                    <a:moveTo>
                      <a:pt x="3175000" y="0"/>
                    </a:moveTo>
                    <a:cubicBezTo>
                      <a:pt x="1421496" y="0"/>
                      <a:pt x="0" y="1427268"/>
                      <a:pt x="0" y="3187893"/>
                    </a:cubicBezTo>
                    <a:cubicBezTo>
                      <a:pt x="0" y="4948517"/>
                      <a:pt x="1421496" y="6375786"/>
                      <a:pt x="3175000" y="6375786"/>
                    </a:cubicBezTo>
                    <a:cubicBezTo>
                      <a:pt x="4928504" y="6375786"/>
                      <a:pt x="6350000" y="4948517"/>
                      <a:pt x="6350000" y="3187893"/>
                    </a:cubicBezTo>
                    <a:cubicBezTo>
                      <a:pt x="6350000" y="1427268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10000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13975" y="281006"/>
              <a:ext cx="577755" cy="692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FFFFF"/>
                  </a:solidFill>
                  <a:latin typeface="Roboto Bold"/>
                </a:rPr>
                <a:t>3</a:t>
              </a:r>
            </a:p>
          </p:txBody>
        </p:sp>
      </p:grpSp>
      <p:sp>
        <p:nvSpPr>
          <p:cNvPr id="19" name="Freeform 19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963409" flipV="1">
            <a:off x="13222096" y="2721723"/>
            <a:ext cx="1311593" cy="4114800"/>
          </a:xfrm>
          <a:custGeom>
            <a:avLst/>
            <a:gdLst/>
            <a:ahLst/>
            <a:cxnLst/>
            <a:rect l="l" t="t" r="r" b="b"/>
            <a:pathLst>
              <a:path w="1311593" h="4114800">
                <a:moveTo>
                  <a:pt x="0" y="4114800"/>
                </a:moveTo>
                <a:lnTo>
                  <a:pt x="1311593" y="4114800"/>
                </a:lnTo>
                <a:lnTo>
                  <a:pt x="1311593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7365588" y="8995488"/>
            <a:ext cx="262543" cy="406757"/>
          </a:xfrm>
          <a:custGeom>
            <a:avLst/>
            <a:gdLst/>
            <a:ahLst/>
            <a:cxnLst/>
            <a:rect l="l" t="t" r="r" b="b"/>
            <a:pathLst>
              <a:path w="262543" h="406757">
                <a:moveTo>
                  <a:pt x="0" y="0"/>
                </a:moveTo>
                <a:lnTo>
                  <a:pt x="262543" y="0"/>
                </a:lnTo>
                <a:lnTo>
                  <a:pt x="262543" y="406757"/>
                </a:lnTo>
                <a:lnTo>
                  <a:pt x="0" y="406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7330803" y="7211307"/>
            <a:ext cx="322065" cy="441735"/>
          </a:xfrm>
          <a:custGeom>
            <a:avLst/>
            <a:gdLst/>
            <a:ahLst/>
            <a:cxnLst/>
            <a:rect l="l" t="t" r="r" b="b"/>
            <a:pathLst>
              <a:path w="322065" h="441735">
                <a:moveTo>
                  <a:pt x="0" y="0"/>
                </a:moveTo>
                <a:lnTo>
                  <a:pt x="322066" y="0"/>
                </a:lnTo>
                <a:lnTo>
                  <a:pt x="322066" y="441736"/>
                </a:lnTo>
                <a:lnTo>
                  <a:pt x="0" y="4417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7330803" y="8181205"/>
            <a:ext cx="377599" cy="290408"/>
          </a:xfrm>
          <a:custGeom>
            <a:avLst/>
            <a:gdLst/>
            <a:ahLst/>
            <a:cxnLst/>
            <a:rect l="l" t="t" r="r" b="b"/>
            <a:pathLst>
              <a:path w="377599" h="290408">
                <a:moveTo>
                  <a:pt x="0" y="0"/>
                </a:moveTo>
                <a:lnTo>
                  <a:pt x="377600" y="0"/>
                </a:lnTo>
                <a:lnTo>
                  <a:pt x="377600" y="290408"/>
                </a:lnTo>
                <a:lnTo>
                  <a:pt x="0" y="290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12886580" y="8181205"/>
            <a:ext cx="576142" cy="576142"/>
          </a:xfrm>
          <a:custGeom>
            <a:avLst/>
            <a:gdLst/>
            <a:ahLst/>
            <a:cxnLst/>
            <a:rect l="l" t="t" r="r" b="b"/>
            <a:pathLst>
              <a:path w="576142" h="576142">
                <a:moveTo>
                  <a:pt x="0" y="0"/>
                </a:moveTo>
                <a:lnTo>
                  <a:pt x="576143" y="0"/>
                </a:lnTo>
                <a:lnTo>
                  <a:pt x="576143" y="576142"/>
                </a:lnTo>
                <a:lnTo>
                  <a:pt x="0" y="5761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13030616" y="7211307"/>
            <a:ext cx="288071" cy="609674"/>
          </a:xfrm>
          <a:custGeom>
            <a:avLst/>
            <a:gdLst/>
            <a:ahLst/>
            <a:cxnLst/>
            <a:rect l="l" t="t" r="r" b="b"/>
            <a:pathLst>
              <a:path w="288071" h="609674">
                <a:moveTo>
                  <a:pt x="0" y="0"/>
                </a:moveTo>
                <a:lnTo>
                  <a:pt x="288071" y="0"/>
                </a:lnTo>
                <a:lnTo>
                  <a:pt x="288071" y="609675"/>
                </a:lnTo>
                <a:lnTo>
                  <a:pt x="0" y="6096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TextBox 8"/>
          <p:cNvSpPr txBox="1"/>
          <p:nvPr/>
        </p:nvSpPr>
        <p:spPr>
          <a:xfrm>
            <a:off x="2723035" y="1927999"/>
            <a:ext cx="7842654" cy="1828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881"/>
              </a:lnSpc>
            </a:pPr>
            <a:r>
              <a:rPr lang="en-US" sz="10629" dirty="0" err="1">
                <a:solidFill>
                  <a:srgbClr val="222222"/>
                </a:solidFill>
                <a:latin typeface="Roboto Italics"/>
              </a:rPr>
              <a:t>Vielen</a:t>
            </a:r>
            <a:r>
              <a:rPr lang="en-US" sz="10629" dirty="0">
                <a:solidFill>
                  <a:srgbClr val="222222"/>
                </a:solidFill>
                <a:latin typeface="Roboto Italics"/>
              </a:rPr>
              <a:t> </a:t>
            </a:r>
            <a:r>
              <a:rPr lang="en-US" sz="10629" dirty="0">
                <a:solidFill>
                  <a:srgbClr val="222222"/>
                </a:solidFill>
                <a:latin typeface="Roboto Bold"/>
              </a:rPr>
              <a:t>Dank!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63753" y="4683873"/>
            <a:ext cx="7701936" cy="1537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5"/>
              </a:lnSpc>
            </a:pPr>
            <a:r>
              <a:rPr lang="en-US" sz="4397" dirty="0" err="1">
                <a:solidFill>
                  <a:srgbClr val="000000"/>
                </a:solidFill>
                <a:latin typeface="Roboto Bold"/>
              </a:rPr>
              <a:t>Hier</a:t>
            </a:r>
            <a:r>
              <a:rPr lang="en-US" sz="4397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4397" dirty="0" err="1">
                <a:solidFill>
                  <a:srgbClr val="000000"/>
                </a:solidFill>
                <a:latin typeface="Roboto Bold"/>
              </a:rPr>
              <a:t>könnt</a:t>
            </a:r>
            <a:r>
              <a:rPr lang="en-US" sz="4397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4397" dirty="0" err="1">
                <a:solidFill>
                  <a:srgbClr val="000000"/>
                </a:solidFill>
                <a:latin typeface="Roboto Bold"/>
              </a:rPr>
              <a:t>ihr</a:t>
            </a:r>
            <a:r>
              <a:rPr lang="en-US" sz="4397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4397" dirty="0" err="1">
                <a:solidFill>
                  <a:srgbClr val="000000"/>
                </a:solidFill>
                <a:latin typeface="Roboto Bold"/>
              </a:rPr>
              <a:t>uns</a:t>
            </a:r>
            <a:r>
              <a:rPr lang="en-US" sz="4397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4397" dirty="0" err="1">
                <a:solidFill>
                  <a:srgbClr val="000000"/>
                </a:solidFill>
                <a:latin typeface="Roboto Bold"/>
              </a:rPr>
              <a:t>erreichen</a:t>
            </a:r>
            <a:r>
              <a:rPr lang="en-US" sz="4397" dirty="0">
                <a:solidFill>
                  <a:srgbClr val="000000"/>
                </a:solidFill>
                <a:latin typeface="Roboto Bold"/>
              </a:rPr>
              <a:t>. </a:t>
            </a:r>
            <a:r>
              <a:rPr lang="en-US" sz="4397" dirty="0" err="1">
                <a:solidFill>
                  <a:srgbClr val="000000"/>
                </a:solidFill>
                <a:latin typeface="Roboto Bold"/>
              </a:rPr>
              <a:t>Wir</a:t>
            </a:r>
            <a:r>
              <a:rPr lang="en-US" sz="4397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4397" dirty="0" err="1">
                <a:solidFill>
                  <a:srgbClr val="000000"/>
                </a:solidFill>
                <a:latin typeface="Roboto Bold"/>
              </a:rPr>
              <a:t>freuen</a:t>
            </a:r>
            <a:r>
              <a:rPr lang="en-US" sz="4397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4397" dirty="0" err="1">
                <a:solidFill>
                  <a:srgbClr val="000000"/>
                </a:solidFill>
                <a:latin typeface="Roboto Bold"/>
              </a:rPr>
              <a:t>uns</a:t>
            </a:r>
            <a:r>
              <a:rPr lang="en-US" sz="4397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4397" dirty="0" err="1">
                <a:solidFill>
                  <a:srgbClr val="000000"/>
                </a:solidFill>
                <a:latin typeface="Roboto Bold"/>
              </a:rPr>
              <a:t>über</a:t>
            </a:r>
            <a:r>
              <a:rPr lang="en-US" sz="4397" dirty="0">
                <a:solidFill>
                  <a:srgbClr val="000000"/>
                </a:solidFill>
                <a:latin typeface="Roboto Bold"/>
              </a:rPr>
              <a:t> Feedback.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16620" y="9064266"/>
            <a:ext cx="4288911" cy="332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75"/>
              </a:lnSpc>
              <a:spcBef>
                <a:spcPct val="0"/>
              </a:spcBef>
            </a:pPr>
            <a:r>
              <a:rPr lang="en-US" sz="1911" spc="122" dirty="0">
                <a:solidFill>
                  <a:srgbClr val="000000"/>
                </a:solidFill>
                <a:latin typeface="Roboto"/>
              </a:rPr>
              <a:t>Berliner </a:t>
            </a:r>
            <a:r>
              <a:rPr lang="en-US" sz="1911" spc="122" dirty="0" err="1">
                <a:solidFill>
                  <a:srgbClr val="000000"/>
                </a:solidFill>
                <a:latin typeface="Roboto"/>
              </a:rPr>
              <a:t>Straße</a:t>
            </a:r>
            <a:r>
              <a:rPr lang="en-US" sz="1911" spc="122" dirty="0">
                <a:solidFill>
                  <a:srgbClr val="000000"/>
                </a:solidFill>
                <a:latin typeface="Roboto"/>
              </a:rPr>
              <a:t> 67, 51063 Köln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911597" y="7239373"/>
            <a:ext cx="2408092" cy="332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75"/>
              </a:lnSpc>
              <a:spcBef>
                <a:spcPct val="0"/>
              </a:spcBef>
            </a:pPr>
            <a:r>
              <a:rPr lang="en-US" sz="1911" spc="122" dirty="0"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US" sz="1911" u="none" spc="122" dirty="0">
                <a:latin typeface="Roboto" panose="02000000000000000000" pitchFamily="2" charset="0"/>
                <a:ea typeface="Roboto" panose="02000000000000000000" pitchFamily="2" charset="0"/>
              </a:rPr>
              <a:t>0221)</a:t>
            </a:r>
            <a:r>
              <a:rPr lang="de-DE" sz="2000" b="0" i="0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42349565</a:t>
            </a:r>
            <a:endParaRPr lang="en-US" sz="1911" u="none" spc="122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911597" y="8133634"/>
            <a:ext cx="4348534" cy="332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75"/>
              </a:lnSpc>
              <a:spcBef>
                <a:spcPct val="0"/>
              </a:spcBef>
            </a:pPr>
            <a:r>
              <a:rPr lang="en-US" sz="1911" dirty="0" err="1">
                <a:solidFill>
                  <a:srgbClr val="000000"/>
                </a:solidFill>
                <a:latin typeface="Roboto"/>
              </a:rPr>
              <a:t>icon@icon-design.de</a:t>
            </a:r>
            <a:endParaRPr lang="en-US" sz="1911" u="none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888662" y="8133634"/>
            <a:ext cx="2875337" cy="667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75"/>
              </a:lnSpc>
              <a:spcBef>
                <a:spcPct val="0"/>
              </a:spcBef>
            </a:pPr>
            <a:r>
              <a:rPr lang="de-DE" sz="2000" b="0" i="0" dirty="0" err="1">
                <a:solidFill>
                  <a:srgbClr val="000000"/>
                </a:solidFill>
                <a:effectLst/>
                <a:latin typeface="-apple-system"/>
              </a:rPr>
              <a:t>iconkommunikation</a:t>
            </a:r>
            <a:endParaRPr lang="de-DE" sz="20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lvl="0" indent="0" algn="l">
              <a:lnSpc>
                <a:spcPts val="2675"/>
              </a:lnSpc>
              <a:spcBef>
                <a:spcPct val="0"/>
              </a:spcBef>
            </a:pPr>
            <a:endParaRPr lang="en-US" sz="1911" u="none" spc="122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5" name="Freeform 15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Freeform 16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Microsoft Macintosh PowerPoint</Application>
  <PresentationFormat>Benutzerdefiniert</PresentationFormat>
  <Paragraphs>59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20" baseType="lpstr">
      <vt:lpstr>Roboto</vt:lpstr>
      <vt:lpstr>Inter</vt:lpstr>
      <vt:lpstr>Now Medium</vt:lpstr>
      <vt:lpstr>Arial</vt:lpstr>
      <vt:lpstr>DM Sans Bold</vt:lpstr>
      <vt:lpstr>Roboto Italics</vt:lpstr>
      <vt:lpstr>Roboto Bold</vt:lpstr>
      <vt:lpstr>Calibri</vt:lpstr>
      <vt:lpstr>-apple-system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Weiß Neongrün Grün Gekritzel Agenda für Team-Meeting Geschäftspräsentation</dc:title>
  <dc:creator>toennessen</dc:creator>
  <cp:lastModifiedBy>Eva Rusch</cp:lastModifiedBy>
  <cp:revision>11</cp:revision>
  <dcterms:created xsi:type="dcterms:W3CDTF">2006-08-16T00:00:00Z</dcterms:created>
  <dcterms:modified xsi:type="dcterms:W3CDTF">2024-09-07T14:20:16Z</dcterms:modified>
  <dc:identifier>DAGDPgA6T3o</dc:identifier>
</cp:coreProperties>
</file>