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itchFamily="2" charset="77"/>
      <p:regular r:id="rId12"/>
      <p:bold r:id="rId13"/>
    </p:embeddedFont>
    <p:embeddedFont>
      <p:font typeface="Now Medium" pitchFamily="2" charset="77"/>
      <p:regular r:id="rId14"/>
    </p:embeddedFont>
    <p:embeddedFont>
      <p:font typeface="Roboto" panose="02000000000000000000" pitchFamily="2" charset="0"/>
      <p:regular r:id="rId15"/>
      <p:bold r:id="rId16"/>
      <p:italic r:id="rId17"/>
      <p:boldItalic r:id="rId18"/>
    </p:embeddedFont>
    <p:embeddedFont>
      <p:font typeface="Roboto Bold" panose="02000000000000000000" pitchFamily="2" charset="0"/>
      <p:regular r:id="rId19"/>
      <p:bold r:id="rId20"/>
    </p:embeddedFont>
    <p:embeddedFont>
      <p:font typeface="Roboto Italics" panose="02000000000000000000"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6" autoAdjust="0"/>
  </p:normalViewPr>
  <p:slideViewPr>
    <p:cSldViewPr>
      <p:cViewPr varScale="1">
        <p:scale>
          <a:sx n="80" d="100"/>
          <a:sy n="80" d="100"/>
        </p:scale>
        <p:origin x="52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txBody>
          <a:bodyPr/>
          <a:lstStyle/>
          <a:p>
            <a:endParaRPr lang="de-DE" noProof="0" dirty="0"/>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noProof="0" dirty="0"/>
          </a:p>
        </p:txBody>
      </p:sp>
      <p:sp>
        <p:nvSpPr>
          <p:cNvPr id="5" name="TextBox 5"/>
          <p:cNvSpPr txBox="1"/>
          <p:nvPr/>
        </p:nvSpPr>
        <p:spPr>
          <a:xfrm>
            <a:off x="1028700" y="2906893"/>
            <a:ext cx="11087100" cy="2230162"/>
          </a:xfrm>
          <a:prstGeom prst="rect">
            <a:avLst/>
          </a:prstGeom>
        </p:spPr>
        <p:txBody>
          <a:bodyPr wrap="square" lIns="0" tIns="0" rIns="0" bIns="0" rtlCol="0" anchor="t">
            <a:spAutoFit/>
          </a:bodyPr>
          <a:lstStyle/>
          <a:p>
            <a:pPr algn="l">
              <a:lnSpc>
                <a:spcPts val="9010"/>
              </a:lnSpc>
            </a:pPr>
            <a:r>
              <a:rPr lang="de-DE" sz="8663" spc="-138" noProof="0" dirty="0">
                <a:solidFill>
                  <a:srgbClr val="191919"/>
                </a:solidFill>
                <a:latin typeface="Roboto Bold"/>
              </a:rPr>
              <a:t>Holy Shit</a:t>
            </a:r>
          </a:p>
          <a:p>
            <a:pPr algn="l">
              <a:lnSpc>
                <a:spcPts val="8334"/>
              </a:lnSpc>
            </a:pPr>
            <a:endParaRPr lang="de-DE" sz="8663" spc="-138" noProof="0" dirty="0">
              <a:solidFill>
                <a:srgbClr val="191919"/>
              </a:solidFill>
              <a:latin typeface="Roboto Bold"/>
            </a:endParaRPr>
          </a:p>
        </p:txBody>
      </p:sp>
      <p:sp>
        <p:nvSpPr>
          <p:cNvPr id="6" name="TextBox 6"/>
          <p:cNvSpPr txBox="1"/>
          <p:nvPr/>
        </p:nvSpPr>
        <p:spPr>
          <a:xfrm>
            <a:off x="1135088" y="9031010"/>
            <a:ext cx="7902523" cy="879151"/>
          </a:xfrm>
          <a:prstGeom prst="rect">
            <a:avLst/>
          </a:prstGeom>
        </p:spPr>
        <p:txBody>
          <a:bodyPr lIns="0" tIns="0" rIns="0" bIns="0" rtlCol="0" anchor="t">
            <a:spAutoFit/>
          </a:bodyPr>
          <a:lstStyle/>
          <a:p>
            <a:pPr algn="l">
              <a:lnSpc>
                <a:spcPts val="3500"/>
              </a:lnSpc>
            </a:pPr>
            <a:r>
              <a:rPr lang="de-DE" sz="2500" noProof="0" dirty="0">
                <a:solidFill>
                  <a:srgbClr val="191919"/>
                </a:solidFill>
                <a:latin typeface="Roboto"/>
              </a:rPr>
              <a:t>Anastasia Bondar</a:t>
            </a:r>
          </a:p>
          <a:p>
            <a:pPr algn="l">
              <a:lnSpc>
                <a:spcPts val="3500"/>
              </a:lnSpc>
            </a:pPr>
            <a:r>
              <a:rPr lang="de-DE" sz="2800" i="0" u="none" strike="noStrike" noProof="0" dirty="0">
                <a:solidFill>
                  <a:srgbClr val="494949"/>
                </a:solidFill>
                <a:effectLst/>
                <a:latin typeface="DDG_ProximaNova"/>
              </a:rPr>
              <a:t>@</a:t>
            </a:r>
            <a:r>
              <a:rPr lang="de-DE" sz="2800" i="0" u="none" strike="noStrike" noProof="0" dirty="0" err="1">
                <a:solidFill>
                  <a:srgbClr val="494949"/>
                </a:solidFill>
                <a:effectLst/>
                <a:latin typeface="DDG_ProximaNova"/>
              </a:rPr>
              <a:t>holyshit_de</a:t>
            </a:r>
            <a:endParaRPr lang="de-DE" sz="2500" noProof="0" dirty="0">
              <a:solidFill>
                <a:srgbClr val="191919"/>
              </a:solidFill>
              <a:latin typeface="Roboto"/>
            </a:endParaRPr>
          </a:p>
        </p:txBody>
      </p:sp>
      <p:sp>
        <p:nvSpPr>
          <p:cNvPr id="7" name="TextBox 7"/>
          <p:cNvSpPr txBox="1"/>
          <p:nvPr/>
        </p:nvSpPr>
        <p:spPr>
          <a:xfrm>
            <a:off x="1028700" y="4522374"/>
            <a:ext cx="9029700" cy="3193182"/>
          </a:xfrm>
          <a:prstGeom prst="rect">
            <a:avLst/>
          </a:prstGeom>
        </p:spPr>
        <p:txBody>
          <a:bodyPr wrap="square" lIns="0" tIns="0" rIns="0" bIns="0" rtlCol="0" anchor="t">
            <a:spAutoFit/>
          </a:bodyPr>
          <a:lstStyle/>
          <a:p>
            <a:pPr algn="l">
              <a:lnSpc>
                <a:spcPts val="8334"/>
              </a:lnSpc>
            </a:pPr>
            <a:r>
              <a:rPr lang="de-DE" sz="7862" noProof="0" dirty="0">
                <a:solidFill>
                  <a:srgbClr val="191919"/>
                </a:solidFill>
                <a:latin typeface="Roboto"/>
              </a:rPr>
              <a:t>Nachhaltige und saubere öffentliche Trockentoiletten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noProof="0" dirty="0"/>
          </a:p>
        </p:txBody>
      </p:sp>
      <p:sp>
        <p:nvSpPr>
          <p:cNvPr id="3" name="Freeform 3"/>
          <p:cNvSpPr/>
          <p:nvPr/>
        </p:nvSpPr>
        <p:spPr>
          <a:xfrm>
            <a:off x="1219200" y="7809745"/>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noProof="0" dirty="0"/>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noProof="0" dirty="0"/>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noProof="0" dirty="0"/>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noProof="0" dirty="0"/>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de-DE" sz="4397" noProof="0" dirty="0">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de-DE" sz="7200" noProof="0" dirty="0">
                <a:solidFill>
                  <a:srgbClr val="000000"/>
                </a:solidFill>
                <a:latin typeface="Roboto Bold"/>
              </a:rPr>
              <a:t>Das Team</a:t>
            </a:r>
          </a:p>
        </p:txBody>
      </p:sp>
      <p:sp>
        <p:nvSpPr>
          <p:cNvPr id="4" name="TextBox 4"/>
          <p:cNvSpPr txBox="1"/>
          <p:nvPr/>
        </p:nvSpPr>
        <p:spPr>
          <a:xfrm>
            <a:off x="7772400" y="7646068"/>
            <a:ext cx="7239000" cy="840038"/>
          </a:xfrm>
          <a:prstGeom prst="rect">
            <a:avLst/>
          </a:prstGeom>
        </p:spPr>
        <p:txBody>
          <a:bodyPr wrap="square" lIns="0" tIns="0" rIns="0" bIns="0" rtlCol="0" anchor="t">
            <a:spAutoFit/>
          </a:bodyPr>
          <a:lstStyle/>
          <a:p>
            <a:pPr>
              <a:lnSpc>
                <a:spcPts val="3363"/>
              </a:lnSpc>
            </a:pPr>
            <a:r>
              <a:rPr lang="de-DE" sz="2402" spc="523" noProof="0" dirty="0">
                <a:solidFill>
                  <a:srgbClr val="191919"/>
                </a:solidFill>
                <a:latin typeface="Roboto Bold"/>
              </a:rPr>
              <a:t>Anastasia Bondar + </a:t>
            </a:r>
            <a:br>
              <a:rPr lang="de-DE" sz="2402" spc="523" noProof="0" dirty="0">
                <a:solidFill>
                  <a:srgbClr val="191919"/>
                </a:solidFill>
                <a:latin typeface="Roboto Bold"/>
              </a:rPr>
            </a:br>
            <a:r>
              <a:rPr lang="de-DE" sz="2402" spc="523" noProof="0" dirty="0">
                <a:solidFill>
                  <a:srgbClr val="191919"/>
                </a:solidFill>
                <a:latin typeface="Roboto Bold"/>
              </a:rPr>
              <a:t>Holy Shit Team</a:t>
            </a:r>
          </a:p>
        </p:txBody>
      </p:sp>
      <p:sp>
        <p:nvSpPr>
          <p:cNvPr id="7" name="TextBox 7"/>
          <p:cNvSpPr txBox="1"/>
          <p:nvPr/>
        </p:nvSpPr>
        <p:spPr>
          <a:xfrm>
            <a:off x="5666952" y="3228348"/>
            <a:ext cx="7406122" cy="3773469"/>
          </a:xfrm>
          <a:prstGeom prst="rect">
            <a:avLst/>
          </a:prstGeom>
        </p:spPr>
        <p:txBody>
          <a:bodyPr wrap="square" lIns="0" tIns="0" rIns="0" bIns="0" rtlCol="0" anchor="t">
            <a:spAutoFit/>
          </a:bodyPr>
          <a:lstStyle/>
          <a:p>
            <a:pPr>
              <a:lnSpc>
                <a:spcPts val="3299"/>
              </a:lnSpc>
            </a:pPr>
            <a:r>
              <a:rPr lang="de-DE" sz="2199" b="1" noProof="0" dirty="0">
                <a:solidFill>
                  <a:srgbClr val="000000"/>
                </a:solidFill>
                <a:latin typeface="Roboto"/>
              </a:rPr>
              <a:t>Motivation</a:t>
            </a:r>
            <a:r>
              <a:rPr lang="de-DE" sz="2199" noProof="0" dirty="0">
                <a:solidFill>
                  <a:srgbClr val="000000"/>
                </a:solidFill>
                <a:latin typeface="Roboto"/>
              </a:rPr>
              <a:t>: Kreislaufwirtschaft lokal umsetzen </a:t>
            </a:r>
            <a:br>
              <a:rPr lang="de-DE" sz="2199" noProof="0" dirty="0">
                <a:solidFill>
                  <a:srgbClr val="000000"/>
                </a:solidFill>
                <a:latin typeface="Roboto"/>
              </a:rPr>
            </a:br>
            <a:r>
              <a:rPr lang="de-DE" sz="2199" noProof="0" dirty="0">
                <a:solidFill>
                  <a:srgbClr val="000000"/>
                </a:solidFill>
                <a:latin typeface="Roboto"/>
              </a:rPr>
              <a:t>(Ziel 5.5 der Kölner Perspektiven 2030+) und damit aktiv zum Klimaschutz &amp; Klimawandelanpassung beitragen</a:t>
            </a:r>
          </a:p>
          <a:p>
            <a:pPr>
              <a:lnSpc>
                <a:spcPts val="3299"/>
              </a:lnSpc>
            </a:pPr>
            <a:endParaRPr lang="de-DE" sz="2199" noProof="0" dirty="0">
              <a:solidFill>
                <a:srgbClr val="000000"/>
              </a:solidFill>
              <a:latin typeface="Roboto"/>
            </a:endParaRPr>
          </a:p>
          <a:p>
            <a:pPr>
              <a:lnSpc>
                <a:spcPts val="3299"/>
              </a:lnSpc>
            </a:pPr>
            <a:r>
              <a:rPr lang="de-DE" sz="2199" b="1" noProof="0" dirty="0">
                <a:solidFill>
                  <a:srgbClr val="000000"/>
                </a:solidFill>
                <a:latin typeface="Roboto"/>
              </a:rPr>
              <a:t>Vision</a:t>
            </a:r>
            <a:r>
              <a:rPr lang="de-DE" sz="2199" noProof="0" dirty="0">
                <a:solidFill>
                  <a:srgbClr val="000000"/>
                </a:solidFill>
                <a:latin typeface="Roboto"/>
              </a:rPr>
              <a:t>: Nachhaltige, saubere öffentliche Toiletten schaffen und globale Stoffkreisläufe lokal schließen. </a:t>
            </a:r>
          </a:p>
          <a:p>
            <a:pPr>
              <a:lnSpc>
                <a:spcPts val="3299"/>
              </a:lnSpc>
            </a:pPr>
            <a:endParaRPr lang="de-DE" sz="2199" dirty="0">
              <a:solidFill>
                <a:srgbClr val="000000"/>
              </a:solidFill>
              <a:latin typeface="Roboto"/>
            </a:endParaRPr>
          </a:p>
          <a:p>
            <a:pPr>
              <a:lnSpc>
                <a:spcPts val="3299"/>
              </a:lnSpc>
            </a:pPr>
            <a:r>
              <a:rPr lang="de-DE" sz="2199" b="1" dirty="0">
                <a:solidFill>
                  <a:srgbClr val="000000"/>
                </a:solidFill>
                <a:latin typeface="Roboto"/>
              </a:rPr>
              <a:t>Mission</a:t>
            </a:r>
            <a:r>
              <a:rPr lang="de-DE" sz="2199" dirty="0">
                <a:solidFill>
                  <a:srgbClr val="000000"/>
                </a:solidFill>
                <a:latin typeface="Roboto"/>
              </a:rPr>
              <a:t>: Die Sanitär- und Nährstoffwende vorantreiben:</a:t>
            </a:r>
          </a:p>
          <a:p>
            <a:pPr>
              <a:lnSpc>
                <a:spcPts val="3299"/>
              </a:lnSpc>
            </a:pPr>
            <a:r>
              <a:rPr lang="de-DE" sz="2199" noProof="0" dirty="0" err="1">
                <a:solidFill>
                  <a:srgbClr val="000000"/>
                </a:solidFill>
                <a:latin typeface="Roboto"/>
              </a:rPr>
              <a:t>Let’s</a:t>
            </a:r>
            <a:r>
              <a:rPr lang="de-DE" sz="2199" noProof="0" dirty="0">
                <a:solidFill>
                  <a:srgbClr val="000000"/>
                </a:solidFill>
                <a:latin typeface="Roboto"/>
              </a:rPr>
              <a:t> </a:t>
            </a:r>
            <a:r>
              <a:rPr lang="de-DE" sz="2199" noProof="0" dirty="0" err="1">
                <a:solidFill>
                  <a:srgbClr val="000000"/>
                </a:solidFill>
                <a:latin typeface="Roboto"/>
              </a:rPr>
              <a:t>put</a:t>
            </a:r>
            <a:r>
              <a:rPr lang="de-DE" sz="2199" noProof="0" dirty="0">
                <a:solidFill>
                  <a:srgbClr val="000000"/>
                </a:solidFill>
                <a:latin typeface="Roboto"/>
              </a:rPr>
              <a:t> </a:t>
            </a:r>
            <a:r>
              <a:rPr lang="de-DE" sz="2199" noProof="0" dirty="0" err="1">
                <a:solidFill>
                  <a:srgbClr val="000000"/>
                </a:solidFill>
                <a:latin typeface="Roboto"/>
              </a:rPr>
              <a:t>the</a:t>
            </a:r>
            <a:r>
              <a:rPr lang="de-DE" sz="2199" noProof="0" dirty="0">
                <a:solidFill>
                  <a:srgbClr val="000000"/>
                </a:solidFill>
                <a:latin typeface="Roboto"/>
              </a:rPr>
              <a:t> </a:t>
            </a:r>
            <a:r>
              <a:rPr lang="de-DE" sz="2199" noProof="0" dirty="0" err="1">
                <a:solidFill>
                  <a:srgbClr val="000000"/>
                </a:solidFill>
                <a:latin typeface="Roboto"/>
              </a:rPr>
              <a:t>poop</a:t>
            </a:r>
            <a:r>
              <a:rPr lang="de-DE" sz="2199" noProof="0" dirty="0">
                <a:solidFill>
                  <a:srgbClr val="000000"/>
                </a:solidFill>
                <a:latin typeface="Roboto"/>
              </a:rPr>
              <a:t> back </a:t>
            </a:r>
            <a:r>
              <a:rPr lang="de-DE" sz="2199" noProof="0" dirty="0" err="1">
                <a:solidFill>
                  <a:srgbClr val="000000"/>
                </a:solidFill>
                <a:latin typeface="Roboto"/>
              </a:rPr>
              <a:t>into</a:t>
            </a:r>
            <a:r>
              <a:rPr lang="de-DE" sz="2199" noProof="0" dirty="0">
                <a:solidFill>
                  <a:srgbClr val="000000"/>
                </a:solidFill>
                <a:latin typeface="Roboto"/>
              </a:rPr>
              <a:t> </a:t>
            </a:r>
            <a:r>
              <a:rPr lang="de-DE" sz="2199" noProof="0" dirty="0" err="1">
                <a:solidFill>
                  <a:srgbClr val="000000"/>
                </a:solidFill>
                <a:latin typeface="Roboto"/>
              </a:rPr>
              <a:t>the</a:t>
            </a:r>
            <a:r>
              <a:rPr lang="de-DE" sz="2199" noProof="0" dirty="0">
                <a:solidFill>
                  <a:srgbClr val="000000"/>
                </a:solidFill>
                <a:latin typeface="Roboto"/>
              </a:rPr>
              <a:t> loop!</a:t>
            </a:r>
          </a:p>
        </p:txBody>
      </p:sp>
      <p:sp>
        <p:nvSpPr>
          <p:cNvPr id="10" name="TextBox 10"/>
          <p:cNvSpPr txBox="1"/>
          <p:nvPr/>
        </p:nvSpPr>
        <p:spPr>
          <a:xfrm>
            <a:off x="7772400" y="8935525"/>
            <a:ext cx="2546532" cy="293094"/>
          </a:xfrm>
          <a:prstGeom prst="rect">
            <a:avLst/>
          </a:prstGeom>
        </p:spPr>
        <p:txBody>
          <a:bodyPr wrap="square" lIns="0" tIns="0" rIns="0" bIns="0" rtlCol="0" anchor="t">
            <a:spAutoFit/>
          </a:bodyPr>
          <a:lstStyle/>
          <a:p>
            <a:pPr>
              <a:lnSpc>
                <a:spcPts val="2464"/>
              </a:lnSpc>
            </a:pPr>
            <a:r>
              <a:rPr lang="de-DE" sz="1643" noProof="0" dirty="0">
                <a:solidFill>
                  <a:srgbClr val="000000"/>
                </a:solidFill>
                <a:latin typeface="Roboto"/>
              </a:rPr>
              <a:t>MA. Integrated Design</a:t>
            </a: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noProof="0" dirty="0"/>
          </a:p>
        </p:txBody>
      </p:sp>
      <p:pic>
        <p:nvPicPr>
          <p:cNvPr id="6" name="Grafik 5">
            <a:extLst>
              <a:ext uri="{FF2B5EF4-FFF2-40B4-BE49-F238E27FC236}">
                <a16:creationId xmlns:a16="http://schemas.microsoft.com/office/drawing/2014/main" id="{EB11BF75-8D35-A6DA-EF17-588C5712D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6952" y="7646068"/>
            <a:ext cx="1576059" cy="15760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8024" y="2590876"/>
            <a:ext cx="10218226" cy="2768835"/>
          </a:xfrm>
          <a:prstGeom prst="rect">
            <a:avLst/>
          </a:prstGeom>
        </p:spPr>
        <p:txBody>
          <a:bodyPr wrap="square" lIns="0" tIns="0" rIns="0" bIns="0" rtlCol="0" anchor="t">
            <a:spAutoFit/>
          </a:bodyPr>
          <a:lstStyle/>
          <a:p>
            <a:pPr algn="l">
              <a:lnSpc>
                <a:spcPts val="7277"/>
              </a:lnSpc>
            </a:pPr>
            <a:r>
              <a:rPr lang="de-DE" sz="6064" noProof="0" dirty="0">
                <a:solidFill>
                  <a:srgbClr val="191919"/>
                </a:solidFill>
                <a:latin typeface="Roboto Bold"/>
              </a:rPr>
              <a:t>Das Problem:</a:t>
            </a:r>
          </a:p>
          <a:p>
            <a:pPr algn="l">
              <a:lnSpc>
                <a:spcPts val="7277"/>
              </a:lnSpc>
            </a:pPr>
            <a:r>
              <a:rPr lang="de-DE" sz="6064" noProof="0" dirty="0">
                <a:solidFill>
                  <a:srgbClr val="191919"/>
                </a:solidFill>
                <a:latin typeface="Roboto Bold"/>
              </a:rPr>
              <a:t>Eklige öffentliche Toiletten und belastete Gewässer</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5" name="TextBox 5"/>
          <p:cNvSpPr txBox="1"/>
          <p:nvPr/>
        </p:nvSpPr>
        <p:spPr>
          <a:xfrm>
            <a:off x="1688024" y="5905500"/>
            <a:ext cx="10218226" cy="3016018"/>
          </a:xfrm>
          <a:prstGeom prst="rect">
            <a:avLst/>
          </a:prstGeom>
        </p:spPr>
        <p:txBody>
          <a:bodyPr wrap="square" lIns="0" tIns="0" rIns="0" bIns="0" rtlCol="0" anchor="t">
            <a:spAutoFit/>
          </a:bodyPr>
          <a:lstStyle/>
          <a:p>
            <a:pPr>
              <a:lnSpc>
                <a:spcPts val="3412"/>
              </a:lnSpc>
            </a:pPr>
            <a:r>
              <a:rPr lang="de-DE" sz="2275" noProof="0" dirty="0">
                <a:solidFill>
                  <a:srgbClr val="191919"/>
                </a:solidFill>
                <a:latin typeface="Roboto"/>
              </a:rPr>
              <a:t>Unsere Lebensmittel enthalten wichtige Nähstoffe, wie Phosphor und Stickstoff. Diese scheiden wir nach dem Essen wieder aus. Die meisten von uns am liebsten zu Hause. Was aber, wenn es mal eilig ist im öffentlichen Raum? Dann sind wir auf saubere Sanitäranlagen angewiesen. Um den Zustand öffentlicher Toiletten zu verbessern</a:t>
            </a:r>
            <a:r>
              <a:rPr lang="de-DE" sz="2275" dirty="0">
                <a:solidFill>
                  <a:srgbClr val="191919"/>
                </a:solidFill>
                <a:latin typeface="Roboto"/>
              </a:rPr>
              <a:t> </a:t>
            </a:r>
            <a:r>
              <a:rPr lang="de-DE" sz="2275" noProof="0" dirty="0">
                <a:solidFill>
                  <a:srgbClr val="191919"/>
                </a:solidFill>
                <a:latin typeface="Roboto"/>
              </a:rPr>
              <a:t>und die ausgeschiedenen Nährstoffe zu recyceln, anstatt die Nährstoffe zu verbrennen oder in Gewässer einzuleiten, bieten öffentliche Trockentoiletten eine nachhaltige Alternative.</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noProof="0" dirty="0"/>
          </a:p>
        </p:txBody>
      </p:sp>
      <p:pic>
        <p:nvPicPr>
          <p:cNvPr id="9" name="Grafik 8">
            <a:extLst>
              <a:ext uri="{FF2B5EF4-FFF2-40B4-BE49-F238E27FC236}">
                <a16:creationId xmlns:a16="http://schemas.microsoft.com/office/drawing/2014/main" id="{083C4CE2-D8E4-B91C-96C4-1428DCFD7293}"/>
              </a:ext>
            </a:extLst>
          </p:cNvPr>
          <p:cNvPicPr>
            <a:picLocks noChangeAspect="1"/>
          </p:cNvPicPr>
          <p:nvPr/>
        </p:nvPicPr>
        <p:blipFill>
          <a:blip r:embed="rId5">
            <a:extLst>
              <a:ext uri="{28A0092B-C50C-407E-A947-70E740481C1C}">
                <a14:useLocalDpi xmlns:a14="http://schemas.microsoft.com/office/drawing/2010/main" val="0"/>
              </a:ext>
            </a:extLst>
          </a:blip>
          <a:srcRect l="13726" t="4336" r="39120" b="654"/>
          <a:stretch/>
        </p:blipFill>
        <p:spPr>
          <a:xfrm>
            <a:off x="12877800" y="2781300"/>
            <a:ext cx="4495800" cy="67938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de-DE" sz="7200" noProof="0" dirty="0">
                <a:solidFill>
                  <a:srgbClr val="000000"/>
                </a:solidFill>
                <a:latin typeface="Roboto Bold"/>
              </a:rPr>
              <a:t>Wie wir es lösen</a:t>
            </a:r>
          </a:p>
        </p:txBody>
      </p:sp>
      <p:sp>
        <p:nvSpPr>
          <p:cNvPr id="5" name="TextBox 5"/>
          <p:cNvSpPr txBox="1"/>
          <p:nvPr/>
        </p:nvSpPr>
        <p:spPr>
          <a:xfrm>
            <a:off x="1066800" y="3162300"/>
            <a:ext cx="7592494" cy="5584799"/>
          </a:xfrm>
          <a:prstGeom prst="rect">
            <a:avLst/>
          </a:prstGeom>
        </p:spPr>
        <p:txBody>
          <a:bodyPr wrap="square" lIns="0" tIns="0" rIns="0" bIns="0" rtlCol="0" anchor="t">
            <a:spAutoFit/>
          </a:bodyPr>
          <a:lstStyle/>
          <a:p>
            <a:pPr marL="0" lvl="0" indent="0" algn="just">
              <a:lnSpc>
                <a:spcPts val="3959"/>
              </a:lnSpc>
              <a:spcBef>
                <a:spcPct val="0"/>
              </a:spcBef>
            </a:pPr>
            <a:r>
              <a:rPr lang="de-DE" sz="2199" u="none" noProof="0" dirty="0">
                <a:solidFill>
                  <a:srgbClr val="000000"/>
                </a:solidFill>
                <a:latin typeface="Roboto"/>
              </a:rPr>
              <a:t>Mithilfe von Datenerhebung in öffentlichen Trockentoiletten </a:t>
            </a:r>
            <a:r>
              <a:rPr lang="de-DE" sz="2199" noProof="0" dirty="0">
                <a:solidFill>
                  <a:srgbClr val="000000"/>
                </a:solidFill>
                <a:latin typeface="Roboto"/>
              </a:rPr>
              <a:t>kann der </a:t>
            </a:r>
            <a:r>
              <a:rPr lang="de-DE" sz="2199" u="none" noProof="0" dirty="0">
                <a:solidFill>
                  <a:srgbClr val="000000"/>
                </a:solidFill>
                <a:latin typeface="Roboto"/>
              </a:rPr>
              <a:t>Zustan</a:t>
            </a:r>
            <a:r>
              <a:rPr lang="de-DE" sz="2199" noProof="0" dirty="0">
                <a:solidFill>
                  <a:srgbClr val="000000"/>
                </a:solidFill>
                <a:latin typeface="Roboto"/>
              </a:rPr>
              <a:t>d einer Toilette erfasst und gemonitort werden. Basierend auf den gesammelten Daten können Rückschlüsse auf die Nutzung und die Sauberkeit gezogen werden. Mittels der erhobenen Daten und</a:t>
            </a:r>
            <a:r>
              <a:rPr lang="de-DE" sz="2199" dirty="0">
                <a:solidFill>
                  <a:srgbClr val="000000"/>
                </a:solidFill>
                <a:latin typeface="Roboto"/>
              </a:rPr>
              <a:t> </a:t>
            </a:r>
            <a:r>
              <a:rPr lang="de-DE" sz="2199" noProof="0" dirty="0">
                <a:solidFill>
                  <a:srgbClr val="000000"/>
                </a:solidFill>
                <a:latin typeface="Roboto"/>
              </a:rPr>
              <a:t>des Nutzungsfeedbacks können Reinigungsintervalle und Standortplatzierungen angepasst und optimiert werden, was zur Verbesserung der Sauberkeit öffentlicher Toiletten und dem städtischen Raum beiträgt. Die gesammelten Nähstoffe werden recycelt und tragen zum Humusaufbau im Boden der Landwirtschaft bei.</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noProof="0" dirty="0"/>
          </a:p>
        </p:txBody>
      </p:sp>
      <p:pic>
        <p:nvPicPr>
          <p:cNvPr id="8" name="Grafik 7">
            <a:extLst>
              <a:ext uri="{FF2B5EF4-FFF2-40B4-BE49-F238E27FC236}">
                <a16:creationId xmlns:a16="http://schemas.microsoft.com/office/drawing/2014/main" id="{ED332DAB-417E-0295-0C3C-916B5F5A3389}"/>
              </a:ext>
            </a:extLst>
          </p:cNvPr>
          <p:cNvPicPr>
            <a:picLocks noChangeAspect="1"/>
          </p:cNvPicPr>
          <p:nvPr/>
        </p:nvPicPr>
        <p:blipFill>
          <a:blip r:embed="rId5"/>
          <a:stretch>
            <a:fillRect/>
          </a:stretch>
        </p:blipFill>
        <p:spPr>
          <a:xfrm>
            <a:off x="9982200" y="2835137"/>
            <a:ext cx="7440094" cy="61229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noProof="0" dirty="0"/>
          </a:p>
        </p:txBody>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noProof="0" dirty="0"/>
          </a:p>
        </p:txBody>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noProof="0" dirty="0"/>
          </a:p>
        </p:txBody>
      </p:sp>
      <p:grpSp>
        <p:nvGrpSpPr>
          <p:cNvPr id="9" name="Group 9"/>
          <p:cNvGrpSpPr/>
          <p:nvPr/>
        </p:nvGrpSpPr>
        <p:grpSpPr>
          <a:xfrm>
            <a:off x="1678900" y="3607227"/>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noProof="0" dirty="0"/>
            </a:p>
          </p:txBody>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de-DE" sz="2981" spc="29" dirty="0">
                  <a:solidFill>
                    <a:srgbClr val="191919"/>
                  </a:solidFill>
                  <a:latin typeface="Roboto Bold"/>
                  <a:ea typeface="Roboto Bold"/>
                </a:rPr>
                <a:t>Kölner*innen einbeziehen</a:t>
              </a:r>
              <a:endParaRPr lang="de-DE" sz="2981" spc="29" noProof="0" dirty="0">
                <a:solidFill>
                  <a:srgbClr val="191919"/>
                </a:solidFill>
                <a:latin typeface="Roboto Bold"/>
                <a:ea typeface="Roboto Bold"/>
              </a:endParaRP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de-DE" sz="6947" spc="368" noProof="0" dirty="0">
                <a:solidFill>
                  <a:srgbClr val="231F20"/>
                </a:solidFill>
                <a:latin typeface="Roboto Bold"/>
              </a:rPr>
              <a:t>OKRs</a:t>
            </a:r>
          </a:p>
        </p:txBody>
      </p:sp>
      <p:sp>
        <p:nvSpPr>
          <p:cNvPr id="13" name="TextBox 13"/>
          <p:cNvSpPr txBox="1"/>
          <p:nvPr/>
        </p:nvSpPr>
        <p:spPr>
          <a:xfrm>
            <a:off x="1735450" y="4436753"/>
            <a:ext cx="3360904" cy="1090363"/>
          </a:xfrm>
          <a:prstGeom prst="rect">
            <a:avLst/>
          </a:prstGeom>
        </p:spPr>
        <p:txBody>
          <a:bodyPr lIns="0" tIns="0" rIns="0" bIns="0" rtlCol="0" anchor="t">
            <a:spAutoFit/>
          </a:bodyPr>
          <a:lstStyle/>
          <a:p>
            <a:pPr marL="0" lvl="0" indent="0" algn="ctr">
              <a:lnSpc>
                <a:spcPts val="2912"/>
              </a:lnSpc>
              <a:spcBef>
                <a:spcPct val="0"/>
              </a:spcBef>
            </a:pPr>
            <a:r>
              <a:rPr lang="de-DE" sz="2110" spc="90" noProof="0" dirty="0">
                <a:solidFill>
                  <a:srgbClr val="231F20"/>
                </a:solidFill>
                <a:latin typeface="Roboto"/>
              </a:rPr>
              <a:t>Daten </a:t>
            </a:r>
            <a:r>
              <a:rPr lang="de-DE" sz="2110" spc="90" dirty="0">
                <a:solidFill>
                  <a:srgbClr val="231F20"/>
                </a:solidFill>
                <a:latin typeface="Roboto"/>
              </a:rPr>
              <a:t>zur </a:t>
            </a:r>
            <a:r>
              <a:rPr lang="de-DE" sz="2110" spc="90" noProof="0" dirty="0">
                <a:solidFill>
                  <a:srgbClr val="231F20"/>
                </a:solidFill>
                <a:latin typeface="Roboto"/>
              </a:rPr>
              <a:t>Nutzung öffentlicher Toiletten erheben </a:t>
            </a:r>
          </a:p>
        </p:txBody>
      </p:sp>
      <p:grpSp>
        <p:nvGrpSpPr>
          <p:cNvPr id="14" name="Group 14"/>
          <p:cNvGrpSpPr/>
          <p:nvPr/>
        </p:nvGrpSpPr>
        <p:grpSpPr>
          <a:xfrm>
            <a:off x="7406998" y="3598220"/>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noProof="0" dirty="0"/>
            </a:p>
          </p:txBody>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de-DE" sz="2981" spc="29" noProof="0" dirty="0">
                  <a:solidFill>
                    <a:srgbClr val="191919"/>
                  </a:solidFill>
                  <a:latin typeface="Roboto Bold"/>
                  <a:ea typeface="Roboto Bold"/>
                </a:rPr>
                <a:t>Digitale Plattform bauen</a:t>
              </a:r>
            </a:p>
          </p:txBody>
        </p:sp>
      </p:grpSp>
      <p:sp>
        <p:nvSpPr>
          <p:cNvPr id="17" name="TextBox 17"/>
          <p:cNvSpPr txBox="1"/>
          <p:nvPr/>
        </p:nvSpPr>
        <p:spPr>
          <a:xfrm>
            <a:off x="6141310" y="4661953"/>
            <a:ext cx="6254887" cy="718466"/>
          </a:xfrm>
          <a:prstGeom prst="rect">
            <a:avLst/>
          </a:prstGeom>
        </p:spPr>
        <p:txBody>
          <a:bodyPr lIns="0" tIns="0" rIns="0" bIns="0" rtlCol="0" anchor="t">
            <a:spAutoFit/>
          </a:bodyPr>
          <a:lstStyle/>
          <a:p>
            <a:pPr marL="0" lvl="0" indent="0" algn="ctr">
              <a:lnSpc>
                <a:spcPts val="2912"/>
              </a:lnSpc>
              <a:spcBef>
                <a:spcPct val="0"/>
              </a:spcBef>
            </a:pPr>
            <a:r>
              <a:rPr lang="de-DE" sz="2110" spc="90" noProof="0" dirty="0">
                <a:solidFill>
                  <a:srgbClr val="231F20"/>
                </a:solidFill>
                <a:latin typeface="Roboto"/>
              </a:rPr>
              <a:t>Programmierung</a:t>
            </a:r>
            <a:r>
              <a:rPr lang="de-DE" sz="2110" spc="90" dirty="0">
                <a:solidFill>
                  <a:srgbClr val="231F20"/>
                </a:solidFill>
                <a:latin typeface="Roboto"/>
              </a:rPr>
              <a:t> einer Plattform zum Auswertung und zum Monitoring</a:t>
            </a:r>
            <a:endParaRPr lang="de-DE" sz="2110" spc="90" noProof="0" dirty="0">
              <a:solidFill>
                <a:srgbClr val="231F20"/>
              </a:solidFill>
              <a:latin typeface="Roboto"/>
            </a:endParaRPr>
          </a:p>
        </p:txBody>
      </p:sp>
      <p:grpSp>
        <p:nvGrpSpPr>
          <p:cNvPr id="18" name="Group 18"/>
          <p:cNvGrpSpPr/>
          <p:nvPr/>
        </p:nvGrpSpPr>
        <p:grpSpPr>
          <a:xfrm>
            <a:off x="13161714" y="3354071"/>
            <a:ext cx="4379645" cy="900875"/>
            <a:chOff x="0" y="-66675"/>
            <a:chExt cx="1153487" cy="237268"/>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noProof="0" dirty="0"/>
            </a:p>
          </p:txBody>
        </p:sp>
        <p:sp>
          <p:nvSpPr>
            <p:cNvPr id="20" name="TextBox 20"/>
            <p:cNvSpPr txBox="1"/>
            <p:nvPr/>
          </p:nvSpPr>
          <p:spPr>
            <a:xfrm>
              <a:off x="0" y="-66675"/>
              <a:ext cx="1153487" cy="237268"/>
            </a:xfrm>
            <a:prstGeom prst="rect">
              <a:avLst/>
            </a:prstGeom>
          </p:spPr>
          <p:txBody>
            <a:bodyPr lIns="50800" tIns="50800" rIns="50800" bIns="50800" rtlCol="0" anchor="ctr"/>
            <a:lstStyle/>
            <a:p>
              <a:pPr marL="0" lvl="0" indent="0" algn="ctr">
                <a:lnSpc>
                  <a:spcPts val="4114"/>
                </a:lnSpc>
                <a:spcBef>
                  <a:spcPct val="0"/>
                </a:spcBef>
              </a:pPr>
              <a:r>
                <a:rPr lang="de-DE" sz="2981" spc="29" dirty="0">
                  <a:solidFill>
                    <a:srgbClr val="202020"/>
                  </a:solidFill>
                  <a:latin typeface="Roboto Bold"/>
                  <a:ea typeface="Roboto Bold"/>
                </a:rPr>
                <a:t>Service und Sauberkeit erhöhen </a:t>
              </a:r>
              <a:endParaRPr lang="de-DE" sz="2981" spc="29" noProof="0" dirty="0">
                <a:solidFill>
                  <a:srgbClr val="202020"/>
                </a:solidFill>
                <a:latin typeface="Roboto Bold"/>
                <a:ea typeface="Roboto Bold"/>
              </a:endParaRPr>
            </a:p>
          </p:txBody>
        </p:sp>
      </p:grpSp>
      <p:sp>
        <p:nvSpPr>
          <p:cNvPr id="21" name="TextBox 21"/>
          <p:cNvSpPr txBox="1"/>
          <p:nvPr/>
        </p:nvSpPr>
        <p:spPr>
          <a:xfrm>
            <a:off x="13635229" y="4675706"/>
            <a:ext cx="3360904" cy="1462260"/>
          </a:xfrm>
          <a:prstGeom prst="rect">
            <a:avLst/>
          </a:prstGeom>
        </p:spPr>
        <p:txBody>
          <a:bodyPr lIns="0" tIns="0" rIns="0" bIns="0" rtlCol="0" anchor="t">
            <a:spAutoFit/>
          </a:bodyPr>
          <a:lstStyle/>
          <a:p>
            <a:pPr marL="0" lvl="0" indent="0" algn="ctr">
              <a:lnSpc>
                <a:spcPts val="2912"/>
              </a:lnSpc>
              <a:spcBef>
                <a:spcPct val="0"/>
              </a:spcBef>
            </a:pPr>
            <a:r>
              <a:rPr lang="de-DE" sz="2110" spc="90" dirty="0">
                <a:solidFill>
                  <a:srgbClr val="231F20"/>
                </a:solidFill>
                <a:latin typeface="Roboto"/>
              </a:rPr>
              <a:t>Wartungsintervalle</a:t>
            </a:r>
          </a:p>
          <a:p>
            <a:pPr marL="0" lvl="0" indent="0" algn="ctr">
              <a:lnSpc>
                <a:spcPts val="2912"/>
              </a:lnSpc>
              <a:spcBef>
                <a:spcPct val="0"/>
              </a:spcBef>
            </a:pPr>
            <a:r>
              <a:rPr lang="de-DE" sz="2110" spc="90" dirty="0">
                <a:solidFill>
                  <a:srgbClr val="231F20"/>
                </a:solidFill>
                <a:latin typeface="Roboto"/>
              </a:rPr>
              <a:t>basierend auf den erhobenen Daten optimieren </a:t>
            </a:r>
            <a:endParaRPr lang="de-DE" sz="2110" spc="90" noProof="0" dirty="0">
              <a:solidFill>
                <a:srgbClr val="231F20"/>
              </a:solidFill>
              <a:latin typeface="Roboto"/>
            </a:endParaRP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noProof="0" dirty="0"/>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txBody>
          <a:bodyPr/>
          <a:lstStyle/>
          <a:p>
            <a:endParaRPr lang="de-DE" noProof="0" dirty="0"/>
          </a:p>
        </p:txBody>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de-DE" sz="2110" spc="90" noProof="0" dirty="0">
                <a:solidFill>
                  <a:srgbClr val="231F20"/>
                </a:solidFill>
                <a:latin typeface="Roboto"/>
              </a:rPr>
              <a:t>Diese </a:t>
            </a:r>
            <a:r>
              <a:rPr lang="de-DE" sz="2110" spc="90" noProof="0" dirty="0" err="1">
                <a:solidFill>
                  <a:srgbClr val="231F20"/>
                </a:solidFill>
                <a:latin typeface="Roboto"/>
              </a:rPr>
              <a:t>Objectives</a:t>
            </a:r>
            <a:r>
              <a:rPr lang="de-DE" sz="2110" spc="90" noProof="0" dirty="0">
                <a:solidFill>
                  <a:srgbClr val="231F20"/>
                </a:solidFill>
                <a:latin typeface="Roboto"/>
              </a:rPr>
              <a:t> und Key </a:t>
            </a:r>
            <a:r>
              <a:rPr lang="de-DE" sz="2110" spc="90" noProof="0" dirty="0" err="1">
                <a:solidFill>
                  <a:srgbClr val="231F20"/>
                </a:solidFill>
                <a:latin typeface="Roboto"/>
              </a:rPr>
              <a:t>Results</a:t>
            </a:r>
            <a:r>
              <a:rPr lang="de-DE" sz="2110" spc="90" noProof="0" dirty="0">
                <a:solidFill>
                  <a:srgbClr val="231F20"/>
                </a:solidFill>
                <a:latin typeface="Roboto"/>
              </a:rPr>
              <a:t> kommunizieren unser Bestreben, geben Orientierung und schaffen Fokus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noProof="0" dirty="0"/>
          </a:p>
        </p:txBody>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noProof="0" dirty="0"/>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de-DE" noProof="0" dirty="0"/>
            </a:p>
          </p:txBody>
        </p:sp>
      </p:grpSp>
      <p:grpSp>
        <p:nvGrpSpPr>
          <p:cNvPr id="6" name="Group 6"/>
          <p:cNvGrpSpPr/>
          <p:nvPr/>
        </p:nvGrpSpPr>
        <p:grpSpPr>
          <a:xfrm>
            <a:off x="11928785" y="3841590"/>
            <a:ext cx="5330515" cy="3129466"/>
            <a:chOff x="0" y="-38100"/>
            <a:chExt cx="7107354" cy="4172620"/>
          </a:xfrm>
        </p:grpSpPr>
        <p:sp>
          <p:nvSpPr>
            <p:cNvPr id="7" name="TextBox 7"/>
            <p:cNvSpPr txBox="1"/>
            <p:nvPr/>
          </p:nvSpPr>
          <p:spPr>
            <a:xfrm>
              <a:off x="0" y="2322143"/>
              <a:ext cx="7107354" cy="1812377"/>
            </a:xfrm>
            <a:prstGeom prst="rect">
              <a:avLst/>
            </a:prstGeom>
          </p:spPr>
          <p:txBody>
            <a:bodyPr lIns="0" tIns="0" rIns="0" bIns="0" rtlCol="0" anchor="t">
              <a:spAutoFit/>
            </a:bodyPr>
            <a:lstStyle/>
            <a:p>
              <a:pPr algn="l">
                <a:lnSpc>
                  <a:spcPts val="2659"/>
                </a:lnSpc>
              </a:pPr>
              <a:r>
                <a:rPr lang="de-DE" sz="1899" spc="94" noProof="0" dirty="0">
                  <a:solidFill>
                    <a:srgbClr val="191919"/>
                  </a:solidFill>
                  <a:latin typeface="Roboto"/>
                </a:rPr>
                <a:t>Trockentoiletten ermöglichen Nährstoffrecycling, sorgen für eine erhöhte Aufenthaltsqualität und ermöglichen Teilhabe im öffentlichen Raum</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de-DE" sz="3200" spc="240" noProof="0" dirty="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lang="de-DE" noProof="0" dirty="0"/>
            </a:p>
          </p:txBody>
        </p:sp>
      </p:grpSp>
      <p:grpSp>
        <p:nvGrpSpPr>
          <p:cNvPr id="10" name="Group 10"/>
          <p:cNvGrpSpPr/>
          <p:nvPr/>
        </p:nvGrpSpPr>
        <p:grpSpPr>
          <a:xfrm>
            <a:off x="5145852" y="2401529"/>
            <a:ext cx="5330515" cy="1894106"/>
            <a:chOff x="0" y="-38100"/>
            <a:chExt cx="7107354" cy="2525474"/>
          </a:xfrm>
        </p:grpSpPr>
        <p:sp>
          <p:nvSpPr>
            <p:cNvPr id="11" name="TextBox 11"/>
            <p:cNvSpPr txBox="1"/>
            <p:nvPr/>
          </p:nvSpPr>
          <p:spPr>
            <a:xfrm>
              <a:off x="0" y="1598242"/>
              <a:ext cx="7107354" cy="889132"/>
            </a:xfrm>
            <a:prstGeom prst="rect">
              <a:avLst/>
            </a:prstGeom>
          </p:spPr>
          <p:txBody>
            <a:bodyPr lIns="0" tIns="0" rIns="0" bIns="0" rtlCol="0" anchor="t">
              <a:spAutoFit/>
            </a:bodyPr>
            <a:lstStyle/>
            <a:p>
              <a:pPr algn="r">
                <a:lnSpc>
                  <a:spcPts val="2659"/>
                </a:lnSpc>
              </a:pPr>
              <a:r>
                <a:rPr lang="de-DE" sz="1899" spc="94" dirty="0">
                  <a:solidFill>
                    <a:srgbClr val="191919"/>
                  </a:solidFill>
                  <a:latin typeface="Roboto"/>
                </a:rPr>
                <a:t>Köln braucht mehr nachhaltige, saubere öffentliche Toiletten</a:t>
              </a: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de-DE" sz="3200" spc="35" noProof="0" dirty="0">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lang="de-DE" noProof="0" dirty="0"/>
            </a:p>
          </p:txBody>
        </p:sp>
      </p:grpSp>
      <p:grpSp>
        <p:nvGrpSpPr>
          <p:cNvPr id="14" name="Group 14"/>
          <p:cNvGrpSpPr/>
          <p:nvPr/>
        </p:nvGrpSpPr>
        <p:grpSpPr>
          <a:xfrm>
            <a:off x="5143744" y="6814224"/>
            <a:ext cx="5330515" cy="3129466"/>
            <a:chOff x="0" y="-38100"/>
            <a:chExt cx="7107354" cy="4172620"/>
          </a:xfrm>
        </p:grpSpPr>
        <p:sp>
          <p:nvSpPr>
            <p:cNvPr id="15" name="TextBox 15"/>
            <p:cNvSpPr txBox="1"/>
            <p:nvPr/>
          </p:nvSpPr>
          <p:spPr>
            <a:xfrm>
              <a:off x="0" y="2322143"/>
              <a:ext cx="7107354" cy="1812377"/>
            </a:xfrm>
            <a:prstGeom prst="rect">
              <a:avLst/>
            </a:prstGeom>
          </p:spPr>
          <p:txBody>
            <a:bodyPr lIns="0" tIns="0" rIns="0" bIns="0" rtlCol="0" anchor="t">
              <a:spAutoFit/>
            </a:bodyPr>
            <a:lstStyle/>
            <a:p>
              <a:pPr algn="r">
                <a:lnSpc>
                  <a:spcPts val="2659"/>
                </a:lnSpc>
              </a:pPr>
              <a:r>
                <a:rPr lang="de-DE" sz="1899" spc="94" noProof="0" dirty="0">
                  <a:solidFill>
                    <a:srgbClr val="191919"/>
                  </a:solidFill>
                  <a:latin typeface="Roboto"/>
                </a:rPr>
                <a:t>Trockentoilette im Kölner Volksgarten aufgestellt, Sammlung der Feststoffe (Kot) und Urin organisiert</a:t>
              </a:r>
            </a:p>
            <a:p>
              <a:pPr algn="r">
                <a:lnSpc>
                  <a:spcPts val="2659"/>
                </a:lnSpc>
              </a:pPr>
              <a:r>
                <a:rPr lang="de-DE" sz="1899" spc="94" dirty="0">
                  <a:solidFill>
                    <a:srgbClr val="191919"/>
                  </a:solidFill>
                  <a:latin typeface="Roboto"/>
                </a:rPr>
                <a:t>Hygienisierung des gesammelten Materials</a:t>
              </a:r>
              <a:endParaRPr lang="de-DE" sz="1899" spc="94" noProof="0" dirty="0">
                <a:solidFill>
                  <a:srgbClr val="191919"/>
                </a:solidFill>
                <a:latin typeface="Roboto"/>
              </a:endParaRP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de-DE" sz="3200" spc="147" noProof="0" dirty="0">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lang="de-DE" noProof="0" dirty="0"/>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noProof="0" dirty="0"/>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de-DE" noProof="0" dirty="0"/>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noProof="0" dirty="0"/>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de-DE" noProof="0" dirty="0"/>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noProof="0" dirty="0"/>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de-DE" noProof="0" dirty="0"/>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de-DE" sz="4200" spc="1470" noProof="0" dirty="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de-DE" sz="7200" noProof="0" dirty="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22615" y="2116413"/>
            <a:ext cx="6940483" cy="1443200"/>
            <a:chOff x="0" y="-9525"/>
            <a:chExt cx="9253977" cy="1924266"/>
          </a:xfrm>
        </p:grpSpPr>
        <p:sp>
          <p:nvSpPr>
            <p:cNvPr id="3" name="TextBox 3"/>
            <p:cNvSpPr txBox="1"/>
            <p:nvPr/>
          </p:nvSpPr>
          <p:spPr>
            <a:xfrm>
              <a:off x="0" y="-9525"/>
              <a:ext cx="9253977" cy="568532"/>
            </a:xfrm>
            <a:prstGeom prst="rect">
              <a:avLst/>
            </a:prstGeom>
          </p:spPr>
          <p:txBody>
            <a:bodyPr lIns="0" tIns="0" rIns="0" bIns="0" rtlCol="0" anchor="t">
              <a:spAutoFit/>
            </a:bodyPr>
            <a:lstStyle/>
            <a:p>
              <a:pPr>
                <a:lnSpc>
                  <a:spcPts val="3479"/>
                </a:lnSpc>
                <a:spcBef>
                  <a:spcPct val="0"/>
                </a:spcBef>
              </a:pPr>
              <a:r>
                <a:rPr lang="de-DE" sz="2800" spc="29" dirty="0">
                  <a:solidFill>
                    <a:srgbClr val="191919"/>
                  </a:solidFill>
                  <a:latin typeface="Roboto Bold"/>
                  <a:ea typeface="Roboto Bold"/>
                </a:rPr>
                <a:t>Prototyp entwickeln und Daten sammeln</a:t>
              </a:r>
              <a:endParaRPr lang="de-DE" sz="2800" spc="29" noProof="0" dirty="0">
                <a:solidFill>
                  <a:srgbClr val="191919"/>
                </a:solidFill>
                <a:latin typeface="Roboto Bold"/>
                <a:ea typeface="Roboto Bold"/>
              </a:endParaRPr>
            </a:p>
          </p:txBody>
        </p:sp>
        <p:sp>
          <p:nvSpPr>
            <p:cNvPr id="4" name="TextBox 4"/>
            <p:cNvSpPr txBox="1"/>
            <p:nvPr/>
          </p:nvSpPr>
          <p:spPr>
            <a:xfrm>
              <a:off x="0" y="944390"/>
              <a:ext cx="9253977" cy="970351"/>
            </a:xfrm>
            <a:prstGeom prst="rect">
              <a:avLst/>
            </a:prstGeom>
          </p:spPr>
          <p:txBody>
            <a:bodyPr lIns="0" tIns="0" rIns="0" bIns="0" rtlCol="0" anchor="t">
              <a:spAutoFit/>
            </a:bodyPr>
            <a:lstStyle/>
            <a:p>
              <a:pPr marL="342900" lvl="0" indent="-342900">
                <a:lnSpc>
                  <a:spcPts val="2912"/>
                </a:lnSpc>
                <a:spcBef>
                  <a:spcPct val="0"/>
                </a:spcBef>
                <a:buFont typeface="Arial" panose="020B0604020202020204" pitchFamily="34" charset="0"/>
                <a:buChar char="•"/>
              </a:pPr>
              <a:r>
                <a:rPr lang="de-DE" sz="2400" spc="90" noProof="0" dirty="0">
                  <a:solidFill>
                    <a:srgbClr val="231F20"/>
                  </a:solidFill>
                  <a:latin typeface="Roboto"/>
                </a:rPr>
                <a:t>Daten </a:t>
              </a:r>
              <a:r>
                <a:rPr lang="de-DE" sz="2400" spc="90" dirty="0">
                  <a:solidFill>
                    <a:srgbClr val="231F20"/>
                  </a:solidFill>
                  <a:latin typeface="Roboto"/>
                </a:rPr>
                <a:t>zur </a:t>
              </a:r>
              <a:r>
                <a:rPr lang="de-DE" sz="2400" spc="90" noProof="0" dirty="0">
                  <a:solidFill>
                    <a:srgbClr val="231F20"/>
                  </a:solidFill>
                  <a:latin typeface="Roboto"/>
                </a:rPr>
                <a:t>Nutzung öffentlicher Toiletten sammeln und auswerten </a:t>
              </a: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de-DE" sz="7500" noProof="0" dirty="0">
                <a:solidFill>
                  <a:srgbClr val="191919"/>
                </a:solidFill>
                <a:latin typeface="Roboto Bold"/>
              </a:rPr>
              <a:t>NÄCHSTE SCHRITTE</a:t>
            </a:r>
          </a:p>
        </p:txBody>
      </p:sp>
      <p:sp>
        <p:nvSpPr>
          <p:cNvPr id="8" name="TextBox 8"/>
          <p:cNvSpPr txBox="1"/>
          <p:nvPr/>
        </p:nvSpPr>
        <p:spPr>
          <a:xfrm>
            <a:off x="9642724" y="4574764"/>
            <a:ext cx="6940483" cy="426399"/>
          </a:xfrm>
          <a:prstGeom prst="rect">
            <a:avLst/>
          </a:prstGeom>
        </p:spPr>
        <p:txBody>
          <a:bodyPr lIns="0" tIns="0" rIns="0" bIns="0" rtlCol="0" anchor="t">
            <a:spAutoFit/>
          </a:bodyPr>
          <a:lstStyle/>
          <a:p>
            <a:pPr>
              <a:lnSpc>
                <a:spcPts val="3479"/>
              </a:lnSpc>
              <a:spcBef>
                <a:spcPct val="0"/>
              </a:spcBef>
            </a:pPr>
            <a:r>
              <a:rPr lang="de-DE" sz="2800" spc="29" noProof="0" dirty="0">
                <a:solidFill>
                  <a:srgbClr val="191919"/>
                </a:solidFill>
                <a:latin typeface="Roboto Bold"/>
                <a:ea typeface="Roboto Bold"/>
              </a:rPr>
              <a:t>Digitale Plattform und Service optimieren</a:t>
            </a:r>
          </a:p>
        </p:txBody>
      </p:sp>
      <p:sp>
        <p:nvSpPr>
          <p:cNvPr id="9" name="TextBox 9"/>
          <p:cNvSpPr txBox="1"/>
          <p:nvPr/>
        </p:nvSpPr>
        <p:spPr>
          <a:xfrm>
            <a:off x="9642724" y="5280675"/>
            <a:ext cx="6940483" cy="1519647"/>
          </a:xfrm>
          <a:prstGeom prst="rect">
            <a:avLst/>
          </a:prstGeom>
        </p:spPr>
        <p:txBody>
          <a:bodyPr lIns="0" tIns="0" rIns="0" bIns="0" rtlCol="0" anchor="t">
            <a:spAutoFit/>
          </a:bodyPr>
          <a:lstStyle/>
          <a:p>
            <a:pPr marL="458789" lvl="1" indent="-229394">
              <a:lnSpc>
                <a:spcPts val="2975"/>
              </a:lnSpc>
              <a:spcBef>
                <a:spcPct val="0"/>
              </a:spcBef>
              <a:buFont typeface="Arial"/>
              <a:buChar char="•"/>
            </a:pPr>
            <a:r>
              <a:rPr lang="de-DE" sz="2400" noProof="0" dirty="0">
                <a:solidFill>
                  <a:srgbClr val="191919"/>
                </a:solidFill>
                <a:latin typeface="Roboto"/>
              </a:rPr>
              <a:t>Programmierung einer Plattform, um </a:t>
            </a:r>
            <a:r>
              <a:rPr lang="de-DE" sz="2400" dirty="0">
                <a:solidFill>
                  <a:srgbClr val="191919"/>
                </a:solidFill>
                <a:latin typeface="Roboto"/>
              </a:rPr>
              <a:t>datenbasiert die </a:t>
            </a:r>
            <a:r>
              <a:rPr lang="de-DE" sz="2400" noProof="0" dirty="0">
                <a:solidFill>
                  <a:srgbClr val="191919"/>
                </a:solidFill>
                <a:latin typeface="Roboto"/>
              </a:rPr>
              <a:t>Service- und Reinigungsintervalle zu optimieren </a:t>
            </a:r>
          </a:p>
          <a:p>
            <a:pPr marL="458789" lvl="1" indent="-229394" algn="l">
              <a:lnSpc>
                <a:spcPts val="2975"/>
              </a:lnSpc>
              <a:spcBef>
                <a:spcPct val="0"/>
              </a:spcBef>
              <a:buFont typeface="Arial"/>
              <a:buChar char="•"/>
            </a:pPr>
            <a:endParaRPr lang="de-DE" sz="2400" noProof="0" dirty="0">
              <a:solidFill>
                <a:srgbClr val="191919"/>
              </a:solidFill>
              <a:latin typeface="Roboto"/>
            </a:endParaRPr>
          </a:p>
        </p:txBody>
      </p:sp>
      <p:grpSp>
        <p:nvGrpSpPr>
          <p:cNvPr id="10" name="Group 10"/>
          <p:cNvGrpSpPr/>
          <p:nvPr/>
        </p:nvGrpSpPr>
        <p:grpSpPr>
          <a:xfrm>
            <a:off x="10586824" y="7036257"/>
            <a:ext cx="6940483" cy="1850362"/>
            <a:chOff x="0" y="-9525"/>
            <a:chExt cx="9253977" cy="2467148"/>
          </a:xfrm>
        </p:grpSpPr>
        <p:sp>
          <p:nvSpPr>
            <p:cNvPr id="11" name="TextBox 11"/>
            <p:cNvSpPr txBox="1"/>
            <p:nvPr/>
          </p:nvSpPr>
          <p:spPr>
            <a:xfrm>
              <a:off x="0" y="-9525"/>
              <a:ext cx="9253977" cy="1171261"/>
            </a:xfrm>
            <a:prstGeom prst="rect">
              <a:avLst/>
            </a:prstGeom>
          </p:spPr>
          <p:txBody>
            <a:bodyPr lIns="0" tIns="0" rIns="0" bIns="0" rtlCol="0" anchor="t">
              <a:spAutoFit/>
            </a:bodyPr>
            <a:lstStyle/>
            <a:p>
              <a:pPr>
                <a:lnSpc>
                  <a:spcPts val="3479"/>
                </a:lnSpc>
                <a:spcBef>
                  <a:spcPct val="0"/>
                </a:spcBef>
              </a:pPr>
              <a:r>
                <a:rPr lang="de-DE" sz="2800" spc="29" dirty="0">
                  <a:solidFill>
                    <a:srgbClr val="202020"/>
                  </a:solidFill>
                  <a:latin typeface="Roboto Bold"/>
                  <a:ea typeface="Roboto Bold"/>
                </a:rPr>
                <a:t>Open-Source Lösung bereitstellen</a:t>
              </a:r>
              <a:endParaRPr lang="de-DE" sz="2800" spc="29" noProof="0" dirty="0">
                <a:solidFill>
                  <a:srgbClr val="202020"/>
                </a:solidFill>
                <a:latin typeface="Roboto Bold"/>
                <a:ea typeface="Roboto Bold"/>
              </a:endParaRPr>
            </a:p>
            <a:p>
              <a:pPr marL="0" lvl="0" indent="0" algn="l">
                <a:lnSpc>
                  <a:spcPts val="3479"/>
                </a:lnSpc>
                <a:spcBef>
                  <a:spcPct val="0"/>
                </a:spcBef>
              </a:pPr>
              <a:endParaRPr lang="de-DE" sz="2899" noProof="0" dirty="0">
                <a:solidFill>
                  <a:srgbClr val="191919"/>
                </a:solidFill>
                <a:latin typeface="Roboto Bold"/>
              </a:endParaRPr>
            </a:p>
          </p:txBody>
        </p:sp>
        <p:sp>
          <p:nvSpPr>
            <p:cNvPr id="12" name="TextBox 12"/>
            <p:cNvSpPr txBox="1"/>
            <p:nvPr/>
          </p:nvSpPr>
          <p:spPr>
            <a:xfrm>
              <a:off x="0" y="944389"/>
              <a:ext cx="9253977" cy="1513234"/>
            </a:xfrm>
            <a:prstGeom prst="rect">
              <a:avLst/>
            </a:prstGeom>
          </p:spPr>
          <p:txBody>
            <a:bodyPr lIns="0" tIns="0" rIns="0" bIns="0" rtlCol="0" anchor="t">
              <a:spAutoFit/>
            </a:bodyPr>
            <a:lstStyle/>
            <a:p>
              <a:pPr marL="458789" lvl="1" indent="-229394">
                <a:lnSpc>
                  <a:spcPts val="2975"/>
                </a:lnSpc>
                <a:spcBef>
                  <a:spcPct val="0"/>
                </a:spcBef>
                <a:buFont typeface="Arial"/>
                <a:buChar char="•"/>
              </a:pPr>
              <a:r>
                <a:rPr lang="de-DE" sz="2400" noProof="0" dirty="0">
                  <a:solidFill>
                    <a:srgbClr val="191919"/>
                  </a:solidFill>
                  <a:latin typeface="Roboto"/>
                </a:rPr>
                <a:t>Lösung testen, teilen und anderen Stakeholdern zur Verfügung stellen</a:t>
              </a:r>
            </a:p>
            <a:p>
              <a:pPr marL="458789" lvl="1" indent="-229394" algn="l">
                <a:lnSpc>
                  <a:spcPts val="2975"/>
                </a:lnSpc>
                <a:spcBef>
                  <a:spcPct val="0"/>
                </a:spcBef>
                <a:buFont typeface="Arial"/>
                <a:buChar char="•"/>
              </a:pPr>
              <a:endParaRPr lang="de-DE" sz="2400" noProof="0"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de-DE" sz="7861" spc="-78" noProof="0" dirty="0">
                <a:solidFill>
                  <a:srgbClr val="000000"/>
                </a:solidFill>
                <a:latin typeface="Roboto Bold"/>
              </a:rPr>
              <a:t>Wie ihr uns unterstützen könnt</a:t>
            </a:r>
          </a:p>
        </p:txBody>
      </p:sp>
      <p:sp>
        <p:nvSpPr>
          <p:cNvPr id="4" name="TextBox 4"/>
          <p:cNvSpPr txBox="1"/>
          <p:nvPr/>
        </p:nvSpPr>
        <p:spPr>
          <a:xfrm>
            <a:off x="11803200" y="4074882"/>
            <a:ext cx="4148358" cy="839974"/>
          </a:xfrm>
          <a:prstGeom prst="rect">
            <a:avLst/>
          </a:prstGeom>
        </p:spPr>
        <p:txBody>
          <a:bodyPr lIns="0" tIns="0" rIns="0" bIns="0" rtlCol="0" anchor="t">
            <a:spAutoFit/>
          </a:bodyPr>
          <a:lstStyle/>
          <a:p>
            <a:pPr marL="0" lvl="0" indent="0" algn="l">
              <a:lnSpc>
                <a:spcPts val="3359"/>
              </a:lnSpc>
              <a:spcBef>
                <a:spcPct val="0"/>
              </a:spcBef>
            </a:pPr>
            <a:r>
              <a:rPr lang="de-DE" sz="2400" noProof="0" dirty="0">
                <a:solidFill>
                  <a:srgbClr val="000000"/>
                </a:solidFill>
                <a:latin typeface="Roboto"/>
              </a:rPr>
              <a:t>Vernetzung und  Stakeholdermanagement</a:t>
            </a:r>
          </a:p>
        </p:txBody>
      </p:sp>
      <p:sp>
        <p:nvSpPr>
          <p:cNvPr id="5" name="TextBox 5"/>
          <p:cNvSpPr txBox="1"/>
          <p:nvPr/>
        </p:nvSpPr>
        <p:spPr>
          <a:xfrm>
            <a:off x="11803199" y="5940036"/>
            <a:ext cx="4683485" cy="839974"/>
          </a:xfrm>
          <a:prstGeom prst="rect">
            <a:avLst/>
          </a:prstGeom>
        </p:spPr>
        <p:txBody>
          <a:bodyPr lIns="0" tIns="0" rIns="0" bIns="0" rtlCol="0" anchor="t">
            <a:spAutoFit/>
          </a:bodyPr>
          <a:lstStyle/>
          <a:p>
            <a:pPr algn="l">
              <a:lnSpc>
                <a:spcPts val="3359"/>
              </a:lnSpc>
            </a:pPr>
            <a:r>
              <a:rPr lang="de-DE" sz="2400" noProof="0" dirty="0">
                <a:solidFill>
                  <a:srgbClr val="000000"/>
                </a:solidFill>
                <a:latin typeface="Roboto"/>
              </a:rPr>
              <a:t>Projektbegleitung / Coaching / Datenmanagement</a:t>
            </a:r>
          </a:p>
        </p:txBody>
      </p:sp>
      <p:sp>
        <p:nvSpPr>
          <p:cNvPr id="6" name="TextBox 6"/>
          <p:cNvSpPr txBox="1"/>
          <p:nvPr/>
        </p:nvSpPr>
        <p:spPr>
          <a:xfrm>
            <a:off x="11803200" y="7318300"/>
            <a:ext cx="4683485" cy="1275990"/>
          </a:xfrm>
          <a:prstGeom prst="rect">
            <a:avLst/>
          </a:prstGeom>
        </p:spPr>
        <p:txBody>
          <a:bodyPr lIns="0" tIns="0" rIns="0" bIns="0" rtlCol="0" anchor="t">
            <a:spAutoFit/>
          </a:bodyPr>
          <a:lstStyle/>
          <a:p>
            <a:pPr marL="0" lvl="0" indent="0" algn="l">
              <a:lnSpc>
                <a:spcPts val="3359"/>
              </a:lnSpc>
              <a:spcBef>
                <a:spcPct val="0"/>
              </a:spcBef>
            </a:pPr>
            <a:r>
              <a:rPr lang="de-DE" sz="2400" dirty="0">
                <a:solidFill>
                  <a:srgbClr val="000000"/>
                </a:solidFill>
                <a:latin typeface="Roboto"/>
              </a:rPr>
              <a:t>Kommunikation in die </a:t>
            </a:r>
            <a:r>
              <a:rPr lang="de-DE" sz="2400" noProof="0" dirty="0">
                <a:solidFill>
                  <a:srgbClr val="000000"/>
                </a:solidFill>
                <a:latin typeface="Roboto"/>
              </a:rPr>
              <a:t>Öffentlichkeit und Multiplikation in andere Kommunen</a:t>
            </a: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noProof="0" dirty="0"/>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de-DE" sz="3600" noProof="0" dirty="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noProof="0" dirty="0"/>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de-DE" sz="3600" noProof="0" dirty="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noProof="0" dirty="0"/>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de-DE" sz="3600" noProof="0" dirty="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noProof="0" dirty="0"/>
          </a:p>
        </p:txBody>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noProof="0" dirty="0"/>
          </a:p>
        </p:txBody>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noProof="0" dirty="0"/>
          </a:p>
        </p:txBody>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noProof="0" dirty="0"/>
          </a:p>
        </p:txBody>
      </p:sp>
      <p:sp>
        <p:nvSpPr>
          <p:cNvPr id="6" name="Freeform 6"/>
          <p:cNvSpPr/>
          <p:nvPr/>
        </p:nvSpPr>
        <p:spPr>
          <a:xfrm>
            <a:off x="12886580" y="8181205"/>
            <a:ext cx="576142" cy="576142"/>
          </a:xfrm>
          <a:custGeom>
            <a:avLst/>
            <a:gdLst/>
            <a:ahLst/>
            <a:cxnLst/>
            <a:rect l="l" t="t" r="r" b="b"/>
            <a:pathLst>
              <a:path w="576142" h="576142">
                <a:moveTo>
                  <a:pt x="0" y="0"/>
                </a:moveTo>
                <a:lnTo>
                  <a:pt x="576143" y="0"/>
                </a:lnTo>
                <a:lnTo>
                  <a:pt x="576143" y="576142"/>
                </a:lnTo>
                <a:lnTo>
                  <a:pt x="0" y="576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noProof="0" dirty="0"/>
          </a:p>
        </p:txBody>
      </p:sp>
      <p:sp>
        <p:nvSpPr>
          <p:cNvPr id="7" name="Freeform 7"/>
          <p:cNvSpPr/>
          <p:nvPr/>
        </p:nvSpPr>
        <p:spPr>
          <a:xfrm>
            <a:off x="13030616" y="7211307"/>
            <a:ext cx="288071" cy="609674"/>
          </a:xfrm>
          <a:custGeom>
            <a:avLst/>
            <a:gdLst/>
            <a:ahLst/>
            <a:cxnLst/>
            <a:rect l="l" t="t" r="r" b="b"/>
            <a:pathLst>
              <a:path w="288071" h="609674">
                <a:moveTo>
                  <a:pt x="0" y="0"/>
                </a:moveTo>
                <a:lnTo>
                  <a:pt x="288071" y="0"/>
                </a:lnTo>
                <a:lnTo>
                  <a:pt x="288071" y="609675"/>
                </a:lnTo>
                <a:lnTo>
                  <a:pt x="0" y="6096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noProof="0" dirty="0"/>
          </a:p>
        </p:txBody>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de-DE" sz="10629" noProof="0" dirty="0">
                <a:solidFill>
                  <a:srgbClr val="222222"/>
                </a:solidFill>
                <a:latin typeface="Roboto Italics"/>
              </a:rPr>
              <a:t>Vielen </a:t>
            </a:r>
            <a:r>
              <a:rPr lang="de-DE" sz="10629" noProof="0" dirty="0">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de-DE" sz="4397" noProof="0" dirty="0">
                <a:solidFill>
                  <a:srgbClr val="000000"/>
                </a:solidFill>
                <a:latin typeface="Roboto Bold"/>
              </a:rPr>
              <a:t>Hier könnt ihr uns erreichen. Wir freuen uns über Feedback.</a:t>
            </a:r>
          </a:p>
        </p:txBody>
      </p:sp>
      <p:sp>
        <p:nvSpPr>
          <p:cNvPr id="10" name="TextBox 10"/>
          <p:cNvSpPr txBox="1"/>
          <p:nvPr/>
        </p:nvSpPr>
        <p:spPr>
          <a:xfrm>
            <a:off x="7916620" y="9064266"/>
            <a:ext cx="4288911" cy="332453"/>
          </a:xfrm>
          <a:prstGeom prst="rect">
            <a:avLst/>
          </a:prstGeom>
        </p:spPr>
        <p:txBody>
          <a:bodyPr lIns="0" tIns="0" rIns="0" bIns="0" rtlCol="0" anchor="t">
            <a:spAutoFit/>
          </a:bodyPr>
          <a:lstStyle/>
          <a:p>
            <a:pPr marL="0" lvl="0" indent="0" algn="l">
              <a:lnSpc>
                <a:spcPts val="2675"/>
              </a:lnSpc>
              <a:spcBef>
                <a:spcPct val="0"/>
              </a:spcBef>
            </a:pPr>
            <a:r>
              <a:rPr lang="de-DE" sz="1911" spc="122" noProof="0" dirty="0">
                <a:solidFill>
                  <a:srgbClr val="000000"/>
                </a:solidFill>
                <a:latin typeface="Roboto"/>
              </a:rPr>
              <a:t>Jede Straße 123, Jede Stadt</a:t>
            </a:r>
          </a:p>
        </p:txBody>
      </p:sp>
      <p:sp>
        <p:nvSpPr>
          <p:cNvPr id="11" name="TextBox 11"/>
          <p:cNvSpPr txBox="1"/>
          <p:nvPr/>
        </p:nvSpPr>
        <p:spPr>
          <a:xfrm>
            <a:off x="7911597" y="7239373"/>
            <a:ext cx="2408092" cy="332453"/>
          </a:xfrm>
          <a:prstGeom prst="rect">
            <a:avLst/>
          </a:prstGeom>
        </p:spPr>
        <p:txBody>
          <a:bodyPr lIns="0" tIns="0" rIns="0" bIns="0" rtlCol="0" anchor="t">
            <a:spAutoFit/>
          </a:bodyPr>
          <a:lstStyle/>
          <a:p>
            <a:pPr marL="0" lvl="0" indent="0" algn="l">
              <a:lnSpc>
                <a:spcPts val="2675"/>
              </a:lnSpc>
              <a:spcBef>
                <a:spcPct val="0"/>
              </a:spcBef>
            </a:pPr>
            <a:r>
              <a:rPr lang="de-DE" sz="1911" spc="122" noProof="0" dirty="0">
                <a:solidFill>
                  <a:srgbClr val="000000"/>
                </a:solidFill>
                <a:latin typeface="Roboto"/>
              </a:rPr>
              <a:t>(</a:t>
            </a:r>
            <a:r>
              <a:rPr lang="de-DE" sz="1911" u="none" spc="122" noProof="0" dirty="0">
                <a:solidFill>
                  <a:srgbClr val="000000"/>
                </a:solidFill>
                <a:latin typeface="Roboto"/>
              </a:rPr>
              <a:t>0221)1234-56</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de-DE" sz="1911" u="none" noProof="0" dirty="0" err="1">
                <a:solidFill>
                  <a:srgbClr val="000000"/>
                </a:solidFill>
                <a:latin typeface="Roboto"/>
              </a:rPr>
              <a:t>hallo@superduperseite.de</a:t>
            </a:r>
            <a:endParaRPr lang="de-DE" sz="1911" u="none" noProof="0" dirty="0">
              <a:solidFill>
                <a:srgbClr val="000000"/>
              </a:solidFill>
              <a:latin typeface="Roboto"/>
            </a:endParaRPr>
          </a:p>
        </p:txBody>
      </p:sp>
      <p:sp>
        <p:nvSpPr>
          <p:cNvPr id="13" name="TextBox 13"/>
          <p:cNvSpPr txBox="1"/>
          <p:nvPr/>
        </p:nvSpPr>
        <p:spPr>
          <a:xfrm>
            <a:off x="13888663" y="8133634"/>
            <a:ext cx="2408092" cy="332453"/>
          </a:xfrm>
          <a:prstGeom prst="rect">
            <a:avLst/>
          </a:prstGeom>
        </p:spPr>
        <p:txBody>
          <a:bodyPr lIns="0" tIns="0" rIns="0" bIns="0" rtlCol="0" anchor="t">
            <a:spAutoFit/>
          </a:bodyPr>
          <a:lstStyle/>
          <a:p>
            <a:pPr marL="0" lvl="0" indent="0" algn="l">
              <a:lnSpc>
                <a:spcPts val="2675"/>
              </a:lnSpc>
              <a:spcBef>
                <a:spcPct val="0"/>
              </a:spcBef>
            </a:pPr>
            <a:r>
              <a:rPr lang="de-DE" sz="1911" spc="122" noProof="0" dirty="0">
                <a:solidFill>
                  <a:srgbClr val="000000"/>
                </a:solidFill>
                <a:latin typeface="Roboto"/>
              </a:rPr>
              <a:t>(</a:t>
            </a:r>
            <a:r>
              <a:rPr lang="de-DE" sz="1911" u="none" spc="122" noProof="0" dirty="0">
                <a:solidFill>
                  <a:srgbClr val="000000"/>
                </a:solidFill>
                <a:latin typeface="Roboto"/>
              </a:rPr>
              <a:t>0221)1234-56</a:t>
            </a:r>
          </a:p>
        </p:txBody>
      </p:sp>
      <p:sp>
        <p:nvSpPr>
          <p:cNvPr id="14" name="TextBox 14"/>
          <p:cNvSpPr txBox="1"/>
          <p:nvPr/>
        </p:nvSpPr>
        <p:spPr>
          <a:xfrm>
            <a:off x="13877892" y="7391773"/>
            <a:ext cx="2408092" cy="332453"/>
          </a:xfrm>
          <a:prstGeom prst="rect">
            <a:avLst/>
          </a:prstGeom>
        </p:spPr>
        <p:txBody>
          <a:bodyPr lIns="0" tIns="0" rIns="0" bIns="0" rtlCol="0" anchor="t">
            <a:spAutoFit/>
          </a:bodyPr>
          <a:lstStyle/>
          <a:p>
            <a:pPr marL="0" lvl="0" indent="0" algn="l">
              <a:lnSpc>
                <a:spcPts val="2675"/>
              </a:lnSpc>
              <a:spcBef>
                <a:spcPct val="0"/>
              </a:spcBef>
            </a:pPr>
            <a:r>
              <a:rPr lang="de-DE" sz="1911" spc="122" noProof="0" dirty="0">
                <a:solidFill>
                  <a:srgbClr val="000000"/>
                </a:solidFill>
                <a:latin typeface="Roboto"/>
              </a:rPr>
              <a:t>(</a:t>
            </a:r>
            <a:r>
              <a:rPr lang="de-DE" sz="1911" u="none" spc="122" noProof="0" dirty="0">
                <a:solidFill>
                  <a:srgbClr val="000000"/>
                </a:solidFill>
                <a:latin typeface="Roboto"/>
              </a:rPr>
              <a:t>0221)1234-56</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noProof="0" dirty="0"/>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6"/>
            <a:stretch>
              <a:fillRect/>
            </a:stretch>
          </a:blipFill>
        </p:spPr>
        <p:txBody>
          <a:bodyPr/>
          <a:lstStyle/>
          <a:p>
            <a:endParaRPr lang="de-DE"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Words>
  <Application>Microsoft Macintosh PowerPoint</Application>
  <PresentationFormat>Benutzerdefiniert</PresentationFormat>
  <Paragraphs>58</Paragraphs>
  <Slides>10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10</vt:i4>
      </vt:variant>
    </vt:vector>
  </HeadingPairs>
  <TitlesOfParts>
    <vt:vector size="19" baseType="lpstr">
      <vt:lpstr>DDG_ProximaNova</vt:lpstr>
      <vt:lpstr>Arial</vt:lpstr>
      <vt:lpstr>Now Medium</vt:lpstr>
      <vt:lpstr>Roboto</vt:lpstr>
      <vt:lpstr>Roboto Bold</vt:lpstr>
      <vt:lpstr>Calibri</vt:lpstr>
      <vt:lpstr>Roboto Italics</vt:lpstr>
      <vt:lpstr>DM Sans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Anastasia Bondar</cp:lastModifiedBy>
  <cp:revision>8</cp:revision>
  <dcterms:created xsi:type="dcterms:W3CDTF">2006-08-16T00:00:00Z</dcterms:created>
  <dcterms:modified xsi:type="dcterms:W3CDTF">2024-09-30T18:23:22Z</dcterms:modified>
  <dc:identifier>DAGDPgA6T3o</dc:identifier>
</cp:coreProperties>
</file>