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8.png" ContentType="image/png"/>
  <Override PartName="/ppt/media/image15.svg" ContentType="image/svg"/>
  <Override PartName="/ppt/media/image26.png" ContentType="image/png"/>
  <Override PartName="/ppt/media/image13.svg" ContentType="image/svg"/>
  <Override PartName="/ppt/media/image24.png" ContentType="image/png"/>
  <Override PartName="/ppt/media/image11.svg" ContentType="image/svg"/>
  <Override PartName="/ppt/media/image22.png" ContentType="image/png"/>
  <Override PartName="/ppt/media/image1.png" ContentType="image/png"/>
  <Override PartName="/ppt/media/image34.jpeg" ContentType="image/jpeg"/>
  <Override PartName="/ppt/media/image19.svg" ContentType="image/svg"/>
  <Override PartName="/ppt/media/image21.svg" ContentType="image/svg"/>
  <Override PartName="/ppt/media/image10.png" ContentType="image/png"/>
  <Override PartName="/ppt/media/image2.svg" ContentType="image/svg"/>
  <Override PartName="/ppt/media/image35.png" ContentType="image/png"/>
  <Override PartName="/ppt/media/image3.png" ContentType="image/png"/>
  <Override PartName="/ppt/media/image12.png" ContentType="image/png"/>
  <Override PartName="/ppt/media/image30.png" ContentType="image/png"/>
  <Override PartName="/ppt/media/image31.svg" ContentType="image/svg"/>
  <Override PartName="/ppt/media/image9.png" ContentType="image/png"/>
  <Override PartName="/ppt/media/image18.png" ContentType="image/png"/>
  <Override PartName="/ppt/media/image20.png" ContentType="image/png"/>
  <Override PartName="/ppt/media/image29.svg" ContentType="image/svg"/>
  <Override PartName="/ppt/media/image32.png" ContentType="image/png"/>
  <Override PartName="/ppt/media/image33.svg" ContentType="image/svg"/>
  <Override PartName="/ppt/media/image17.svg" ContentType="image/svg"/>
  <Override PartName="/ppt/media/image7.png" ContentType="image/png"/>
  <Override PartName="/ppt/media/image8.svg" ContentType="image/svg"/>
  <Override PartName="/ppt/media/image16.png" ContentType="image/png"/>
  <Override PartName="/ppt/media/image27.svg" ContentType="image/svg"/>
  <Override PartName="/ppt/media/image23.svg" ContentType="image/svg"/>
  <Override PartName="/ppt/media/image36.png" ContentType="image/png"/>
  <Override PartName="/ppt/media/image4.png" ContentType="image/png"/>
  <Override PartName="/ppt/media/image5.png" ContentType="image/png"/>
  <Override PartName="/ppt/media/image25.svg" ContentType="image/svg"/>
  <Override PartName="/ppt/media/image14.png" ContentType="image/png"/>
  <Override PartName="/ppt/media/image6.svg" ContentType="image/sv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9E6F96-9B82-4F48-B6B7-FC2AC54D0C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D0356E5-EAB1-46F6-944E-B536207F53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63AD626-9F5A-49C5-B880-BA052B9421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6F3304-87D8-4AB0-AAE1-FB28DF40CA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2604AD6-DF75-4A23-B232-AB73561D07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FA579E2-A1EC-46F3-AB3F-E9D1140377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BA569DF-E8D9-46C4-BEE7-57AE31FAF5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DB0F650-10F4-4C8D-A2FD-AF006E010D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521E977-8983-4C28-B061-63634BC2EA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2E04992-4C97-4456-B954-8DFB465007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28EBD15-E68F-4753-A622-69B6770C7E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851841-05F5-4387-8C9C-961D4D78B7B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25BFC5-FA23-413E-AB43-84D4566FD13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26143BC-E39A-49C7-B4A9-1C41BCD2F0B3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6557484-7132-4C4E-98EB-CA64BEA02EC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A0B31E-B031-477E-9237-19CFA9E6527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20F3A6-2B49-40D5-BAC0-4CB347A3BF8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D94D79E-5BD1-4FEF-91CA-B3B8269ADC7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ABCF2B-36E1-4A47-BD33-4ED81BE2654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1E0E8CD-BC92-4676-927C-7C629C26CA3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858EA7-3C5E-41DC-B192-389B2C94A09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Noto Serif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Noto Serif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032C09-BC99-4AE7-989E-CD48199DA1B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4.jpeg"/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svg"/><Relationship Id="rId3" Type="http://schemas.openxmlformats.org/officeDocument/2006/relationships/image" Target="../media/image1.png"/><Relationship Id="rId4" Type="http://schemas.openxmlformats.org/officeDocument/2006/relationships/image" Target="../media/image2.svg"/><Relationship Id="rId5" Type="http://schemas.openxmlformats.org/officeDocument/2006/relationships/image" Target="../media/image1.png"/><Relationship Id="rId6" Type="http://schemas.openxmlformats.org/officeDocument/2006/relationships/image" Target="../media/image2.sv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7.png"/><Relationship Id="rId4" Type="http://schemas.openxmlformats.org/officeDocument/2006/relationships/image" Target="../media/image8.sv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svg"/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5" Type="http://schemas.openxmlformats.org/officeDocument/2006/relationships/image" Target="../media/image14.png"/><Relationship Id="rId6" Type="http://schemas.openxmlformats.org/officeDocument/2006/relationships/image" Target="../media/image15.svg"/><Relationship Id="rId7" Type="http://schemas.openxmlformats.org/officeDocument/2006/relationships/image" Target="../media/image12.png"/><Relationship Id="rId8" Type="http://schemas.openxmlformats.org/officeDocument/2006/relationships/image" Target="../media/image13.svg"/><Relationship Id="rId9" Type="http://schemas.openxmlformats.org/officeDocument/2006/relationships/image" Target="../media/image12.png"/><Relationship Id="rId10" Type="http://schemas.openxmlformats.org/officeDocument/2006/relationships/image" Target="../media/image13.svg"/><Relationship Id="rId11" Type="http://schemas.openxmlformats.org/officeDocument/2006/relationships/image" Target="../media/image16.png"/><Relationship Id="rId12" Type="http://schemas.openxmlformats.org/officeDocument/2006/relationships/image" Target="../media/image17.svg"/><Relationship Id="rId13" Type="http://schemas.openxmlformats.org/officeDocument/2006/relationships/image" Target="../media/image18.png"/><Relationship Id="rId14" Type="http://schemas.openxmlformats.org/officeDocument/2006/relationships/image" Target="../media/image19.svg"/><Relationship Id="rId15" Type="http://schemas.openxmlformats.org/officeDocument/2006/relationships/image" Target="../media/image1.png"/><Relationship Id="rId16" Type="http://schemas.openxmlformats.org/officeDocument/2006/relationships/image" Target="../media/image2.sv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20.png"/><Relationship Id="rId4" Type="http://schemas.openxmlformats.org/officeDocument/2006/relationships/image" Target="../media/image21.sv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svg"/><Relationship Id="rId3" Type="http://schemas.openxmlformats.org/officeDocument/2006/relationships/image" Target="../media/image24.png"/><Relationship Id="rId4" Type="http://schemas.openxmlformats.org/officeDocument/2006/relationships/image" Target="../media/image25.svg"/><Relationship Id="rId5" Type="http://schemas.openxmlformats.org/officeDocument/2006/relationships/image" Target="../media/image26.png"/><Relationship Id="rId6" Type="http://schemas.openxmlformats.org/officeDocument/2006/relationships/image" Target="../media/image27.svg"/><Relationship Id="rId7" Type="http://schemas.openxmlformats.org/officeDocument/2006/relationships/image" Target="../media/image28.png"/><Relationship Id="rId8" Type="http://schemas.openxmlformats.org/officeDocument/2006/relationships/image" Target="../media/image29.svg"/><Relationship Id="rId9" Type="http://schemas.openxmlformats.org/officeDocument/2006/relationships/image" Target="../media/image30.png"/><Relationship Id="rId10" Type="http://schemas.openxmlformats.org/officeDocument/2006/relationships/image" Target="../media/image31.svg"/><Relationship Id="rId11" Type="http://schemas.openxmlformats.org/officeDocument/2006/relationships/image" Target="../media/image32.png"/><Relationship Id="rId12" Type="http://schemas.openxmlformats.org/officeDocument/2006/relationships/image" Target="../media/image33.svg"/><Relationship Id="rId13" Type="http://schemas.openxmlformats.org/officeDocument/2006/relationships/image" Target="../media/image1.png"/><Relationship Id="rId14" Type="http://schemas.openxmlformats.org/officeDocument/2006/relationships/image" Target="../media/image2.svg"/><Relationship Id="rId15" Type="http://schemas.openxmlformats.org/officeDocument/2006/relationships/image" Target="../media/image4.png"/><Relationship Id="rId16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2"/>
          <p:cNvSpPr/>
          <p:nvPr/>
        </p:nvSpPr>
        <p:spPr>
          <a:xfrm rot="1291800">
            <a:off x="-7019280" y="-57463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9420120" y="2659320"/>
            <a:ext cx="7453080" cy="5962320"/>
          </a:xfrm>
          <a:custGeom>
            <a:avLst/>
            <a:gdLst>
              <a:gd name="textAreaLeft" fmla="*/ 0 w 7453080"/>
              <a:gd name="textAreaRight" fmla="*/ 7453440 w 7453080"/>
              <a:gd name="textAreaTop" fmla="*/ 0 h 5962320"/>
              <a:gd name="textAreaBottom" fmla="*/ 5962680 h 5962320"/>
            </a:gdLst>
            <a:ahLst/>
            <a:rect l="textAreaLeft" t="textAreaTop" r="textAreaRight" b="textAreaBottom"/>
            <a:pathLst>
              <a:path w="7453277" h="5962622">
                <a:moveTo>
                  <a:pt x="0" y="0"/>
                </a:moveTo>
                <a:lnTo>
                  <a:pt x="7453277" y="0"/>
                </a:lnTo>
                <a:lnTo>
                  <a:pt x="7453277" y="5962622"/>
                </a:lnTo>
                <a:lnTo>
                  <a:pt x="0" y="596262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9" name="Freeform 4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1028880" y="2907000"/>
            <a:ext cx="9486720" cy="220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9011"/>
              </a:lnSpc>
            </a:pPr>
            <a:r>
              <a:rPr b="0" lang="en-US" sz="8670" spc="-140" strike="noStrike">
                <a:solidFill>
                  <a:srgbClr val="191919"/>
                </a:solidFill>
                <a:latin typeface="Roboto Bold"/>
              </a:rPr>
              <a:t>Grüne Wege Köln</a:t>
            </a:r>
            <a:endParaRPr b="0" lang="en-US" sz="8670" spc="-1" strike="noStrike">
              <a:solidFill>
                <a:srgbClr val="000000"/>
              </a:solidFill>
              <a:latin typeface="Noto Sans"/>
            </a:endParaRPr>
          </a:p>
          <a:p>
            <a:pPr defTabSz="914400">
              <a:lnSpc>
                <a:spcPts val="8334"/>
              </a:lnSpc>
            </a:pPr>
            <a:endParaRPr b="0" lang="en-US" sz="867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1" name="TextBox 6"/>
          <p:cNvSpPr/>
          <p:nvPr/>
        </p:nvSpPr>
        <p:spPr>
          <a:xfrm>
            <a:off x="1135080" y="9030960"/>
            <a:ext cx="7902000" cy="4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501"/>
              </a:lnSpc>
            </a:pPr>
            <a:r>
              <a:rPr b="0" lang="en-US" sz="2500" spc="-1" strike="noStrike">
                <a:solidFill>
                  <a:srgbClr val="191919"/>
                </a:solidFill>
                <a:latin typeface="Roboto"/>
              </a:rPr>
              <a:t>Subroweit, Matthias</a:t>
            </a:r>
            <a:endParaRPr b="0" lang="en-US" sz="25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2" name="TextBox 7"/>
          <p:cNvSpPr/>
          <p:nvPr/>
        </p:nvSpPr>
        <p:spPr>
          <a:xfrm>
            <a:off x="1028880" y="4522320"/>
            <a:ext cx="8115120" cy="45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334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7860" spc="-1" strike="noStrike">
                <a:solidFill>
                  <a:srgbClr val="191919"/>
                </a:solidFill>
                <a:latin typeface="Roboto"/>
              </a:rPr>
              <a:t>Stadt, Kultur und Natur nachhaltig erleben</a:t>
            </a:r>
            <a:endParaRPr b="1" lang="en-US" sz="7860" spc="-1" strike="noStrike">
              <a:solidFill>
                <a:srgbClr val="000000"/>
              </a:solidFill>
              <a:latin typeface="Noto Sans"/>
            </a:endParaRPr>
          </a:p>
          <a:p>
            <a:pPr defTabSz="914400">
              <a:lnSpc>
                <a:spcPts val="8334"/>
              </a:lnSpc>
              <a:spcBef>
                <a:spcPts val="1191"/>
              </a:spcBef>
              <a:spcAft>
                <a:spcPts val="992"/>
              </a:spcAft>
            </a:pPr>
            <a:endParaRPr b="0" lang="en-US" sz="786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2"/>
          <p:cNvSpPr/>
          <p:nvPr/>
        </p:nvSpPr>
        <p:spPr>
          <a:xfrm>
            <a:off x="9286200" y="1028880"/>
            <a:ext cx="8123040" cy="6498360"/>
          </a:xfrm>
          <a:custGeom>
            <a:avLst/>
            <a:gdLst>
              <a:gd name="textAreaLeft" fmla="*/ 0 w 8123040"/>
              <a:gd name="textAreaRight" fmla="*/ 8123400 w 8123040"/>
              <a:gd name="textAreaTop" fmla="*/ 0 h 6498360"/>
              <a:gd name="textAreaBottom" fmla="*/ 6498720 h 6498360"/>
            </a:gdLst>
            <a:ahLst/>
            <a:rect l="textAreaLeft" t="textAreaTop" r="textAreaRight" b="textAreaBottom"/>
            <a:pathLst>
              <a:path w="8123536" h="6498828">
                <a:moveTo>
                  <a:pt x="0" y="0"/>
                </a:moveTo>
                <a:lnTo>
                  <a:pt x="8123536" y="0"/>
                </a:lnTo>
                <a:lnTo>
                  <a:pt x="8123536" y="6498828"/>
                </a:lnTo>
                <a:lnTo>
                  <a:pt x="0" y="64988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9" name="Freeform 3"/>
          <p:cNvSpPr/>
          <p:nvPr/>
        </p:nvSpPr>
        <p:spPr>
          <a:xfrm>
            <a:off x="1386360" y="8250480"/>
            <a:ext cx="3412440" cy="739440"/>
          </a:xfrm>
          <a:custGeom>
            <a:avLst/>
            <a:gdLst>
              <a:gd name="textAreaLeft" fmla="*/ 0 w 3412440"/>
              <a:gd name="textAreaRight" fmla="*/ 3412800 w 3412440"/>
              <a:gd name="textAreaTop" fmla="*/ 0 h 739440"/>
              <a:gd name="textAreaBottom" fmla="*/ 739800 h 739440"/>
            </a:gdLst>
            <a:ahLst/>
            <a:rect l="textAreaLeft" t="textAreaTop" r="textAreaRight" b="textAreaBottom"/>
            <a:pathLst>
              <a:path w="3412913" h="739641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0" name="Freeform 4"/>
          <p:cNvSpPr/>
          <p:nvPr/>
        </p:nvSpPr>
        <p:spPr>
          <a:xfrm>
            <a:off x="711360" y="3316320"/>
            <a:ext cx="4763160" cy="3170160"/>
          </a:xfrm>
          <a:custGeom>
            <a:avLst/>
            <a:gdLst>
              <a:gd name="textAreaLeft" fmla="*/ 0 w 4763160"/>
              <a:gd name="textAreaRight" fmla="*/ 4763520 w 4763160"/>
              <a:gd name="textAreaTop" fmla="*/ 0 h 3170160"/>
              <a:gd name="textAreaBottom" fmla="*/ 3170520 h 3170160"/>
            </a:gdLst>
            <a:ahLst/>
            <a:rect l="textAreaLeft" t="textAreaTop" r="textAreaRight" b="textAreaBottom"/>
            <a:pathLst>
              <a:path w="4763369" h="3170617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1" name="Freeform 5"/>
          <p:cNvSpPr/>
          <p:nvPr/>
        </p:nvSpPr>
        <p:spPr>
          <a:xfrm>
            <a:off x="5437800" y="7125840"/>
            <a:ext cx="3705840" cy="2988720"/>
          </a:xfrm>
          <a:custGeom>
            <a:avLst/>
            <a:gdLst>
              <a:gd name="textAreaLeft" fmla="*/ 0 w 3705840"/>
              <a:gd name="textAreaRight" fmla="*/ 3706200 w 3705840"/>
              <a:gd name="textAreaTop" fmla="*/ 0 h 2988720"/>
              <a:gd name="textAreaBottom" fmla="*/ 2989080 h 2988720"/>
            </a:gdLst>
            <a:ahLst/>
            <a:rect l="textAreaLeft" t="textAreaTop" r="textAreaRight" b="textAreaBottom"/>
            <a:pathLst>
              <a:path w="3706363" h="2989002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2" name="Freeform 6"/>
          <p:cNvSpPr/>
          <p:nvPr/>
        </p:nvSpPr>
        <p:spPr>
          <a:xfrm>
            <a:off x="9614880" y="7809840"/>
            <a:ext cx="2634480" cy="1620720"/>
          </a:xfrm>
          <a:custGeom>
            <a:avLst/>
            <a:gdLst>
              <a:gd name="textAreaLeft" fmla="*/ 0 w 2634480"/>
              <a:gd name="textAreaRight" fmla="*/ 2634840 w 2634480"/>
              <a:gd name="textAreaTop" fmla="*/ 0 h 1620720"/>
              <a:gd name="textAreaBottom" fmla="*/ 1621080 h 1620720"/>
            </a:gdLst>
            <a:ahLst/>
            <a:rect l="textAreaLeft" t="textAreaTop" r="textAreaRight" b="textAreaBottom"/>
            <a:pathLst>
              <a:path w="2634670" h="1620984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3" name="TextBox 7"/>
          <p:cNvSpPr/>
          <p:nvPr/>
        </p:nvSpPr>
        <p:spPr>
          <a:xfrm>
            <a:off x="1028880" y="2888640"/>
            <a:ext cx="7701480" cy="78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154"/>
              </a:lnSpc>
            </a:pPr>
            <a:r>
              <a:rPr b="0" lang="en-US" sz="4390" spc="-1" strike="noStrike">
                <a:solidFill>
                  <a:srgbClr val="000000"/>
                </a:solidFill>
                <a:latin typeface="Roboto Bold"/>
              </a:rPr>
              <a:t>Ein Projekt von</a:t>
            </a:r>
            <a:endParaRPr b="0" lang="en-US" sz="439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2"/>
          <p:cNvSpPr/>
          <p:nvPr/>
        </p:nvSpPr>
        <p:spPr>
          <a:xfrm>
            <a:off x="2383920" y="4531320"/>
            <a:ext cx="682560" cy="611640"/>
          </a:xfrm>
          <a:custGeom>
            <a:avLst/>
            <a:gdLst>
              <a:gd name="textAreaLeft" fmla="*/ 0 w 682560"/>
              <a:gd name="textAreaRight" fmla="*/ 682920 w 682560"/>
              <a:gd name="textAreaTop" fmla="*/ 0 h 611640"/>
              <a:gd name="textAreaBottom" fmla="*/ 612000 h 611640"/>
            </a:gdLst>
            <a:ahLst/>
            <a:rect l="textAreaLeft" t="textAreaTop" r="textAreaRight" b="textAreaBottom"/>
            <a:pathLst>
              <a:path w="682838" h="611993">
                <a:moveTo>
                  <a:pt x="0" y="0"/>
                </a:moveTo>
                <a:lnTo>
                  <a:pt x="682838" y="0"/>
                </a:lnTo>
                <a:lnTo>
                  <a:pt x="682838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4" name="TextBox 3"/>
          <p:cNvSpPr/>
          <p:nvPr/>
        </p:nvSpPr>
        <p:spPr>
          <a:xfrm>
            <a:off x="5214960" y="1015560"/>
            <a:ext cx="7857720" cy="127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10080"/>
              </a:lnSpc>
            </a:pPr>
            <a:r>
              <a:rPr b="0" lang="en-US" sz="7200" spc="-1" strike="noStrike">
                <a:solidFill>
                  <a:srgbClr val="000000"/>
                </a:solidFill>
                <a:latin typeface="Roboto Bold"/>
              </a:rPr>
              <a:t>Das Team</a:t>
            </a:r>
            <a:endParaRPr b="0" lang="en-US" sz="7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5" name="TextBox 7"/>
          <p:cNvSpPr/>
          <p:nvPr/>
        </p:nvSpPr>
        <p:spPr>
          <a:xfrm>
            <a:off x="4424040" y="2386440"/>
            <a:ext cx="9388800" cy="25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3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Roboto"/>
              </a:rPr>
              <a:t>Wer seid ihr?</a:t>
            </a: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  <a:p>
            <a:pPr algn="ctr" defTabSz="914400">
              <a:lnSpc>
                <a:spcPts val="3300"/>
              </a:lnSpc>
            </a:pP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  <a:p>
            <a:pPr algn="ctr" defTabSz="914400">
              <a:lnSpc>
                <a:spcPts val="33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Roboto"/>
              </a:rPr>
              <a:t>Matthias und Tim</a:t>
            </a: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  <a:p>
            <a:pPr algn="ctr" defTabSz="914400">
              <a:lnSpc>
                <a:spcPts val="33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Roboto"/>
              </a:rPr>
              <a:t>Langjährige IT- und Wandererfahrung.</a:t>
            </a: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  <a:p>
            <a:pPr algn="ctr" defTabSz="914400">
              <a:lnSpc>
                <a:spcPts val="33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Roboto"/>
              </a:rPr>
              <a:t>Geodaten-Enthusiasten</a:t>
            </a: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  <a:p>
            <a:pPr algn="ctr" defTabSz="914400">
              <a:lnSpc>
                <a:spcPts val="3300"/>
              </a:lnSpc>
            </a:pP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" name="Freeform 11"/>
          <p:cNvSpPr/>
          <p:nvPr/>
        </p:nvSpPr>
        <p:spPr>
          <a:xfrm rot="1291800">
            <a:off x="-7019280" y="-57463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7" name="Freeform 12"/>
          <p:cNvSpPr/>
          <p:nvPr/>
        </p:nvSpPr>
        <p:spPr>
          <a:xfrm rot="1291800">
            <a:off x="14166000" y="6371640"/>
            <a:ext cx="9330120" cy="6989040"/>
          </a:xfrm>
          <a:custGeom>
            <a:avLst/>
            <a:gdLst>
              <a:gd name="textAreaLeft" fmla="*/ 0 w 9330120"/>
              <a:gd name="textAreaRight" fmla="*/ 9330480 w 9330120"/>
              <a:gd name="textAreaTop" fmla="*/ 0 h 6989040"/>
              <a:gd name="textAreaBottom" fmla="*/ 6989400 h 6989040"/>
            </a:gdLst>
            <a:ahLst/>
            <a:rect l="textAreaLeft" t="textAreaTop" r="textAreaRight" b="textAreaBottom"/>
            <a:pathLst>
              <a:path w="9330612" h="6989476">
                <a:moveTo>
                  <a:pt x="0" y="0"/>
                </a:moveTo>
                <a:lnTo>
                  <a:pt x="9330612" y="0"/>
                </a:lnTo>
                <a:lnTo>
                  <a:pt x="9330612" y="6989476"/>
                </a:lnTo>
                <a:lnTo>
                  <a:pt x="0" y="698947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8" name="Freeform 13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2"/>
          <p:cNvSpPr/>
          <p:nvPr/>
        </p:nvSpPr>
        <p:spPr>
          <a:xfrm>
            <a:off x="1668960" y="3399120"/>
            <a:ext cx="7765560" cy="18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7277"/>
              </a:lnSpc>
            </a:pPr>
            <a:r>
              <a:rPr b="0" lang="en-US" sz="6070" spc="-1" strike="noStrike">
                <a:solidFill>
                  <a:srgbClr val="191919"/>
                </a:solidFill>
                <a:latin typeface="Roboto Bold"/>
              </a:rPr>
              <a:t>WELCHES PROBLEM WIR LÖSEN </a:t>
            </a:r>
            <a:endParaRPr b="0" lang="en-US" sz="607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0" name="Freeform 3"/>
          <p:cNvSpPr/>
          <p:nvPr/>
        </p:nvSpPr>
        <p:spPr>
          <a:xfrm rot="1291800">
            <a:off x="-7019280" y="-57463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1" name="Freeform 4"/>
          <p:cNvSpPr/>
          <p:nvPr/>
        </p:nvSpPr>
        <p:spPr>
          <a:xfrm>
            <a:off x="10616040" y="1674000"/>
            <a:ext cx="5904360" cy="6939000"/>
          </a:xfrm>
          <a:custGeom>
            <a:avLst/>
            <a:gdLst>
              <a:gd name="textAreaLeft" fmla="*/ 0 w 5904360"/>
              <a:gd name="textAreaRight" fmla="*/ 5904720 w 5904360"/>
              <a:gd name="textAreaTop" fmla="*/ 0 h 6939000"/>
              <a:gd name="textAreaBottom" fmla="*/ 6939360 h 6939000"/>
            </a:gdLst>
            <a:ahLst/>
            <a:rect l="textAreaLeft" t="textAreaTop" r="textAreaRight" b="textAreaBottom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" name="TextBox 5"/>
          <p:cNvSpPr/>
          <p:nvPr/>
        </p:nvSpPr>
        <p:spPr>
          <a:xfrm>
            <a:off x="1668960" y="5549040"/>
            <a:ext cx="7765560" cy="287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413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US" sz="2200" spc="-1" strike="noStrike">
                <a:solidFill>
                  <a:srgbClr val="191919"/>
                </a:solidFill>
                <a:latin typeface="Roboto"/>
              </a:rPr>
              <a:t>Verstreute und schwer zugänglichen Informationen zu Wander- und Fahrradrouten sowie kulturellen Highlights in Köln durch eine zentrale, benutzerfreundliche Plattform einfach zugänglich machen</a:t>
            </a: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  <a:p>
            <a:pPr defTabSz="914400">
              <a:lnSpc>
                <a:spcPts val="3413"/>
              </a:lnSpc>
              <a:spcBef>
                <a:spcPts val="1191"/>
              </a:spcBef>
              <a:spcAft>
                <a:spcPts val="992"/>
              </a:spcAft>
            </a:pPr>
            <a:endParaRPr b="0" lang="en-US" sz="228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3" name="Freeform 6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2"/>
          <p:cNvSpPr/>
          <p:nvPr/>
        </p:nvSpPr>
        <p:spPr>
          <a:xfrm rot="10800000">
            <a:off x="1684440" y="7692840"/>
            <a:ext cx="14319720" cy="6166080"/>
          </a:xfrm>
          <a:custGeom>
            <a:avLst/>
            <a:gdLst>
              <a:gd name="textAreaLeft" fmla="*/ 0 w 14319720"/>
              <a:gd name="textAreaRight" fmla="*/ 14320080 w 14319720"/>
              <a:gd name="textAreaTop" fmla="*/ 0 h 6166080"/>
              <a:gd name="textAreaBottom" fmla="*/ 6166440 h 6166080"/>
            </a:gdLst>
            <a:ahLst/>
            <a:rect l="textAreaLeft" t="textAreaTop" r="textAreaRight" b="textAreaBottom"/>
            <a:pathLst>
              <a:path w="14319993" h="6166547">
                <a:moveTo>
                  <a:pt x="0" y="0"/>
                </a:moveTo>
                <a:lnTo>
                  <a:pt x="14319993" y="0"/>
                </a:lnTo>
                <a:lnTo>
                  <a:pt x="14319993" y="6166548"/>
                </a:lnTo>
                <a:lnTo>
                  <a:pt x="0" y="616654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5" name="TextBox 3"/>
          <p:cNvSpPr/>
          <p:nvPr/>
        </p:nvSpPr>
        <p:spPr>
          <a:xfrm>
            <a:off x="5214960" y="1328760"/>
            <a:ext cx="7857720" cy="127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10080"/>
              </a:lnSpc>
            </a:pPr>
            <a:r>
              <a:rPr b="0" lang="en-US" sz="7200" spc="-1" strike="noStrike">
                <a:solidFill>
                  <a:srgbClr val="000000"/>
                </a:solidFill>
                <a:latin typeface="Roboto Bold"/>
              </a:rPr>
              <a:t>Wie wir es lösen</a:t>
            </a:r>
            <a:endParaRPr b="0" lang="en-US" sz="7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6" name="TextBox 4"/>
          <p:cNvSpPr/>
          <p:nvPr/>
        </p:nvSpPr>
        <p:spPr>
          <a:xfrm>
            <a:off x="1028880" y="3392280"/>
            <a:ext cx="781524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 defTabSz="914400">
              <a:lnSpc>
                <a:spcPts val="396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Roboto"/>
              </a:rPr>
              <a:t>Beschreibt nachvollziehbar die Hauptmerkmale eurer Lösung und eurer Service/Tech-Produktes.</a:t>
            </a: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7" name="TextBox 5"/>
          <p:cNvSpPr/>
          <p:nvPr/>
        </p:nvSpPr>
        <p:spPr>
          <a:xfrm>
            <a:off x="9443880" y="3392280"/>
            <a:ext cx="7815240" cy="50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 defTabSz="914400">
              <a:lnSpc>
                <a:spcPts val="396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Roboto"/>
              </a:rPr>
              <a:t>Wir lösen das Problem, indem wir eine digitale Plattform entwickeln, die städtische und nutzergenerierte Daten zu Wander- und Fahrradrouten sowie kulturellen Sehenswürdigkeiten bündelt. Die Plattform nutzt Geodaten, GPS-Technologie und eine benutzerfreundliche Schnittstelle, um personalisierte Routenempfehlungen zu bieten. Durch die Implementierung von Datenanalysen und Community-Funktionen können Nutzerinnen eigene Routen teilen und bewerten, wodurch die Plattform kontinuierlich wächst und sich verbessert.</a:t>
            </a:r>
            <a:endParaRPr b="0" lang="en-US" sz="2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8" name="Freeform 6"/>
          <p:cNvSpPr/>
          <p:nvPr/>
        </p:nvSpPr>
        <p:spPr>
          <a:xfrm rot="1291800">
            <a:off x="-7019280" y="-57463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9" name="Freeform 7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2"/>
          <p:cNvSpPr/>
          <p:nvPr/>
        </p:nvSpPr>
        <p:spPr>
          <a:xfrm>
            <a:off x="4883760" y="7261560"/>
            <a:ext cx="8520480" cy="8520480"/>
          </a:xfrm>
          <a:custGeom>
            <a:avLst/>
            <a:gdLst>
              <a:gd name="textAreaLeft" fmla="*/ 0 w 8520480"/>
              <a:gd name="textAreaRight" fmla="*/ 8520840 w 8520480"/>
              <a:gd name="textAreaTop" fmla="*/ 0 h 8520480"/>
              <a:gd name="textAreaBottom" fmla="*/ 8520840 h 8520480"/>
            </a:gdLst>
            <a:ahLst/>
            <a:rect l="textAreaLeft" t="textAreaTop" r="textAreaRight" b="textAreaBottom"/>
            <a:pathLst>
              <a:path w="8520772" h="8520772">
                <a:moveTo>
                  <a:pt x="0" y="0"/>
                </a:moveTo>
                <a:lnTo>
                  <a:pt x="8520772" y="0"/>
                </a:lnTo>
                <a:lnTo>
                  <a:pt x="8520772" y="8520772"/>
                </a:lnTo>
                <a:lnTo>
                  <a:pt x="0" y="85207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1" name="Freeform 3"/>
          <p:cNvSpPr/>
          <p:nvPr/>
        </p:nvSpPr>
        <p:spPr>
          <a:xfrm>
            <a:off x="8196480" y="6653160"/>
            <a:ext cx="1753560" cy="1753560"/>
          </a:xfrm>
          <a:custGeom>
            <a:avLst/>
            <a:gdLst>
              <a:gd name="textAreaLeft" fmla="*/ 0 w 1753560"/>
              <a:gd name="textAreaRight" fmla="*/ 1753920 w 1753560"/>
              <a:gd name="textAreaTop" fmla="*/ 0 h 1753560"/>
              <a:gd name="textAreaBottom" fmla="*/ 1753920 h 1753560"/>
            </a:gdLst>
            <a:ahLst/>
            <a:rect l="textAreaLeft" t="textAreaTop" r="textAreaRight" b="textAreaBottom"/>
            <a:pathLst>
              <a:path w="1753933" h="1753933">
                <a:moveTo>
                  <a:pt x="0" y="0"/>
                </a:moveTo>
                <a:lnTo>
                  <a:pt x="1753933" y="0"/>
                </a:lnTo>
                <a:lnTo>
                  <a:pt x="1753933" y="1753933"/>
                </a:lnTo>
                <a:lnTo>
                  <a:pt x="0" y="175393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2" name="Freeform 4"/>
          <p:cNvSpPr/>
          <p:nvPr/>
        </p:nvSpPr>
        <p:spPr>
          <a:xfrm>
            <a:off x="8696880" y="7100640"/>
            <a:ext cx="752400" cy="824400"/>
          </a:xfrm>
          <a:custGeom>
            <a:avLst/>
            <a:gdLst>
              <a:gd name="textAreaLeft" fmla="*/ 0 w 752400"/>
              <a:gd name="textAreaRight" fmla="*/ 752760 w 752400"/>
              <a:gd name="textAreaTop" fmla="*/ 0 h 824400"/>
              <a:gd name="textAreaBottom" fmla="*/ 824760 h 824400"/>
            </a:gdLst>
            <a:ahLst/>
            <a:rect l="textAreaLeft" t="textAreaTop" r="textAreaRight" b="textAreaBottom"/>
            <a:pathLst>
              <a:path w="752769" h="824747">
                <a:moveTo>
                  <a:pt x="0" y="0"/>
                </a:moveTo>
                <a:lnTo>
                  <a:pt x="752769" y="0"/>
                </a:lnTo>
                <a:lnTo>
                  <a:pt x="752769" y="824746"/>
                </a:lnTo>
                <a:lnTo>
                  <a:pt x="0" y="8247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3" name="Freeform 5"/>
          <p:cNvSpPr/>
          <p:nvPr/>
        </p:nvSpPr>
        <p:spPr>
          <a:xfrm>
            <a:off x="12260160" y="8128440"/>
            <a:ext cx="1841040" cy="1841040"/>
          </a:xfrm>
          <a:custGeom>
            <a:avLst/>
            <a:gdLst>
              <a:gd name="textAreaLeft" fmla="*/ 0 w 1841040"/>
              <a:gd name="textAreaRight" fmla="*/ 1841400 w 1841040"/>
              <a:gd name="textAreaTop" fmla="*/ 0 h 1841040"/>
              <a:gd name="textAreaBottom" fmla="*/ 1841400 h 1841040"/>
            </a:gdLst>
            <a:ahLst/>
            <a:rect l="textAreaLeft" t="textAreaTop" r="textAreaRight" b="textAreaBottom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4" name="Freeform 6"/>
          <p:cNvSpPr/>
          <p:nvPr/>
        </p:nvSpPr>
        <p:spPr>
          <a:xfrm>
            <a:off x="4186440" y="8128440"/>
            <a:ext cx="1841040" cy="1841040"/>
          </a:xfrm>
          <a:custGeom>
            <a:avLst/>
            <a:gdLst>
              <a:gd name="textAreaLeft" fmla="*/ 0 w 1841040"/>
              <a:gd name="textAreaRight" fmla="*/ 1841400 w 1841040"/>
              <a:gd name="textAreaTop" fmla="*/ 0 h 1841040"/>
              <a:gd name="textAreaBottom" fmla="*/ 1841400 h 1841040"/>
            </a:gdLst>
            <a:ahLst/>
            <a:rect l="textAreaLeft" t="textAreaTop" r="textAreaRight" b="textAreaBottom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5" name="Freeform 7"/>
          <p:cNvSpPr/>
          <p:nvPr/>
        </p:nvSpPr>
        <p:spPr>
          <a:xfrm>
            <a:off x="4585320" y="8514000"/>
            <a:ext cx="1043280" cy="996120"/>
          </a:xfrm>
          <a:custGeom>
            <a:avLst/>
            <a:gdLst>
              <a:gd name="textAreaLeft" fmla="*/ 0 w 1043280"/>
              <a:gd name="textAreaRight" fmla="*/ 1043640 w 1043280"/>
              <a:gd name="textAreaTop" fmla="*/ 0 h 996120"/>
              <a:gd name="textAreaBottom" fmla="*/ 996480 h 996120"/>
            </a:gdLst>
            <a:ahLst/>
            <a:rect l="textAreaLeft" t="textAreaTop" r="textAreaRight" b="textAreaBottom"/>
            <a:pathLst>
              <a:path w="1043763" h="996319">
                <a:moveTo>
                  <a:pt x="0" y="0"/>
                </a:moveTo>
                <a:lnTo>
                  <a:pt x="1043763" y="0"/>
                </a:lnTo>
                <a:lnTo>
                  <a:pt x="1043763" y="996319"/>
                </a:lnTo>
                <a:lnTo>
                  <a:pt x="0" y="99631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6" name="Freeform 8"/>
          <p:cNvSpPr/>
          <p:nvPr/>
        </p:nvSpPr>
        <p:spPr>
          <a:xfrm>
            <a:off x="12726360" y="8587800"/>
            <a:ext cx="908640" cy="921960"/>
          </a:xfrm>
          <a:custGeom>
            <a:avLst/>
            <a:gdLst>
              <a:gd name="textAreaLeft" fmla="*/ 0 w 908640"/>
              <a:gd name="textAreaRight" fmla="*/ 909000 w 908640"/>
              <a:gd name="textAreaTop" fmla="*/ 0 h 921960"/>
              <a:gd name="textAreaBottom" fmla="*/ 922320 h 921960"/>
            </a:gdLst>
            <a:ahLst/>
            <a:rect l="textAreaLeft" t="textAreaTop" r="textAreaRight" b="textAreaBottom"/>
            <a:pathLst>
              <a:path w="908930" h="922346">
                <a:moveTo>
                  <a:pt x="0" y="0"/>
                </a:moveTo>
                <a:lnTo>
                  <a:pt x="908931" y="0"/>
                </a:lnTo>
                <a:lnTo>
                  <a:pt x="908931" y="922347"/>
                </a:lnTo>
                <a:lnTo>
                  <a:pt x="0" y="92234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97" name="Group 9"/>
          <p:cNvGrpSpPr/>
          <p:nvPr/>
        </p:nvGrpSpPr>
        <p:grpSpPr>
          <a:xfrm>
            <a:off x="1652040" y="3598200"/>
            <a:ext cx="3473640" cy="900360"/>
            <a:chOff x="1652040" y="3598200"/>
            <a:chExt cx="3473640" cy="900360"/>
          </a:xfrm>
        </p:grpSpPr>
        <p:sp>
          <p:nvSpPr>
            <p:cNvPr id="98" name="Freeform 10"/>
            <p:cNvSpPr/>
            <p:nvPr/>
          </p:nvSpPr>
          <p:spPr>
            <a:xfrm>
              <a:off x="1652040" y="3851280"/>
              <a:ext cx="3473640" cy="647280"/>
            </a:xfrm>
            <a:custGeom>
              <a:avLst/>
              <a:gdLst>
                <a:gd name="textAreaLeft" fmla="*/ 0 w 3473640"/>
                <a:gd name="textAreaRight" fmla="*/ 3474000 w 3473640"/>
                <a:gd name="textAreaTop" fmla="*/ 0 h 647280"/>
                <a:gd name="textAreaBottom" fmla="*/ 647640 h 647280"/>
              </a:gdLst>
              <a:ahLst/>
              <a:rect l="textAreaLeft" t="textAreaTop" r="textAreaRight" b="textAreaBottom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99" name="TextBox 11"/>
            <p:cNvSpPr/>
            <p:nvPr/>
          </p:nvSpPr>
          <p:spPr>
            <a:xfrm>
              <a:off x="1652040" y="3598200"/>
              <a:ext cx="3473640" cy="90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4113"/>
                </a:lnSpc>
                <a:tabLst>
                  <a:tab algn="l" pos="0"/>
                </a:tabLst>
              </a:pPr>
              <a:r>
                <a:rPr b="0" lang="en-US" sz="2980" spc="26" strike="noStrike">
                  <a:solidFill>
                    <a:srgbClr val="191919"/>
                  </a:solidFill>
                  <a:latin typeface="Roboto Bold"/>
                  <a:ea typeface="Roboto Bold"/>
                </a:rPr>
                <a:t>Objective n° 1</a:t>
              </a:r>
              <a:endParaRPr b="0" lang="en-US" sz="298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00" name="TextBox 12"/>
          <p:cNvSpPr/>
          <p:nvPr/>
        </p:nvSpPr>
        <p:spPr>
          <a:xfrm>
            <a:off x="7845480" y="895320"/>
            <a:ext cx="2596680" cy="12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9587"/>
              </a:lnSpc>
            </a:pPr>
            <a:r>
              <a:rPr b="0" lang="en-US" sz="6940" spc="367" strike="noStrike">
                <a:solidFill>
                  <a:srgbClr val="231f20"/>
                </a:solidFill>
                <a:latin typeface="Roboto Bold"/>
              </a:rPr>
              <a:t>OKRs</a:t>
            </a:r>
            <a:endParaRPr b="0" lang="en-US" sz="694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1" name="TextBox 13"/>
          <p:cNvSpPr/>
          <p:nvPr/>
        </p:nvSpPr>
        <p:spPr>
          <a:xfrm>
            <a:off x="1708560" y="4681080"/>
            <a:ext cx="3360600" cy="11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911"/>
              </a:lnSpc>
              <a:tabLst>
                <a:tab algn="l" pos="0"/>
              </a:tabLst>
            </a:pPr>
            <a:r>
              <a:rPr b="0" lang="en-US" sz="2110" spc="89" strike="noStrike">
                <a:solidFill>
                  <a:srgbClr val="231f20"/>
                </a:solidFill>
                <a:latin typeface="Roboto"/>
              </a:rPr>
              <a:t>Bestandsaufnahme der vorhandenen Wander- und Fahrradrouten </a:t>
            </a:r>
            <a:endParaRPr b="0" lang="en-US" sz="211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02" name="Group 14"/>
          <p:cNvGrpSpPr/>
          <p:nvPr/>
        </p:nvGrpSpPr>
        <p:grpSpPr>
          <a:xfrm>
            <a:off x="7221240" y="3335400"/>
            <a:ext cx="3473640" cy="900360"/>
            <a:chOff x="7221240" y="3335400"/>
            <a:chExt cx="3473640" cy="900360"/>
          </a:xfrm>
        </p:grpSpPr>
        <p:sp>
          <p:nvSpPr>
            <p:cNvPr id="103" name="Freeform 15"/>
            <p:cNvSpPr/>
            <p:nvPr/>
          </p:nvSpPr>
          <p:spPr>
            <a:xfrm>
              <a:off x="7221240" y="3588480"/>
              <a:ext cx="3473640" cy="647280"/>
            </a:xfrm>
            <a:custGeom>
              <a:avLst/>
              <a:gdLst>
                <a:gd name="textAreaLeft" fmla="*/ 0 w 3473640"/>
                <a:gd name="textAreaRight" fmla="*/ 3474000 w 3473640"/>
                <a:gd name="textAreaTop" fmla="*/ 0 h 647280"/>
                <a:gd name="textAreaBottom" fmla="*/ 647640 h 647280"/>
              </a:gdLst>
              <a:ahLst/>
              <a:rect l="textAreaLeft" t="textAreaTop" r="textAreaRight" b="textAreaBottom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4" name="TextBox 16"/>
            <p:cNvSpPr/>
            <p:nvPr/>
          </p:nvSpPr>
          <p:spPr>
            <a:xfrm>
              <a:off x="7221240" y="3335400"/>
              <a:ext cx="3473640" cy="90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4113"/>
                </a:lnSpc>
                <a:tabLst>
                  <a:tab algn="l" pos="0"/>
                </a:tabLst>
              </a:pPr>
              <a:r>
                <a:rPr b="0" lang="en-US" sz="2980" spc="26" strike="noStrike">
                  <a:solidFill>
                    <a:srgbClr val="191919"/>
                  </a:solidFill>
                  <a:latin typeface="Roboto Bold"/>
                  <a:ea typeface="Roboto Bold"/>
                </a:rPr>
                <a:t>Objective n° 2</a:t>
              </a:r>
              <a:endParaRPr b="0" lang="en-US" sz="298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05" name="TextBox 17"/>
          <p:cNvSpPr/>
          <p:nvPr/>
        </p:nvSpPr>
        <p:spPr>
          <a:xfrm>
            <a:off x="6141240" y="4415400"/>
            <a:ext cx="6254640" cy="73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911"/>
              </a:lnSpc>
              <a:tabLst>
                <a:tab algn="l" pos="0"/>
              </a:tabLst>
            </a:pPr>
            <a:r>
              <a:rPr b="0" lang="en-US" sz="2110" spc="89" strike="noStrike">
                <a:solidFill>
                  <a:srgbClr val="231f20"/>
                </a:solidFill>
                <a:latin typeface="Roboto"/>
              </a:rPr>
              <a:t>Prototypische Umsetzung der Funktionalität der Anwendung</a:t>
            </a:r>
            <a:endParaRPr b="0" lang="en-US" sz="211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06" name="Group 18"/>
          <p:cNvGrpSpPr/>
          <p:nvPr/>
        </p:nvGrpSpPr>
        <p:grpSpPr>
          <a:xfrm>
            <a:off x="13161960" y="3598200"/>
            <a:ext cx="3473640" cy="900360"/>
            <a:chOff x="13161960" y="3598200"/>
            <a:chExt cx="3473640" cy="900360"/>
          </a:xfrm>
        </p:grpSpPr>
        <p:sp>
          <p:nvSpPr>
            <p:cNvPr id="107" name="Freeform 19"/>
            <p:cNvSpPr/>
            <p:nvPr/>
          </p:nvSpPr>
          <p:spPr>
            <a:xfrm>
              <a:off x="13161960" y="3851280"/>
              <a:ext cx="3473640" cy="647280"/>
            </a:xfrm>
            <a:custGeom>
              <a:avLst/>
              <a:gdLst>
                <a:gd name="textAreaLeft" fmla="*/ 0 w 3473640"/>
                <a:gd name="textAreaRight" fmla="*/ 3474000 w 3473640"/>
                <a:gd name="textAreaTop" fmla="*/ 0 h 647280"/>
                <a:gd name="textAreaBottom" fmla="*/ 647640 h 647280"/>
              </a:gdLst>
              <a:ahLst/>
              <a:rect l="textAreaLeft" t="textAreaTop" r="textAreaRight" b="textAreaBottom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8" name="TextBox 20"/>
            <p:cNvSpPr/>
            <p:nvPr/>
          </p:nvSpPr>
          <p:spPr>
            <a:xfrm>
              <a:off x="13161960" y="3598200"/>
              <a:ext cx="3473640" cy="90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4113"/>
                </a:lnSpc>
                <a:tabLst>
                  <a:tab algn="l" pos="0"/>
                </a:tabLst>
              </a:pPr>
              <a:r>
                <a:rPr b="0" lang="en-US" sz="2980" spc="26" strike="noStrike">
                  <a:solidFill>
                    <a:srgbClr val="202020"/>
                  </a:solidFill>
                  <a:latin typeface="Roboto Bold"/>
                  <a:ea typeface="Roboto Bold"/>
                </a:rPr>
                <a:t>Objective n° 3</a:t>
              </a:r>
              <a:endParaRPr b="0" lang="en-US" sz="298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09" name="TextBox 21"/>
          <p:cNvSpPr/>
          <p:nvPr/>
        </p:nvSpPr>
        <p:spPr>
          <a:xfrm>
            <a:off x="13218480" y="4681080"/>
            <a:ext cx="3360600" cy="11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911"/>
              </a:lnSpc>
              <a:tabLst>
                <a:tab algn="l" pos="0"/>
              </a:tabLst>
            </a:pPr>
            <a:r>
              <a:rPr b="0" lang="en-US" sz="2110" spc="89" strike="noStrike">
                <a:solidFill>
                  <a:srgbClr val="231f20"/>
                </a:solidFill>
                <a:latin typeface="Roboto"/>
              </a:rPr>
              <a:t>Testphase mit eingeschränkter Benutzergruppe </a:t>
            </a:r>
            <a:endParaRPr b="0" lang="en-US" sz="211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0" name="Freeform 22"/>
          <p:cNvSpPr/>
          <p:nvPr/>
        </p:nvSpPr>
        <p:spPr>
          <a:xfrm rot="1291800">
            <a:off x="-7019280" y="-57463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" name="Freeform 23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2" name="TextBox 24"/>
          <p:cNvSpPr/>
          <p:nvPr/>
        </p:nvSpPr>
        <p:spPr>
          <a:xfrm>
            <a:off x="3825360" y="2077200"/>
            <a:ext cx="10636560" cy="73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2911"/>
              </a:lnSpc>
              <a:tabLst>
                <a:tab algn="l" pos="0"/>
              </a:tabLst>
            </a:pPr>
            <a:r>
              <a:rPr b="0" lang="en-US" sz="2110" spc="89" strike="noStrike">
                <a:solidFill>
                  <a:srgbClr val="231f20"/>
                </a:solidFill>
                <a:latin typeface="Roboto"/>
              </a:rPr>
              <a:t>Diese Objectives und Key Results kommunizieren unser Bestreben, geben Orientierung und schaffen Fokus</a:t>
            </a:r>
            <a:endParaRPr b="0" lang="en-US" sz="211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2"/>
          <p:cNvSpPr/>
          <p:nvPr/>
        </p:nvSpPr>
        <p:spPr>
          <a:xfrm flipV="1">
            <a:off x="11199240" y="-37800"/>
            <a:ext cx="360" cy="10286640"/>
          </a:xfrm>
          <a:prstGeom prst="line">
            <a:avLst/>
          </a:prstGeom>
          <a:ln w="76200">
            <a:solidFill>
              <a:srgbClr val="e1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14" name="Group 3"/>
          <p:cNvGrpSpPr/>
          <p:nvPr/>
        </p:nvGrpSpPr>
        <p:grpSpPr>
          <a:xfrm>
            <a:off x="10998000" y="1206720"/>
            <a:ext cx="402120" cy="402120"/>
            <a:chOff x="10998000" y="1206720"/>
            <a:chExt cx="402120" cy="402120"/>
          </a:xfrm>
        </p:grpSpPr>
        <p:sp>
          <p:nvSpPr>
            <p:cNvPr id="115" name="Freeform 4"/>
            <p:cNvSpPr/>
            <p:nvPr/>
          </p:nvSpPr>
          <p:spPr>
            <a:xfrm>
              <a:off x="10998000" y="1206720"/>
              <a:ext cx="402120" cy="402120"/>
            </a:xfrm>
            <a:custGeom>
              <a:avLst/>
              <a:gdLst>
                <a:gd name="textAreaLeft" fmla="*/ 0 w 402120"/>
                <a:gd name="textAreaRight" fmla="*/ 402480 w 402120"/>
                <a:gd name="textAreaTop" fmla="*/ 0 h 402120"/>
                <a:gd name="textAreaBottom" fmla="*/ 402480 h 40212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6" name="TextBox 5"/>
            <p:cNvSpPr/>
            <p:nvPr/>
          </p:nvSpPr>
          <p:spPr>
            <a:xfrm>
              <a:off x="11035800" y="1220760"/>
              <a:ext cx="326880" cy="35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2659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117" name="Group 6"/>
          <p:cNvGrpSpPr/>
          <p:nvPr/>
        </p:nvGrpSpPr>
        <p:grpSpPr>
          <a:xfrm>
            <a:off x="11928960" y="3841560"/>
            <a:ext cx="5330160" cy="2782800"/>
            <a:chOff x="11928960" y="3841560"/>
            <a:chExt cx="5330160" cy="2782800"/>
          </a:xfrm>
        </p:grpSpPr>
        <p:sp>
          <p:nvSpPr>
            <p:cNvPr id="118" name="TextBox 7"/>
            <p:cNvSpPr/>
            <p:nvPr/>
          </p:nvSpPr>
          <p:spPr>
            <a:xfrm>
              <a:off x="11928960" y="5611680"/>
              <a:ext cx="5330160" cy="1012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2659"/>
                </a:lnSpc>
              </a:pPr>
              <a:r>
                <a:rPr b="0" lang="en-US" sz="1900" spc="92" strike="noStrike">
                  <a:solidFill>
                    <a:srgbClr val="191919"/>
                  </a:solidFill>
                  <a:latin typeface="Roboto"/>
                </a:rPr>
                <a:t>Große Bereitschaft zum Erstellen und Ausstausch von Routeninformationen in der Zielgruppe vorhanden</a:t>
              </a:r>
              <a:endParaRPr b="0" lang="en-US" sz="19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19" name="TextBox 8"/>
            <p:cNvSpPr/>
            <p:nvPr/>
          </p:nvSpPr>
          <p:spPr>
            <a:xfrm>
              <a:off x="11928960" y="4211280"/>
              <a:ext cx="5330160" cy="109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4320"/>
                </a:lnSpc>
              </a:pPr>
              <a:r>
                <a:rPr b="0" lang="en-US" sz="3200" spc="239" strike="noStrike">
                  <a:solidFill>
                    <a:srgbClr val="191919"/>
                  </a:solidFill>
                  <a:latin typeface="Roboto Bold"/>
                </a:rPr>
                <a:t>WICHTIGE ERKENNTNISSE</a:t>
              </a:r>
              <a:endParaRPr b="0" lang="en-US" sz="32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20" name="TextBox 9"/>
            <p:cNvSpPr/>
            <p:nvPr/>
          </p:nvSpPr>
          <p:spPr>
            <a:xfrm>
              <a:off x="11928960" y="3841560"/>
              <a:ext cx="533016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2520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121" name="Group 10"/>
          <p:cNvGrpSpPr/>
          <p:nvPr/>
        </p:nvGrpSpPr>
        <p:grpSpPr>
          <a:xfrm>
            <a:off x="5145840" y="2401560"/>
            <a:ext cx="5330160" cy="2915280"/>
            <a:chOff x="5145840" y="2401560"/>
            <a:chExt cx="5330160" cy="2915280"/>
          </a:xfrm>
        </p:grpSpPr>
        <p:sp>
          <p:nvSpPr>
            <p:cNvPr id="122" name="TextBox 11"/>
            <p:cNvSpPr/>
            <p:nvPr/>
          </p:nvSpPr>
          <p:spPr>
            <a:xfrm>
              <a:off x="5145840" y="3628800"/>
              <a:ext cx="5330160" cy="1688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r" defTabSz="914400">
                <a:lnSpc>
                  <a:spcPts val="2659"/>
                </a:lnSpc>
              </a:pPr>
              <a:r>
                <a:rPr b="0" lang="en-US" sz="1900" spc="92" strike="noStrike">
                  <a:solidFill>
                    <a:srgbClr val="191919"/>
                  </a:solidFill>
                  <a:latin typeface="Roboto"/>
                </a:rPr>
                <a:t>Kommerzielle Apps zur Planung von Wander -und Fahrradtouren erfreuen sich großer Beliebtheit</a:t>
              </a:r>
              <a:endParaRPr b="0" lang="en-US" sz="1900" spc="-1" strike="noStrike">
                <a:solidFill>
                  <a:srgbClr val="000000"/>
                </a:solidFill>
                <a:latin typeface="Noto Sans"/>
              </a:endParaRPr>
            </a:p>
            <a:p>
              <a:pPr algn="r" defTabSz="914400">
                <a:lnSpc>
                  <a:spcPts val="2659"/>
                </a:lnSpc>
              </a:pPr>
              <a:r>
                <a:rPr b="0" lang="en-US" sz="1900" spc="92" strike="noStrike">
                  <a:solidFill>
                    <a:srgbClr val="191919"/>
                  </a:solidFill>
                  <a:latin typeface="Roboto"/>
                </a:rPr>
                <a:t>An nichtkommerziellen, offenen Alternativen mangelt es  </a:t>
              </a:r>
              <a:endParaRPr b="0" lang="en-US" sz="19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23" name="TextBox 12"/>
            <p:cNvSpPr/>
            <p:nvPr/>
          </p:nvSpPr>
          <p:spPr>
            <a:xfrm>
              <a:off x="5145840" y="2771280"/>
              <a:ext cx="533016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r" defTabSz="914400">
                <a:lnSpc>
                  <a:spcPts val="4320"/>
                </a:lnSpc>
              </a:pPr>
              <a:r>
                <a:rPr b="0" lang="en-US" sz="3200" spc="32" strike="noStrike">
                  <a:solidFill>
                    <a:srgbClr val="191919"/>
                  </a:solidFill>
                  <a:latin typeface="Roboto Bold"/>
                </a:rPr>
                <a:t>USER RESEARCH</a:t>
              </a:r>
              <a:endParaRPr b="0" lang="en-US" sz="32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24" name="TextBox 13"/>
            <p:cNvSpPr/>
            <p:nvPr/>
          </p:nvSpPr>
          <p:spPr>
            <a:xfrm>
              <a:off x="5145840" y="2401560"/>
              <a:ext cx="533016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r" defTabSz="914400">
                <a:lnSpc>
                  <a:spcPts val="2520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125" name="Group 14"/>
          <p:cNvGrpSpPr/>
          <p:nvPr/>
        </p:nvGrpSpPr>
        <p:grpSpPr>
          <a:xfrm>
            <a:off x="5143680" y="6814080"/>
            <a:ext cx="5330160" cy="2446200"/>
            <a:chOff x="5143680" y="6814080"/>
            <a:chExt cx="5330160" cy="2446200"/>
          </a:xfrm>
        </p:grpSpPr>
        <p:sp>
          <p:nvSpPr>
            <p:cNvPr id="126" name="TextBox 15"/>
            <p:cNvSpPr/>
            <p:nvPr/>
          </p:nvSpPr>
          <p:spPr>
            <a:xfrm>
              <a:off x="5143680" y="8584560"/>
              <a:ext cx="5330160" cy="67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r" defTabSz="914400">
                <a:lnSpc>
                  <a:spcPts val="2659"/>
                </a:lnSpc>
              </a:pPr>
              <a:r>
                <a:rPr b="0" lang="en-US" sz="1900" spc="92" strike="noStrike">
                  <a:solidFill>
                    <a:srgbClr val="191919"/>
                  </a:solidFill>
                  <a:latin typeface="Roboto"/>
                </a:rPr>
                <a:t>Recherche zur Erfassung und Darstellung von GPX-Tracks und Geodaten</a:t>
              </a:r>
              <a:endParaRPr b="0" lang="en-US" sz="19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27" name="TextBox 16"/>
            <p:cNvSpPr/>
            <p:nvPr/>
          </p:nvSpPr>
          <p:spPr>
            <a:xfrm>
              <a:off x="5143680" y="7184160"/>
              <a:ext cx="5330160" cy="109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r" defTabSz="914400">
                <a:lnSpc>
                  <a:spcPts val="4320"/>
                </a:lnSpc>
              </a:pPr>
              <a:r>
                <a:rPr b="0" lang="en-US" sz="3200" spc="145" strike="noStrike">
                  <a:solidFill>
                    <a:srgbClr val="191919"/>
                  </a:solidFill>
                  <a:latin typeface="Roboto Bold"/>
                </a:rPr>
                <a:t>BISHERIGE MEILENSTEINE</a:t>
              </a:r>
              <a:endParaRPr b="0" lang="en-US" sz="32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28" name="TextBox 17"/>
            <p:cNvSpPr/>
            <p:nvPr/>
          </p:nvSpPr>
          <p:spPr>
            <a:xfrm>
              <a:off x="5143680" y="6814080"/>
              <a:ext cx="533016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r" defTabSz="914400">
                <a:lnSpc>
                  <a:spcPts val="2520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129" name="Group 18"/>
          <p:cNvGrpSpPr/>
          <p:nvPr/>
        </p:nvGrpSpPr>
        <p:grpSpPr>
          <a:xfrm>
            <a:off x="11000160" y="2694240"/>
            <a:ext cx="402120" cy="402120"/>
            <a:chOff x="11000160" y="2694240"/>
            <a:chExt cx="402120" cy="402120"/>
          </a:xfrm>
        </p:grpSpPr>
        <p:sp>
          <p:nvSpPr>
            <p:cNvPr id="130" name="Freeform 19"/>
            <p:cNvSpPr/>
            <p:nvPr/>
          </p:nvSpPr>
          <p:spPr>
            <a:xfrm>
              <a:off x="11000160" y="2694240"/>
              <a:ext cx="402120" cy="402120"/>
            </a:xfrm>
            <a:custGeom>
              <a:avLst/>
              <a:gdLst>
                <a:gd name="textAreaLeft" fmla="*/ 0 w 402120"/>
                <a:gd name="textAreaRight" fmla="*/ 402480 w 402120"/>
                <a:gd name="textAreaTop" fmla="*/ 0 h 402120"/>
                <a:gd name="textAreaBottom" fmla="*/ 402480 h 40212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1" name="TextBox 20"/>
            <p:cNvSpPr/>
            <p:nvPr/>
          </p:nvSpPr>
          <p:spPr>
            <a:xfrm>
              <a:off x="11037960" y="2708640"/>
              <a:ext cx="326880" cy="35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2659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132" name="Group 21"/>
          <p:cNvGrpSpPr/>
          <p:nvPr/>
        </p:nvGrpSpPr>
        <p:grpSpPr>
          <a:xfrm>
            <a:off x="10998000" y="4924440"/>
            <a:ext cx="402120" cy="402120"/>
            <a:chOff x="10998000" y="4924440"/>
            <a:chExt cx="402120" cy="402120"/>
          </a:xfrm>
        </p:grpSpPr>
        <p:sp>
          <p:nvSpPr>
            <p:cNvPr id="133" name="Freeform 22"/>
            <p:cNvSpPr/>
            <p:nvPr/>
          </p:nvSpPr>
          <p:spPr>
            <a:xfrm>
              <a:off x="10998000" y="4924440"/>
              <a:ext cx="402120" cy="402120"/>
            </a:xfrm>
            <a:custGeom>
              <a:avLst/>
              <a:gdLst>
                <a:gd name="textAreaLeft" fmla="*/ 0 w 402120"/>
                <a:gd name="textAreaRight" fmla="*/ 402480 w 402120"/>
                <a:gd name="textAreaTop" fmla="*/ 0 h 402120"/>
                <a:gd name="textAreaBottom" fmla="*/ 402480 h 40212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4" name="TextBox 23"/>
            <p:cNvSpPr/>
            <p:nvPr/>
          </p:nvSpPr>
          <p:spPr>
            <a:xfrm>
              <a:off x="11035800" y="4938480"/>
              <a:ext cx="326880" cy="35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2659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135" name="Group 24"/>
          <p:cNvGrpSpPr/>
          <p:nvPr/>
        </p:nvGrpSpPr>
        <p:grpSpPr>
          <a:xfrm>
            <a:off x="10998000" y="6458400"/>
            <a:ext cx="402120" cy="402120"/>
            <a:chOff x="10998000" y="6458400"/>
            <a:chExt cx="402120" cy="402120"/>
          </a:xfrm>
        </p:grpSpPr>
        <p:sp>
          <p:nvSpPr>
            <p:cNvPr id="136" name="Freeform 25"/>
            <p:cNvSpPr/>
            <p:nvPr/>
          </p:nvSpPr>
          <p:spPr>
            <a:xfrm>
              <a:off x="10998000" y="6458400"/>
              <a:ext cx="402120" cy="402120"/>
            </a:xfrm>
            <a:custGeom>
              <a:avLst/>
              <a:gdLst>
                <a:gd name="textAreaLeft" fmla="*/ 0 w 402120"/>
                <a:gd name="textAreaRight" fmla="*/ 402480 w 402120"/>
                <a:gd name="textAreaTop" fmla="*/ 0 h 402120"/>
                <a:gd name="textAreaBottom" fmla="*/ 402480 h 40212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7" name="TextBox 26"/>
            <p:cNvSpPr/>
            <p:nvPr/>
          </p:nvSpPr>
          <p:spPr>
            <a:xfrm>
              <a:off x="11035800" y="6472440"/>
              <a:ext cx="326880" cy="35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 defTabSz="914400">
                <a:lnSpc>
                  <a:spcPts val="2659"/>
                </a:lnSpc>
              </a:pPr>
              <a:endParaRPr b="0" lang="en-US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38" name="TextBox 27"/>
          <p:cNvSpPr/>
          <p:nvPr/>
        </p:nvSpPr>
        <p:spPr>
          <a:xfrm>
            <a:off x="16529400" y="9306000"/>
            <a:ext cx="130680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914400">
              <a:lnSpc>
                <a:spcPts val="5669"/>
              </a:lnSpc>
            </a:pPr>
            <a:r>
              <a:rPr b="0" lang="en-US" sz="4200" spc="1469" strike="noStrike">
                <a:solidFill>
                  <a:srgbClr val="ffffff"/>
                </a:solidFill>
                <a:latin typeface="Now Medium"/>
              </a:rPr>
              <a:t>2</a:t>
            </a:r>
            <a:endParaRPr b="0" lang="en-US" sz="4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9" name="TextBox 28"/>
          <p:cNvSpPr/>
          <p:nvPr/>
        </p:nvSpPr>
        <p:spPr>
          <a:xfrm>
            <a:off x="3139920" y="516960"/>
            <a:ext cx="7857720" cy="127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10080"/>
              </a:lnSpc>
            </a:pPr>
            <a:r>
              <a:rPr b="0" lang="en-US" sz="7200" spc="-1" strike="noStrike">
                <a:solidFill>
                  <a:srgbClr val="000000"/>
                </a:solidFill>
                <a:latin typeface="Roboto Bold"/>
              </a:rPr>
              <a:t>Status Quo</a:t>
            </a:r>
            <a:endParaRPr b="0" lang="en-US" sz="7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0" name="Freeform 29"/>
          <p:cNvSpPr/>
          <p:nvPr/>
        </p:nvSpPr>
        <p:spPr>
          <a:xfrm rot="1291800">
            <a:off x="-7019280" y="-57463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1" name="Freeform 30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2"/>
          <p:cNvGrpSpPr/>
          <p:nvPr/>
        </p:nvGrpSpPr>
        <p:grpSpPr>
          <a:xfrm>
            <a:off x="8722440" y="2116440"/>
            <a:ext cx="6940080" cy="1470960"/>
            <a:chOff x="8722440" y="2116440"/>
            <a:chExt cx="6940080" cy="1470960"/>
          </a:xfrm>
        </p:grpSpPr>
        <p:sp>
          <p:nvSpPr>
            <p:cNvPr id="143" name="TextBox 3"/>
            <p:cNvSpPr/>
            <p:nvPr/>
          </p:nvSpPr>
          <p:spPr>
            <a:xfrm>
              <a:off x="8722440" y="2116440"/>
              <a:ext cx="6940080" cy="442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3478"/>
                </a:lnSpc>
                <a:tabLst>
                  <a:tab algn="l" pos="0"/>
                </a:tabLst>
              </a:pPr>
              <a:r>
                <a:rPr b="0" lang="en-US" sz="2900" spc="-1" strike="noStrike">
                  <a:solidFill>
                    <a:srgbClr val="191919"/>
                  </a:solidFill>
                  <a:latin typeface="Roboto Bold"/>
                </a:rPr>
                <a:t>Bestandsaufnahme</a:t>
              </a:r>
              <a:endParaRPr b="0" lang="en-US" sz="29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44" name="TextBox 4"/>
            <p:cNvSpPr/>
            <p:nvPr/>
          </p:nvSpPr>
          <p:spPr>
            <a:xfrm>
              <a:off x="8722440" y="2831760"/>
              <a:ext cx="6940080" cy="75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lvl="1" marL="458640" indent="-229320" defTabSz="914400">
                <a:lnSpc>
                  <a:spcPts val="2976"/>
                </a:lnSpc>
                <a:buClr>
                  <a:srgbClr val="191919"/>
                </a:buClr>
                <a:buFont typeface="Arial"/>
                <a:buChar char="•"/>
              </a:pPr>
              <a:r>
                <a:rPr b="0" lang="en-US" sz="2110" spc="89" strike="noStrike">
                  <a:solidFill>
                    <a:srgbClr val="231f20"/>
                  </a:solidFill>
                  <a:latin typeface="Roboto"/>
                </a:rPr>
                <a:t>Bestandsaufnahme der vorhandenen Wander- und Fahrradrouten der Stadt Köln</a:t>
              </a:r>
              <a:r>
                <a:rPr b="0" lang="en-US" sz="2130" spc="-1" strike="noStrike">
                  <a:solidFill>
                    <a:srgbClr val="191919"/>
                  </a:solidFill>
                  <a:latin typeface="Roboto"/>
                </a:rPr>
                <a:t> </a:t>
              </a:r>
              <a:endParaRPr b="0" lang="en-US" sz="213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45" name="Freeform 5"/>
          <p:cNvSpPr/>
          <p:nvPr/>
        </p:nvSpPr>
        <p:spPr>
          <a:xfrm rot="1291800">
            <a:off x="13398120" y="62899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6" name="Freeform 6"/>
          <p:cNvSpPr/>
          <p:nvPr/>
        </p:nvSpPr>
        <p:spPr>
          <a:xfrm>
            <a:off x="1173600" y="4394880"/>
            <a:ext cx="4584240" cy="5296680"/>
          </a:xfrm>
          <a:custGeom>
            <a:avLst/>
            <a:gdLst>
              <a:gd name="textAreaLeft" fmla="*/ 0 w 4584240"/>
              <a:gd name="textAreaRight" fmla="*/ 4584600 w 4584240"/>
              <a:gd name="textAreaTop" fmla="*/ 0 h 5296680"/>
              <a:gd name="textAreaBottom" fmla="*/ 5297040 h 5296680"/>
            </a:gdLst>
            <a:ahLst/>
            <a:rect l="textAreaLeft" t="textAreaTop" r="textAreaRight" b="textAreaBottom"/>
            <a:pathLst>
              <a:path w="4584435" h="5297141">
                <a:moveTo>
                  <a:pt x="0" y="0"/>
                </a:moveTo>
                <a:lnTo>
                  <a:pt x="4584435" y="0"/>
                </a:lnTo>
                <a:lnTo>
                  <a:pt x="4584435" y="5297141"/>
                </a:lnTo>
                <a:lnTo>
                  <a:pt x="0" y="529714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7" name="TextBox 7"/>
          <p:cNvSpPr/>
          <p:nvPr/>
        </p:nvSpPr>
        <p:spPr>
          <a:xfrm>
            <a:off x="1028880" y="1393560"/>
            <a:ext cx="6224040" cy="20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8249"/>
              </a:lnSpc>
            </a:pPr>
            <a:r>
              <a:rPr b="0" lang="en-US" sz="7500" spc="-1" strike="noStrike">
                <a:solidFill>
                  <a:srgbClr val="191919"/>
                </a:solidFill>
                <a:latin typeface="Roboto Bold"/>
              </a:rPr>
              <a:t>NÄCHSTE SCHRITTE</a:t>
            </a:r>
            <a:endParaRPr b="0" lang="en-US" sz="75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8" name="TextBox 8"/>
          <p:cNvSpPr/>
          <p:nvPr/>
        </p:nvSpPr>
        <p:spPr>
          <a:xfrm>
            <a:off x="9642600" y="4574880"/>
            <a:ext cx="6940080" cy="44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478"/>
              </a:lnSpc>
              <a:tabLst>
                <a:tab algn="l" pos="0"/>
              </a:tabLst>
            </a:pPr>
            <a:r>
              <a:rPr b="0" lang="en-US" sz="2900" spc="-1" strike="noStrike">
                <a:solidFill>
                  <a:srgbClr val="191919"/>
                </a:solidFill>
                <a:latin typeface="Roboto Bold"/>
              </a:rPr>
              <a:t>Prototyp</a:t>
            </a:r>
            <a:endParaRPr b="0" lang="en-US" sz="29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9" name="TextBox 9"/>
          <p:cNvSpPr/>
          <p:nvPr/>
        </p:nvSpPr>
        <p:spPr>
          <a:xfrm>
            <a:off x="9642600" y="5280840"/>
            <a:ext cx="6940080" cy="7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458640" indent="-229320" defTabSz="914400">
              <a:lnSpc>
                <a:spcPts val="2976"/>
              </a:lnSpc>
              <a:buClr>
                <a:srgbClr val="191919"/>
              </a:buClr>
              <a:buFont typeface="Arial"/>
              <a:buChar char="•"/>
            </a:pPr>
            <a:r>
              <a:rPr b="0" lang="en-US" sz="2130" spc="-1" strike="noStrike">
                <a:solidFill>
                  <a:srgbClr val="191919"/>
                </a:solidFill>
                <a:latin typeface="Roboto"/>
              </a:rPr>
              <a:t>Darstellung der vorhandenen Geodaten auf Basis von openstreetmap optimiert für mobilen Einsatz</a:t>
            </a:r>
            <a:endParaRPr b="0" lang="en-US" sz="213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50" name="Group 10"/>
          <p:cNvGrpSpPr/>
          <p:nvPr/>
        </p:nvGrpSpPr>
        <p:grpSpPr>
          <a:xfrm>
            <a:off x="10586880" y="7036200"/>
            <a:ext cx="6940080" cy="1470960"/>
            <a:chOff x="10586880" y="7036200"/>
            <a:chExt cx="6940080" cy="1470960"/>
          </a:xfrm>
        </p:grpSpPr>
        <p:sp>
          <p:nvSpPr>
            <p:cNvPr id="151" name="TextBox 11"/>
            <p:cNvSpPr/>
            <p:nvPr/>
          </p:nvSpPr>
          <p:spPr>
            <a:xfrm>
              <a:off x="10586880" y="7036200"/>
              <a:ext cx="6940080" cy="442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3478"/>
                </a:lnSpc>
                <a:tabLst>
                  <a:tab algn="l" pos="0"/>
                </a:tabLst>
              </a:pPr>
              <a:r>
                <a:rPr b="0" lang="en-US" sz="2900" spc="-1" strike="noStrike">
                  <a:solidFill>
                    <a:srgbClr val="191919"/>
                  </a:solidFill>
                  <a:latin typeface="Roboto Bold"/>
                </a:rPr>
                <a:t>Usertests</a:t>
              </a:r>
              <a:endParaRPr b="0" lang="en-US" sz="2900" spc="-1" strike="noStrike">
                <a:solidFill>
                  <a:srgbClr val="000000"/>
                </a:solidFill>
                <a:latin typeface="Noto Sans"/>
              </a:endParaRPr>
            </a:p>
          </p:txBody>
        </p:sp>
        <p:sp>
          <p:nvSpPr>
            <p:cNvPr id="152" name="TextBox 12"/>
            <p:cNvSpPr/>
            <p:nvPr/>
          </p:nvSpPr>
          <p:spPr>
            <a:xfrm>
              <a:off x="10586880" y="7751520"/>
              <a:ext cx="6940080" cy="75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lvl="1" marL="458640" indent="-229320" defTabSz="914400">
                <a:lnSpc>
                  <a:spcPts val="2976"/>
                </a:lnSpc>
                <a:buClr>
                  <a:srgbClr val="191919"/>
                </a:buClr>
                <a:buFont typeface="Arial"/>
                <a:buChar char="•"/>
              </a:pPr>
              <a:r>
                <a:rPr b="0" lang="en-US" sz="2130" spc="-1" strike="noStrike">
                  <a:solidFill>
                    <a:srgbClr val="191919"/>
                  </a:solidFill>
                  <a:latin typeface="Roboto"/>
                </a:rPr>
                <a:t>Test der prototypischen Software durch die Zielgruppe</a:t>
              </a:r>
              <a:endParaRPr b="0" lang="en-US" sz="213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53" name="Freeform 13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2"/>
          <p:cNvSpPr/>
          <p:nvPr/>
        </p:nvSpPr>
        <p:spPr>
          <a:xfrm>
            <a:off x="1028880" y="3269520"/>
            <a:ext cx="8410680" cy="299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7860"/>
              </a:lnSpc>
              <a:tabLst>
                <a:tab algn="l" pos="0"/>
              </a:tabLst>
            </a:pPr>
            <a:r>
              <a:rPr b="0" lang="en-US" sz="7860" spc="-80" strike="noStrike">
                <a:solidFill>
                  <a:srgbClr val="000000"/>
                </a:solidFill>
                <a:latin typeface="Roboto Bold"/>
              </a:rPr>
              <a:t>Wie ihr uns unterstützen könnt</a:t>
            </a:r>
            <a:endParaRPr b="0" lang="en-US" sz="786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5" name="TextBox 3"/>
          <p:cNvSpPr/>
          <p:nvPr/>
        </p:nvSpPr>
        <p:spPr>
          <a:xfrm>
            <a:off x="1028880" y="5940000"/>
            <a:ext cx="6702480" cy="103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730"/>
              </a:lnSpc>
              <a:tabLst>
                <a:tab algn="l" pos="0"/>
              </a:tabLst>
            </a:pPr>
            <a:r>
              <a:rPr b="0" lang="en-US" sz="1950" spc="-1" strike="noStrike">
                <a:solidFill>
                  <a:srgbClr val="000000"/>
                </a:solidFill>
                <a:latin typeface="Roboto"/>
              </a:rPr>
              <a:t>Beschreibt kurz eure Herausforderungen und welche Art von Unterstützung ihr für Welche Ziele gebrauchen könntet, über welche Art von Austausch ihr euch freut.</a:t>
            </a:r>
            <a:endParaRPr b="0" lang="en-US" sz="195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6" name="TextBox 4"/>
          <p:cNvSpPr/>
          <p:nvPr/>
        </p:nvSpPr>
        <p:spPr>
          <a:xfrm>
            <a:off x="11803320" y="4074840"/>
            <a:ext cx="414792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359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Roboto"/>
              </a:rPr>
              <a:t>Unterstützung bei der Bestandsaufnahme der vorhandenen Touren</a:t>
            </a:r>
            <a:endParaRPr b="0" lang="en-US" sz="2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7" name="TextBox 5"/>
          <p:cNvSpPr/>
          <p:nvPr/>
        </p:nvSpPr>
        <p:spPr>
          <a:xfrm>
            <a:off x="11803320" y="5766120"/>
            <a:ext cx="468324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359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Roboto"/>
              </a:rPr>
              <a:t>Klärung der urheberrechtlichen Situation</a:t>
            </a:r>
            <a:endParaRPr b="0" lang="en-US" sz="2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8" name="TextBox 6"/>
          <p:cNvSpPr/>
          <p:nvPr/>
        </p:nvSpPr>
        <p:spPr>
          <a:xfrm>
            <a:off x="11803320" y="7318440"/>
            <a:ext cx="468324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359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Roboto"/>
              </a:rPr>
              <a:t>Rekrutierung von Probanden in der Testphase</a:t>
            </a:r>
            <a:endParaRPr b="0" lang="en-US" sz="2400" spc="-1" strike="noStrike">
              <a:solidFill>
                <a:srgbClr val="000000"/>
              </a:solidFill>
              <a:latin typeface="Noto Sans"/>
            </a:endParaRPr>
          </a:p>
        </p:txBody>
      </p:sp>
      <p:grpSp>
        <p:nvGrpSpPr>
          <p:cNvPr id="159" name="Group 7"/>
          <p:cNvGrpSpPr/>
          <p:nvPr/>
        </p:nvGrpSpPr>
        <p:grpSpPr>
          <a:xfrm>
            <a:off x="10561320" y="4078080"/>
            <a:ext cx="884880" cy="888480"/>
            <a:chOff x="10561320" y="4078080"/>
            <a:chExt cx="884880" cy="888480"/>
          </a:xfrm>
        </p:grpSpPr>
        <p:grpSp>
          <p:nvGrpSpPr>
            <p:cNvPr id="160" name="Group 8"/>
            <p:cNvGrpSpPr/>
            <p:nvPr/>
          </p:nvGrpSpPr>
          <p:grpSpPr>
            <a:xfrm>
              <a:off x="10561320" y="4078080"/>
              <a:ext cx="884880" cy="888480"/>
              <a:chOff x="10561320" y="4078080"/>
              <a:chExt cx="884880" cy="888480"/>
            </a:xfrm>
          </p:grpSpPr>
          <p:sp>
            <p:nvSpPr>
              <p:cNvPr id="161" name="Freeform 9"/>
              <p:cNvSpPr/>
              <p:nvPr/>
            </p:nvSpPr>
            <p:spPr>
              <a:xfrm>
                <a:off x="10561320" y="4078080"/>
                <a:ext cx="884880" cy="888480"/>
              </a:xfrm>
              <a:custGeom>
                <a:avLst/>
                <a:gdLst>
                  <a:gd name="textAreaLeft" fmla="*/ 0 w 884880"/>
                  <a:gd name="textAreaRight" fmla="*/ 885240 w 884880"/>
                  <a:gd name="textAreaTop" fmla="*/ 0 h 888480"/>
                  <a:gd name="textAreaBottom" fmla="*/ 888840 h 888480"/>
                </a:gdLst>
                <a:ahLst/>
                <a:rect l="textAreaLeft" t="textAreaTop" r="textAreaRight" b="textAreaBottom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Noto Sans"/>
                </a:endParaRPr>
              </a:p>
            </p:txBody>
          </p:sp>
        </p:grpSp>
        <p:sp>
          <p:nvSpPr>
            <p:cNvPr id="162" name="TextBox 10"/>
            <p:cNvSpPr/>
            <p:nvPr/>
          </p:nvSpPr>
          <p:spPr>
            <a:xfrm>
              <a:off x="10796760" y="4282920"/>
              <a:ext cx="433080" cy="503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960"/>
                </a:lnSpc>
              </a:pPr>
              <a:r>
                <a:rPr b="0" lang="en-US" sz="3600" spc="-1" strike="noStrike">
                  <a:solidFill>
                    <a:srgbClr val="ffffff"/>
                  </a:solidFill>
                  <a:latin typeface="Roboto Bold"/>
                </a:rPr>
                <a:t>1</a:t>
              </a:r>
              <a:endParaRPr b="0" lang="en-US" sz="36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163" name="Group 11"/>
          <p:cNvGrpSpPr/>
          <p:nvPr/>
        </p:nvGrpSpPr>
        <p:grpSpPr>
          <a:xfrm>
            <a:off x="10561320" y="5769360"/>
            <a:ext cx="884880" cy="884880"/>
            <a:chOff x="10561320" y="5769360"/>
            <a:chExt cx="884880" cy="884880"/>
          </a:xfrm>
        </p:grpSpPr>
        <p:grpSp>
          <p:nvGrpSpPr>
            <p:cNvPr id="164" name="Group 12"/>
            <p:cNvGrpSpPr/>
            <p:nvPr/>
          </p:nvGrpSpPr>
          <p:grpSpPr>
            <a:xfrm>
              <a:off x="10561320" y="5769360"/>
              <a:ext cx="884880" cy="884880"/>
              <a:chOff x="10561320" y="5769360"/>
              <a:chExt cx="884880" cy="884880"/>
            </a:xfrm>
          </p:grpSpPr>
          <p:sp>
            <p:nvSpPr>
              <p:cNvPr id="165" name="Freeform 13"/>
              <p:cNvSpPr/>
              <p:nvPr/>
            </p:nvSpPr>
            <p:spPr>
              <a:xfrm>
                <a:off x="10561320" y="5769360"/>
                <a:ext cx="884880" cy="884880"/>
              </a:xfrm>
              <a:custGeom>
                <a:avLst/>
                <a:gdLst>
                  <a:gd name="textAreaLeft" fmla="*/ 0 w 884880"/>
                  <a:gd name="textAreaRight" fmla="*/ 885240 w 884880"/>
                  <a:gd name="textAreaTop" fmla="*/ 0 h 884880"/>
                  <a:gd name="textAreaBottom" fmla="*/ 885240 h 884880"/>
                </a:gdLst>
                <a:ahLst/>
                <a:rect l="textAreaLeft" t="textAreaTop" r="textAreaRight" b="textAreaBottom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Noto Sans"/>
                </a:endParaRPr>
              </a:p>
            </p:txBody>
          </p:sp>
        </p:grpSp>
        <p:sp>
          <p:nvSpPr>
            <p:cNvPr id="166" name="TextBox 14"/>
            <p:cNvSpPr/>
            <p:nvPr/>
          </p:nvSpPr>
          <p:spPr>
            <a:xfrm>
              <a:off x="10796760" y="5987160"/>
              <a:ext cx="433080" cy="503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960"/>
                </a:lnSpc>
              </a:pPr>
              <a:r>
                <a:rPr b="0" lang="en-US" sz="3600" spc="-1" strike="noStrike">
                  <a:solidFill>
                    <a:srgbClr val="ffffff"/>
                  </a:solidFill>
                  <a:latin typeface="DM Sans Bold"/>
                </a:rPr>
                <a:t>2</a:t>
              </a:r>
              <a:endParaRPr b="0" lang="en-US" sz="36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grpSp>
        <p:nvGrpSpPr>
          <p:cNvPr id="167" name="Group 15"/>
          <p:cNvGrpSpPr/>
          <p:nvPr/>
        </p:nvGrpSpPr>
        <p:grpSpPr>
          <a:xfrm>
            <a:off x="10561320" y="7321320"/>
            <a:ext cx="884880" cy="888480"/>
            <a:chOff x="10561320" y="7321320"/>
            <a:chExt cx="884880" cy="888480"/>
          </a:xfrm>
        </p:grpSpPr>
        <p:grpSp>
          <p:nvGrpSpPr>
            <p:cNvPr id="168" name="Group 16"/>
            <p:cNvGrpSpPr/>
            <p:nvPr/>
          </p:nvGrpSpPr>
          <p:grpSpPr>
            <a:xfrm>
              <a:off x="10561320" y="7321320"/>
              <a:ext cx="884880" cy="888480"/>
              <a:chOff x="10561320" y="7321320"/>
              <a:chExt cx="884880" cy="888480"/>
            </a:xfrm>
          </p:grpSpPr>
          <p:sp>
            <p:nvSpPr>
              <p:cNvPr id="169" name="Freeform 17"/>
              <p:cNvSpPr/>
              <p:nvPr/>
            </p:nvSpPr>
            <p:spPr>
              <a:xfrm>
                <a:off x="10561320" y="7321320"/>
                <a:ext cx="884880" cy="888480"/>
              </a:xfrm>
              <a:custGeom>
                <a:avLst/>
                <a:gdLst>
                  <a:gd name="textAreaLeft" fmla="*/ 0 w 884880"/>
                  <a:gd name="textAreaRight" fmla="*/ 885240 w 884880"/>
                  <a:gd name="textAreaTop" fmla="*/ 0 h 888480"/>
                  <a:gd name="textAreaBottom" fmla="*/ 888840 h 888480"/>
                </a:gdLst>
                <a:ahLst/>
                <a:rect l="textAreaLeft" t="textAreaTop" r="textAreaRight" b="textAreaBottom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pc="-1" strike="noStrike">
                  <a:solidFill>
                    <a:srgbClr val="ffffff"/>
                  </a:solidFill>
                  <a:latin typeface="Noto Sans"/>
                </a:endParaRPr>
              </a:p>
            </p:txBody>
          </p:sp>
        </p:grpSp>
        <p:sp>
          <p:nvSpPr>
            <p:cNvPr id="170" name="TextBox 18"/>
            <p:cNvSpPr/>
            <p:nvPr/>
          </p:nvSpPr>
          <p:spPr>
            <a:xfrm>
              <a:off x="10796760" y="7532280"/>
              <a:ext cx="433080" cy="503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3960"/>
                </a:lnSpc>
              </a:pPr>
              <a:r>
                <a:rPr b="0" lang="en-US" sz="3600" spc="-1" strike="noStrike">
                  <a:solidFill>
                    <a:srgbClr val="ffffff"/>
                  </a:solidFill>
                  <a:latin typeface="Roboto Bold"/>
                </a:rPr>
                <a:t>3</a:t>
              </a:r>
              <a:endParaRPr b="0" lang="en-US" sz="3600" spc="-1" strike="noStrike">
                <a:solidFill>
                  <a:srgbClr val="000000"/>
                </a:solidFill>
                <a:latin typeface="Noto Sans"/>
              </a:endParaRPr>
            </a:p>
          </p:txBody>
        </p:sp>
      </p:grpSp>
      <p:sp>
        <p:nvSpPr>
          <p:cNvPr id="171" name="Freeform 19"/>
          <p:cNvSpPr/>
          <p:nvPr/>
        </p:nvSpPr>
        <p:spPr>
          <a:xfrm rot="1291800">
            <a:off x="-7019280" y="-57463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2" name="Freeform 20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2"/>
          <p:cNvSpPr/>
          <p:nvPr/>
        </p:nvSpPr>
        <p:spPr>
          <a:xfrm flipV="1" rot="14636400">
            <a:off x="13222440" y="2720520"/>
            <a:ext cx="1311120" cy="4114440"/>
          </a:xfrm>
          <a:custGeom>
            <a:avLst/>
            <a:gdLst>
              <a:gd name="textAreaLeft" fmla="*/ 0 w 1311120"/>
              <a:gd name="textAreaRight" fmla="*/ 1311480 w 1311120"/>
              <a:gd name="textAreaTop" fmla="*/ -360 h 4114440"/>
              <a:gd name="textAreaBottom" fmla="*/ 4114440 h 4114440"/>
            </a:gdLst>
            <a:ahLst/>
            <a:rect l="textAreaLeft" t="textAreaTop" r="textAreaRight" b="textAreaBottom"/>
            <a:pathLst>
              <a:path w="1311593" h="4114800">
                <a:moveTo>
                  <a:pt x="0" y="4114800"/>
                </a:moveTo>
                <a:lnTo>
                  <a:pt x="1311593" y="4114800"/>
                </a:lnTo>
                <a:lnTo>
                  <a:pt x="13115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4" name="Freeform 3"/>
          <p:cNvSpPr/>
          <p:nvPr/>
        </p:nvSpPr>
        <p:spPr>
          <a:xfrm>
            <a:off x="7365600" y="8995320"/>
            <a:ext cx="262080" cy="406440"/>
          </a:xfrm>
          <a:custGeom>
            <a:avLst/>
            <a:gdLst>
              <a:gd name="textAreaLeft" fmla="*/ 0 w 262080"/>
              <a:gd name="textAreaRight" fmla="*/ 262440 w 262080"/>
              <a:gd name="textAreaTop" fmla="*/ 0 h 406440"/>
              <a:gd name="textAreaBottom" fmla="*/ 406800 h 406440"/>
            </a:gdLst>
            <a:ahLst/>
            <a:rect l="textAreaLeft" t="textAreaTop" r="textAreaRight" b="textAreaBottom"/>
            <a:pathLst>
              <a:path w="262543" h="406757">
                <a:moveTo>
                  <a:pt x="0" y="0"/>
                </a:moveTo>
                <a:lnTo>
                  <a:pt x="262543" y="0"/>
                </a:lnTo>
                <a:lnTo>
                  <a:pt x="262543" y="406757"/>
                </a:lnTo>
                <a:lnTo>
                  <a:pt x="0" y="40675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5" name="Freeform 4"/>
          <p:cNvSpPr/>
          <p:nvPr/>
        </p:nvSpPr>
        <p:spPr>
          <a:xfrm>
            <a:off x="7330680" y="7211160"/>
            <a:ext cx="321840" cy="441360"/>
          </a:xfrm>
          <a:custGeom>
            <a:avLst/>
            <a:gdLst>
              <a:gd name="textAreaLeft" fmla="*/ 0 w 321840"/>
              <a:gd name="textAreaRight" fmla="*/ 322200 w 321840"/>
              <a:gd name="textAreaTop" fmla="*/ 0 h 441360"/>
              <a:gd name="textAreaBottom" fmla="*/ 441720 h 441360"/>
            </a:gdLst>
            <a:ahLst/>
            <a:rect l="textAreaLeft" t="textAreaTop" r="textAreaRight" b="textAreaBottom"/>
            <a:pathLst>
              <a:path w="322065" h="441735">
                <a:moveTo>
                  <a:pt x="0" y="0"/>
                </a:moveTo>
                <a:lnTo>
                  <a:pt x="322066" y="0"/>
                </a:lnTo>
                <a:lnTo>
                  <a:pt x="322066" y="441736"/>
                </a:lnTo>
                <a:lnTo>
                  <a:pt x="0" y="4417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6" name="Freeform 5"/>
          <p:cNvSpPr/>
          <p:nvPr/>
        </p:nvSpPr>
        <p:spPr>
          <a:xfrm>
            <a:off x="7330680" y="8181360"/>
            <a:ext cx="377280" cy="290160"/>
          </a:xfrm>
          <a:custGeom>
            <a:avLst/>
            <a:gdLst>
              <a:gd name="textAreaLeft" fmla="*/ 0 w 377280"/>
              <a:gd name="textAreaRight" fmla="*/ 377640 w 377280"/>
              <a:gd name="textAreaTop" fmla="*/ 0 h 290160"/>
              <a:gd name="textAreaBottom" fmla="*/ 290520 h 290160"/>
            </a:gdLst>
            <a:ahLst/>
            <a:rect l="textAreaLeft" t="textAreaTop" r="textAreaRight" b="textAreaBottom"/>
            <a:pathLst>
              <a:path w="377599" h="290408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7" name="Freeform 6"/>
          <p:cNvSpPr/>
          <p:nvPr/>
        </p:nvSpPr>
        <p:spPr>
          <a:xfrm>
            <a:off x="12886560" y="8181360"/>
            <a:ext cx="575640" cy="575640"/>
          </a:xfrm>
          <a:custGeom>
            <a:avLst/>
            <a:gdLst>
              <a:gd name="textAreaLeft" fmla="*/ 0 w 575640"/>
              <a:gd name="textAreaRight" fmla="*/ 576000 w 575640"/>
              <a:gd name="textAreaTop" fmla="*/ 0 h 575640"/>
              <a:gd name="textAreaBottom" fmla="*/ 576000 h 575640"/>
            </a:gdLst>
            <a:ahLst/>
            <a:rect l="textAreaLeft" t="textAreaTop" r="textAreaRight" b="textAreaBottom"/>
            <a:pathLst>
              <a:path w="576142" h="576142">
                <a:moveTo>
                  <a:pt x="0" y="0"/>
                </a:moveTo>
                <a:lnTo>
                  <a:pt x="576143" y="0"/>
                </a:lnTo>
                <a:lnTo>
                  <a:pt x="576143" y="576142"/>
                </a:lnTo>
                <a:lnTo>
                  <a:pt x="0" y="5761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8" name="Freeform 7"/>
          <p:cNvSpPr/>
          <p:nvPr/>
        </p:nvSpPr>
        <p:spPr>
          <a:xfrm>
            <a:off x="13030560" y="7211160"/>
            <a:ext cx="287640" cy="609480"/>
          </a:xfrm>
          <a:custGeom>
            <a:avLst/>
            <a:gdLst>
              <a:gd name="textAreaLeft" fmla="*/ 0 w 287640"/>
              <a:gd name="textAreaRight" fmla="*/ 288000 w 287640"/>
              <a:gd name="textAreaTop" fmla="*/ 0 h 609480"/>
              <a:gd name="textAreaBottom" fmla="*/ 609840 h 609480"/>
            </a:gdLst>
            <a:ahLst/>
            <a:rect l="textAreaLeft" t="textAreaTop" r="textAreaRight" b="textAreaBottom"/>
            <a:pathLst>
              <a:path w="288071" h="609674">
                <a:moveTo>
                  <a:pt x="0" y="0"/>
                </a:moveTo>
                <a:lnTo>
                  <a:pt x="288071" y="0"/>
                </a:lnTo>
                <a:lnTo>
                  <a:pt x="288071" y="609675"/>
                </a:lnTo>
                <a:lnTo>
                  <a:pt x="0" y="6096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9" name="TextBox 8"/>
          <p:cNvSpPr/>
          <p:nvPr/>
        </p:nvSpPr>
        <p:spPr>
          <a:xfrm>
            <a:off x="2723040" y="1928160"/>
            <a:ext cx="9164160" cy="18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14882"/>
              </a:lnSpc>
            </a:pPr>
            <a:r>
              <a:rPr b="0" lang="en-US" sz="10630" spc="-1" strike="noStrike">
                <a:solidFill>
                  <a:srgbClr val="222222"/>
                </a:solidFill>
                <a:latin typeface="Roboto Italics"/>
              </a:rPr>
              <a:t>Vielen </a:t>
            </a:r>
            <a:r>
              <a:rPr b="0" lang="en-US" sz="10630" spc="-1" strike="noStrike">
                <a:solidFill>
                  <a:srgbClr val="222222"/>
                </a:solidFill>
                <a:latin typeface="Roboto Bold"/>
              </a:rPr>
              <a:t>Dank!</a:t>
            </a:r>
            <a:endParaRPr b="0" lang="en-US" sz="1063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0" name="TextBox 9"/>
          <p:cNvSpPr/>
          <p:nvPr/>
        </p:nvSpPr>
        <p:spPr>
          <a:xfrm>
            <a:off x="2863800" y="4683960"/>
            <a:ext cx="7701480" cy="23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154"/>
              </a:lnSpc>
            </a:pPr>
            <a:r>
              <a:rPr b="0" lang="en-US" sz="4390" spc="-1" strike="noStrike">
                <a:solidFill>
                  <a:srgbClr val="000000"/>
                </a:solidFill>
                <a:latin typeface="Roboto Bold"/>
              </a:rPr>
              <a:t>Hier könnt ihr uns erreichen. Wir freuen uns über Feedback.</a:t>
            </a:r>
            <a:endParaRPr b="0" lang="en-US" sz="439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1" name="TextBox 10"/>
          <p:cNvSpPr/>
          <p:nvPr/>
        </p:nvSpPr>
        <p:spPr>
          <a:xfrm>
            <a:off x="7916760" y="9064440"/>
            <a:ext cx="428868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676"/>
              </a:lnSpc>
              <a:tabLst>
                <a:tab algn="l" pos="0"/>
              </a:tabLst>
            </a:pPr>
            <a:r>
              <a:rPr b="0" lang="en-US" sz="1910" spc="120" strike="noStrike">
                <a:solidFill>
                  <a:srgbClr val="000000"/>
                </a:solidFill>
                <a:latin typeface="Roboto"/>
              </a:rPr>
              <a:t>Jede Straße 123, Jede Stadt</a:t>
            </a:r>
            <a:endParaRPr b="0" lang="en-US" sz="191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2" name="TextBox 11"/>
          <p:cNvSpPr/>
          <p:nvPr/>
        </p:nvSpPr>
        <p:spPr>
          <a:xfrm>
            <a:off x="7911720" y="7239240"/>
            <a:ext cx="240768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676"/>
              </a:lnSpc>
              <a:tabLst>
                <a:tab algn="l" pos="0"/>
              </a:tabLst>
            </a:pPr>
            <a:r>
              <a:rPr b="0" lang="en-US" sz="1910" spc="120" strike="noStrike">
                <a:solidFill>
                  <a:srgbClr val="000000"/>
                </a:solidFill>
                <a:latin typeface="Roboto"/>
              </a:rPr>
              <a:t>(0221)1234-56</a:t>
            </a:r>
            <a:endParaRPr b="0" lang="en-US" sz="191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3" name="TextBox 12"/>
          <p:cNvSpPr/>
          <p:nvPr/>
        </p:nvSpPr>
        <p:spPr>
          <a:xfrm>
            <a:off x="7911720" y="8133480"/>
            <a:ext cx="434808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676"/>
              </a:lnSpc>
              <a:tabLst>
                <a:tab algn="l" pos="0"/>
              </a:tabLst>
            </a:pPr>
            <a:r>
              <a:rPr b="0" lang="en-US" sz="1910" spc="-1" strike="noStrike">
                <a:solidFill>
                  <a:srgbClr val="000000"/>
                </a:solidFill>
                <a:latin typeface="Roboto"/>
              </a:rPr>
              <a:t>hallo@superduperseite.de</a:t>
            </a:r>
            <a:endParaRPr b="0" lang="en-US" sz="191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4" name="TextBox 13"/>
          <p:cNvSpPr/>
          <p:nvPr/>
        </p:nvSpPr>
        <p:spPr>
          <a:xfrm>
            <a:off x="13888800" y="8133480"/>
            <a:ext cx="240768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676"/>
              </a:lnSpc>
              <a:tabLst>
                <a:tab algn="l" pos="0"/>
              </a:tabLst>
            </a:pPr>
            <a:r>
              <a:rPr b="0" lang="en-US" sz="1910" spc="120" strike="noStrike">
                <a:solidFill>
                  <a:srgbClr val="000000"/>
                </a:solidFill>
                <a:latin typeface="Roboto"/>
              </a:rPr>
              <a:t>(0221)1234-56</a:t>
            </a:r>
            <a:endParaRPr b="0" lang="en-US" sz="191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5" name="TextBox 14"/>
          <p:cNvSpPr/>
          <p:nvPr/>
        </p:nvSpPr>
        <p:spPr>
          <a:xfrm>
            <a:off x="13878000" y="7391880"/>
            <a:ext cx="2407680" cy="33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2676"/>
              </a:lnSpc>
              <a:tabLst>
                <a:tab algn="l" pos="0"/>
              </a:tabLst>
            </a:pPr>
            <a:r>
              <a:rPr b="0" lang="en-US" sz="1910" spc="120" strike="noStrike">
                <a:solidFill>
                  <a:srgbClr val="000000"/>
                </a:solidFill>
                <a:latin typeface="Roboto"/>
              </a:rPr>
              <a:t>(0221)1234-56</a:t>
            </a:r>
            <a:endParaRPr b="0" lang="en-US" sz="191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6" name="Freeform 15"/>
          <p:cNvSpPr/>
          <p:nvPr/>
        </p:nvSpPr>
        <p:spPr>
          <a:xfrm rot="1291800">
            <a:off x="-7019280" y="-5746320"/>
            <a:ext cx="11748600" cy="8800560"/>
          </a:xfrm>
          <a:custGeom>
            <a:avLst/>
            <a:gdLst>
              <a:gd name="textAreaLeft" fmla="*/ 0 w 11748600"/>
              <a:gd name="textAreaRight" fmla="*/ 11748960 w 11748600"/>
              <a:gd name="textAreaTop" fmla="*/ 0 h 8800560"/>
              <a:gd name="textAreaBottom" fmla="*/ 8800920 h 8800560"/>
            </a:gdLst>
            <a:ahLst/>
            <a:rect l="textAreaLeft" t="textAreaTop" r="textAreaRight" b="textAreaBottom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7" name="Freeform 16"/>
          <p:cNvSpPr/>
          <p:nvPr/>
        </p:nvSpPr>
        <p:spPr>
          <a:xfrm>
            <a:off x="16389000" y="330840"/>
            <a:ext cx="1383120" cy="920520"/>
          </a:xfrm>
          <a:custGeom>
            <a:avLst/>
            <a:gdLst>
              <a:gd name="textAreaLeft" fmla="*/ 0 w 1383120"/>
              <a:gd name="textAreaRight" fmla="*/ 1383480 w 1383120"/>
              <a:gd name="textAreaTop" fmla="*/ 0 h 920520"/>
              <a:gd name="textAreaBottom" fmla="*/ 920880 h 920520"/>
            </a:gdLst>
            <a:ahLst/>
            <a:rect l="textAreaLeft" t="textAreaTop" r="textAreaRight" b="textAreaBottom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LibreOffice/24.2.6.2$Linux_X86_64 LibreOffice_project/420$Build-2</Application>
  <AppVersion>15.0000</AppVersion>
  <Words>462</Words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toennessen</dc:creator>
  <dc:description/>
  <dc:identifier>DAGDPgA6T3o</dc:identifier>
  <dc:language>en-US</dc:language>
  <cp:lastModifiedBy/>
  <dcterms:modified xsi:type="dcterms:W3CDTF">2024-09-30T23:43:05Z</dcterms:modified>
  <cp:revision>3</cp:revision>
  <dc:subject/>
  <dc:title>Weiß Neongrün Grün Gekritzel Agenda für Team-Meeting Geschäftspräsentation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Benutzerdefiniert</vt:lpwstr>
  </property>
  <property fmtid="{D5CDD505-2E9C-101B-9397-08002B2CF9AE}" pid="3" name="Slides">
    <vt:i4>10</vt:i4>
  </property>
</Properties>
</file>