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anose="020B0604020202020204" charset="0"/>
      <p:regular r:id="rId12"/>
    </p:embeddedFont>
    <p:embeddedFont>
      <p:font typeface="Now Medium" panose="020B0604020202020204" charset="0"/>
      <p:regular r:id="rId13"/>
    </p:embeddedFont>
    <p:embeddedFont>
      <p:font typeface="Roboto" panose="02000000000000000000" pitchFamily="2" charset="0"/>
      <p:regular r:id="rId14"/>
    </p:embeddedFont>
    <p:embeddedFont>
      <p:font typeface="Roboto Bold" panose="02000000000000000000" charset="0"/>
      <p:regular r:id="rId15"/>
    </p:embeddedFont>
    <p:embeddedFont>
      <p:font typeface="Roboto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6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txBody>
          <a:bodyPr/>
          <a:lstStyle/>
          <a:p>
            <a:endParaRPr lang="de-DE"/>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
        <p:nvSpPr>
          <p:cNvPr id="5" name="TextBox 5"/>
          <p:cNvSpPr txBox="1"/>
          <p:nvPr/>
        </p:nvSpPr>
        <p:spPr>
          <a:xfrm>
            <a:off x="1028700" y="2906893"/>
            <a:ext cx="8115300" cy="2236607"/>
          </a:xfrm>
          <a:prstGeom prst="rect">
            <a:avLst/>
          </a:prstGeom>
        </p:spPr>
        <p:txBody>
          <a:bodyPr lIns="0" tIns="0" rIns="0" bIns="0" rtlCol="0" anchor="t">
            <a:spAutoFit/>
          </a:bodyPr>
          <a:lstStyle/>
          <a:p>
            <a:pPr algn="l">
              <a:lnSpc>
                <a:spcPts val="9010"/>
              </a:lnSpc>
            </a:pPr>
            <a:r>
              <a:rPr lang="en-US" sz="8663" spc="-138" dirty="0">
                <a:solidFill>
                  <a:srgbClr val="191919"/>
                </a:solidFill>
                <a:latin typeface="Roboto Bold"/>
              </a:rPr>
              <a:t>PROJEKTNAME</a:t>
            </a:r>
          </a:p>
          <a:p>
            <a:pPr algn="l">
              <a:lnSpc>
                <a:spcPts val="8334"/>
              </a:lnSpc>
            </a:pPr>
            <a:endParaRPr lang="en-US" sz="8663" spc="-138" dirty="0">
              <a:solidFill>
                <a:srgbClr val="191919"/>
              </a:solidFill>
              <a:latin typeface="Roboto Bold"/>
            </a:endParaRPr>
          </a:p>
        </p:txBody>
      </p:sp>
      <p:sp>
        <p:nvSpPr>
          <p:cNvPr id="6" name="TextBox 6"/>
          <p:cNvSpPr txBox="1"/>
          <p:nvPr/>
        </p:nvSpPr>
        <p:spPr>
          <a:xfrm>
            <a:off x="1135088" y="9031010"/>
            <a:ext cx="7902523" cy="416781"/>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Jonas Grünewald</a:t>
            </a:r>
          </a:p>
        </p:txBody>
      </p:sp>
      <p:sp>
        <p:nvSpPr>
          <p:cNvPr id="7" name="TextBox 7"/>
          <p:cNvSpPr txBox="1"/>
          <p:nvPr/>
        </p:nvSpPr>
        <p:spPr>
          <a:xfrm>
            <a:off x="1028700" y="4522374"/>
            <a:ext cx="8572500" cy="4257576"/>
          </a:xfrm>
          <a:prstGeom prst="rect">
            <a:avLst/>
          </a:prstGeom>
        </p:spPr>
        <p:txBody>
          <a:bodyPr wrap="square" lIns="0" tIns="0" rIns="0" bIns="0" rtlCol="0" anchor="t">
            <a:spAutoFit/>
          </a:bodyPr>
          <a:lstStyle/>
          <a:p>
            <a:pPr algn="l">
              <a:lnSpc>
                <a:spcPts val="8334"/>
              </a:lnSpc>
            </a:pPr>
            <a:r>
              <a:rPr lang="en-US" sz="7862" dirty="0" err="1">
                <a:solidFill>
                  <a:srgbClr val="191919"/>
                </a:solidFill>
                <a:latin typeface="Roboto"/>
              </a:rPr>
              <a:t>Digitale</a:t>
            </a:r>
            <a:r>
              <a:rPr lang="en-US" sz="7862" dirty="0">
                <a:solidFill>
                  <a:srgbClr val="191919"/>
                </a:solidFill>
                <a:latin typeface="Roboto"/>
              </a:rPr>
              <a:t> </a:t>
            </a:r>
            <a:r>
              <a:rPr lang="en-US" sz="7862" dirty="0" err="1">
                <a:solidFill>
                  <a:srgbClr val="191919"/>
                </a:solidFill>
                <a:latin typeface="Roboto"/>
              </a:rPr>
              <a:t>Erlebnispädagogik</a:t>
            </a:r>
            <a:r>
              <a:rPr lang="en-US" sz="7862" dirty="0">
                <a:solidFill>
                  <a:srgbClr val="191919"/>
                </a:solidFill>
                <a:latin typeface="Roboto"/>
              </a:rPr>
              <a:t> </a:t>
            </a:r>
            <a:r>
              <a:rPr lang="en-US" sz="7862" dirty="0" err="1">
                <a:solidFill>
                  <a:srgbClr val="191919"/>
                </a:solidFill>
                <a:latin typeface="Roboto"/>
              </a:rPr>
              <a:t>zur</a:t>
            </a:r>
            <a:r>
              <a:rPr lang="en-US" sz="7862" dirty="0">
                <a:solidFill>
                  <a:srgbClr val="191919"/>
                </a:solidFill>
                <a:latin typeface="Roboto"/>
              </a:rPr>
              <a:t> </a:t>
            </a:r>
            <a:r>
              <a:rPr lang="en-US" sz="7862" dirty="0" err="1">
                <a:solidFill>
                  <a:srgbClr val="191919"/>
                </a:solidFill>
                <a:latin typeface="Roboto"/>
              </a:rPr>
              <a:t>Klimabildung</a:t>
            </a:r>
            <a:r>
              <a:rPr lang="en-US" sz="7862" dirty="0">
                <a:solidFill>
                  <a:srgbClr val="191919"/>
                </a:solidFill>
                <a:latin typeface="Roboto"/>
              </a:rPr>
              <a:t> an </a:t>
            </a:r>
            <a:r>
              <a:rPr lang="en-US" sz="7862" dirty="0" err="1">
                <a:solidFill>
                  <a:srgbClr val="191919"/>
                </a:solidFill>
                <a:latin typeface="Roboto"/>
              </a:rPr>
              <a:t>Schulen</a:t>
            </a:r>
            <a:endParaRPr lang="en-US" sz="7862" dirty="0">
              <a:solidFill>
                <a:srgbClr val="191919"/>
              </a:solidFill>
              <a:latin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a:p>
        </p:txBody>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dirty="0">
                <a:solidFill>
                  <a:srgbClr val="000000"/>
                </a:solidFill>
                <a:latin typeface="Roboto Bold"/>
              </a:rPr>
              <a:t>Das Team</a:t>
            </a:r>
          </a:p>
        </p:txBody>
      </p:sp>
      <p:sp>
        <p:nvSpPr>
          <p:cNvPr id="5" name="TextBox 5"/>
          <p:cNvSpPr txBox="1"/>
          <p:nvPr/>
        </p:nvSpPr>
        <p:spPr>
          <a:xfrm>
            <a:off x="7385319" y="863883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Jonas Grünewald</a:t>
            </a:r>
          </a:p>
        </p:txBody>
      </p:sp>
      <p:sp>
        <p:nvSpPr>
          <p:cNvPr id="7" name="TextBox 7"/>
          <p:cNvSpPr txBox="1"/>
          <p:nvPr/>
        </p:nvSpPr>
        <p:spPr>
          <a:xfrm>
            <a:off x="4423941" y="2386394"/>
            <a:ext cx="9389295" cy="1657505"/>
          </a:xfrm>
          <a:prstGeom prst="rect">
            <a:avLst/>
          </a:prstGeom>
        </p:spPr>
        <p:txBody>
          <a:bodyPr lIns="0" tIns="0" rIns="0" bIns="0" rtlCol="0" anchor="t">
            <a:spAutoFit/>
          </a:bodyPr>
          <a:lstStyle/>
          <a:p>
            <a:pPr algn="ctr">
              <a:lnSpc>
                <a:spcPts val="3299"/>
              </a:lnSpc>
            </a:pPr>
            <a:r>
              <a:rPr lang="en-US" sz="2199" dirty="0" err="1">
                <a:solidFill>
                  <a:srgbClr val="000000"/>
                </a:solidFill>
                <a:latin typeface="Roboto"/>
              </a:rPr>
              <a:t>Erlebnispädagoge</a:t>
            </a:r>
            <a:r>
              <a:rPr lang="en-US" sz="2199" dirty="0">
                <a:solidFill>
                  <a:srgbClr val="000000"/>
                </a:solidFill>
                <a:latin typeface="Roboto"/>
              </a:rPr>
              <a:t> </a:t>
            </a:r>
            <a:r>
              <a:rPr lang="en-US" sz="2199" dirty="0" err="1">
                <a:solidFill>
                  <a:srgbClr val="000000"/>
                </a:solidFill>
                <a:latin typeface="Roboto"/>
              </a:rPr>
              <a:t>seit</a:t>
            </a:r>
            <a:r>
              <a:rPr lang="en-US" sz="2199" dirty="0">
                <a:solidFill>
                  <a:srgbClr val="000000"/>
                </a:solidFill>
                <a:latin typeface="Roboto"/>
              </a:rPr>
              <a:t> 2015, </a:t>
            </a:r>
            <a:r>
              <a:rPr lang="en-US" sz="2199" dirty="0" err="1">
                <a:solidFill>
                  <a:srgbClr val="000000"/>
                </a:solidFill>
                <a:latin typeface="Roboto"/>
              </a:rPr>
              <a:t>mit</a:t>
            </a:r>
            <a:r>
              <a:rPr lang="en-US" sz="2199" dirty="0">
                <a:solidFill>
                  <a:srgbClr val="000000"/>
                </a:solidFill>
                <a:latin typeface="Roboto"/>
              </a:rPr>
              <a:t> </a:t>
            </a:r>
            <a:r>
              <a:rPr lang="en-US" sz="2199" dirty="0" err="1">
                <a:solidFill>
                  <a:srgbClr val="000000"/>
                </a:solidFill>
                <a:latin typeface="Roboto"/>
              </a:rPr>
              <a:t>fünf</a:t>
            </a:r>
            <a:r>
              <a:rPr lang="en-US" sz="2199" dirty="0">
                <a:solidFill>
                  <a:srgbClr val="000000"/>
                </a:solidFill>
                <a:latin typeface="Roboto"/>
              </a:rPr>
              <a:t> Jahren </a:t>
            </a:r>
            <a:r>
              <a:rPr lang="en-US" sz="2199" dirty="0" err="1">
                <a:solidFill>
                  <a:srgbClr val="000000"/>
                </a:solidFill>
                <a:latin typeface="Roboto"/>
              </a:rPr>
              <a:t>Erfahrung</a:t>
            </a:r>
            <a:r>
              <a:rPr lang="en-US" sz="2199" dirty="0">
                <a:solidFill>
                  <a:srgbClr val="000000"/>
                </a:solidFill>
                <a:latin typeface="Roboto"/>
              </a:rPr>
              <a:t> </a:t>
            </a:r>
            <a:r>
              <a:rPr lang="en-US" sz="2199" dirty="0" err="1">
                <a:solidFill>
                  <a:srgbClr val="000000"/>
                </a:solidFill>
                <a:latin typeface="Roboto"/>
              </a:rPr>
              <a:t>als</a:t>
            </a:r>
            <a:r>
              <a:rPr lang="en-US" sz="2199" dirty="0">
                <a:solidFill>
                  <a:srgbClr val="000000"/>
                </a:solidFill>
                <a:latin typeface="Roboto"/>
              </a:rPr>
              <a:t> IT-</a:t>
            </a:r>
            <a:r>
              <a:rPr lang="en-US" sz="2199" dirty="0" err="1">
                <a:solidFill>
                  <a:srgbClr val="000000"/>
                </a:solidFill>
                <a:latin typeface="Roboto"/>
              </a:rPr>
              <a:t>Projektmanager</a:t>
            </a:r>
            <a:r>
              <a:rPr lang="en-US" sz="2199" dirty="0">
                <a:solidFill>
                  <a:srgbClr val="000000"/>
                </a:solidFill>
                <a:latin typeface="Roboto"/>
              </a:rPr>
              <a:t>. </a:t>
            </a:r>
            <a:r>
              <a:rPr lang="en-US" sz="2199" dirty="0" err="1">
                <a:solidFill>
                  <a:srgbClr val="000000"/>
                </a:solidFill>
                <a:latin typeface="Roboto"/>
              </a:rPr>
              <a:t>Preisträger</a:t>
            </a:r>
            <a:r>
              <a:rPr lang="en-US" sz="2199" dirty="0">
                <a:solidFill>
                  <a:srgbClr val="000000"/>
                </a:solidFill>
                <a:latin typeface="Roboto"/>
              </a:rPr>
              <a:t> der Future </a:t>
            </a:r>
            <a:r>
              <a:rPr lang="en-US" sz="2199" dirty="0" err="1">
                <a:solidFill>
                  <a:srgbClr val="000000"/>
                </a:solidFill>
                <a:latin typeface="Roboto"/>
              </a:rPr>
              <a:t>Veedel</a:t>
            </a:r>
            <a:r>
              <a:rPr lang="en-US" sz="2199" dirty="0">
                <a:solidFill>
                  <a:srgbClr val="000000"/>
                </a:solidFill>
                <a:latin typeface="Roboto"/>
              </a:rPr>
              <a:t> Challenge </a:t>
            </a:r>
            <a:r>
              <a:rPr lang="en-US" sz="2199" dirty="0" err="1">
                <a:solidFill>
                  <a:srgbClr val="000000"/>
                </a:solidFill>
                <a:latin typeface="Roboto"/>
              </a:rPr>
              <a:t>mit</a:t>
            </a:r>
            <a:r>
              <a:rPr lang="en-US" sz="2199" dirty="0">
                <a:solidFill>
                  <a:srgbClr val="000000"/>
                </a:solidFill>
                <a:latin typeface="Roboto"/>
              </a:rPr>
              <a:t> </a:t>
            </a:r>
            <a:r>
              <a:rPr lang="en-US" sz="2199" dirty="0" err="1">
                <a:solidFill>
                  <a:srgbClr val="000000"/>
                </a:solidFill>
                <a:latin typeface="Roboto"/>
              </a:rPr>
              <a:t>einem</a:t>
            </a:r>
            <a:r>
              <a:rPr lang="en-US" sz="2199" dirty="0">
                <a:solidFill>
                  <a:srgbClr val="000000"/>
                </a:solidFill>
                <a:latin typeface="Roboto"/>
              </a:rPr>
              <a:t> </a:t>
            </a:r>
            <a:r>
              <a:rPr lang="en-US" sz="2199" dirty="0" err="1">
                <a:solidFill>
                  <a:srgbClr val="000000"/>
                </a:solidFill>
                <a:latin typeface="Roboto"/>
              </a:rPr>
              <a:t>Klimabildungsprojekt</a:t>
            </a:r>
            <a:r>
              <a:rPr lang="en-US" sz="2199" dirty="0">
                <a:solidFill>
                  <a:srgbClr val="000000"/>
                </a:solidFill>
                <a:latin typeface="Roboto"/>
              </a:rPr>
              <a:t> für </a:t>
            </a:r>
            <a:r>
              <a:rPr lang="en-US" sz="2199" dirty="0" err="1">
                <a:solidFill>
                  <a:srgbClr val="000000"/>
                </a:solidFill>
                <a:latin typeface="Roboto"/>
              </a:rPr>
              <a:t>Schulen</a:t>
            </a:r>
            <a:endParaRPr lang="en-US" sz="2199" dirty="0">
              <a:solidFill>
                <a:srgbClr val="000000"/>
              </a:solidFill>
              <a:latin typeface="Roboto"/>
            </a:endParaRPr>
          </a:p>
          <a:p>
            <a:pPr algn="ctr">
              <a:lnSpc>
                <a:spcPts val="3299"/>
              </a:lnSpc>
            </a:pPr>
            <a:endParaRPr lang="en-US" sz="2199" dirty="0">
              <a:solidFill>
                <a:srgbClr val="000000"/>
              </a:solidFill>
              <a:latin typeface="Roboto"/>
            </a:endParaRPr>
          </a:p>
        </p:txBody>
      </p:sp>
      <p:sp>
        <p:nvSpPr>
          <p:cNvPr id="8" name="TextBox 8"/>
          <p:cNvSpPr txBox="1"/>
          <p:nvPr/>
        </p:nvSpPr>
        <p:spPr>
          <a:xfrm>
            <a:off x="8440190" y="9129684"/>
            <a:ext cx="1542009" cy="293157"/>
          </a:xfrm>
          <a:prstGeom prst="rect">
            <a:avLst/>
          </a:prstGeom>
        </p:spPr>
        <p:txBody>
          <a:bodyPr wrap="square" lIns="0" tIns="0" rIns="0" bIns="0" rtlCol="0" anchor="t">
            <a:spAutoFit/>
          </a:bodyPr>
          <a:lstStyle/>
          <a:p>
            <a:pPr algn="ctr">
              <a:lnSpc>
                <a:spcPts val="2464"/>
              </a:lnSpc>
            </a:pPr>
            <a:r>
              <a:rPr lang="en-US" sz="1643" dirty="0" err="1">
                <a:solidFill>
                  <a:srgbClr val="000000"/>
                </a:solidFill>
                <a:latin typeface="Roboto"/>
              </a:rPr>
              <a:t>Gründer</a:t>
            </a:r>
            <a:r>
              <a:rPr lang="en-US" sz="1643" dirty="0">
                <a:solidFill>
                  <a:srgbClr val="000000"/>
                </a:solidFill>
                <a:latin typeface="Roboto"/>
              </a:rPr>
              <a:t> Digi-EP</a:t>
            </a: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pic>
        <p:nvPicPr>
          <p:cNvPr id="15" name="Grafik 14" descr="Ein Bild, das Menschliches Gesicht, Person, Shirt, Kinn enthält.&#10;&#10;Automatisch generierte Beschreibung">
            <a:extLst>
              <a:ext uri="{FF2B5EF4-FFF2-40B4-BE49-F238E27FC236}">
                <a16:creationId xmlns:a16="http://schemas.microsoft.com/office/drawing/2014/main" id="{9772F18E-E4F4-4D22-C48B-4389319086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1653" y="6243102"/>
            <a:ext cx="1663786" cy="2241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3399173"/>
            <a:ext cx="7765888" cy="1857375"/>
          </a:xfrm>
          <a:prstGeom prst="rect">
            <a:avLst/>
          </a:prstGeom>
        </p:spPr>
        <p:txBody>
          <a:bodyPr lIns="0" tIns="0" rIns="0" bIns="0" rtlCol="0" anchor="t">
            <a:spAutoFit/>
          </a:bodyPr>
          <a:lstStyle/>
          <a:p>
            <a:pPr algn="l">
              <a:lnSpc>
                <a:spcPts val="7277"/>
              </a:lnSpc>
            </a:pPr>
            <a:r>
              <a:rPr lang="en-US" sz="6064" dirty="0">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10615901" y="1673832"/>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668974" y="5549031"/>
            <a:ext cx="7765888" cy="3452099"/>
          </a:xfrm>
          <a:prstGeom prst="rect">
            <a:avLst/>
          </a:prstGeom>
        </p:spPr>
        <p:txBody>
          <a:bodyPr lIns="0" tIns="0" rIns="0" bIns="0" rtlCol="0" anchor="t">
            <a:spAutoFit/>
          </a:bodyPr>
          <a:lstStyle/>
          <a:p>
            <a:pPr algn="l">
              <a:lnSpc>
                <a:spcPts val="3412"/>
              </a:lnSpc>
            </a:pPr>
            <a:r>
              <a:rPr lang="en-US" sz="2275" dirty="0" err="1">
                <a:solidFill>
                  <a:srgbClr val="191919"/>
                </a:solidFill>
                <a:latin typeface="Roboto"/>
              </a:rPr>
              <a:t>Klimabildung</a:t>
            </a:r>
            <a:r>
              <a:rPr lang="en-US" sz="2275" dirty="0">
                <a:solidFill>
                  <a:srgbClr val="191919"/>
                </a:solidFill>
                <a:latin typeface="Roboto"/>
              </a:rPr>
              <a:t> an </a:t>
            </a:r>
            <a:r>
              <a:rPr lang="en-US" sz="2275" dirty="0" err="1">
                <a:solidFill>
                  <a:srgbClr val="191919"/>
                </a:solidFill>
                <a:latin typeface="Roboto"/>
              </a:rPr>
              <a:t>Schulen</a:t>
            </a:r>
            <a:r>
              <a:rPr lang="en-US" sz="2275" dirty="0">
                <a:solidFill>
                  <a:srgbClr val="191919"/>
                </a:solidFill>
                <a:latin typeface="Roboto"/>
              </a:rPr>
              <a:t> </a:t>
            </a:r>
            <a:r>
              <a:rPr lang="en-US" sz="2275" dirty="0" err="1">
                <a:solidFill>
                  <a:srgbClr val="191919"/>
                </a:solidFill>
                <a:latin typeface="Roboto"/>
              </a:rPr>
              <a:t>ist</a:t>
            </a:r>
            <a:r>
              <a:rPr lang="en-US" sz="2275" dirty="0">
                <a:solidFill>
                  <a:srgbClr val="191919"/>
                </a:solidFill>
                <a:latin typeface="Roboto"/>
              </a:rPr>
              <a:t> von </a:t>
            </a:r>
            <a:r>
              <a:rPr lang="en-US" sz="2275" dirty="0" err="1">
                <a:solidFill>
                  <a:srgbClr val="191919"/>
                </a:solidFill>
                <a:latin typeface="Roboto"/>
              </a:rPr>
              <a:t>außen</a:t>
            </a:r>
            <a:r>
              <a:rPr lang="en-US" sz="2275" dirty="0">
                <a:solidFill>
                  <a:srgbClr val="191919"/>
                </a:solidFill>
                <a:latin typeface="Roboto"/>
              </a:rPr>
              <a:t> </a:t>
            </a:r>
            <a:r>
              <a:rPr lang="en-US" sz="2275" dirty="0" err="1">
                <a:solidFill>
                  <a:srgbClr val="191919"/>
                </a:solidFill>
                <a:latin typeface="Roboto"/>
              </a:rPr>
              <a:t>sehr</a:t>
            </a:r>
            <a:r>
              <a:rPr lang="en-US" sz="2275" dirty="0">
                <a:solidFill>
                  <a:srgbClr val="191919"/>
                </a:solidFill>
                <a:latin typeface="Roboto"/>
              </a:rPr>
              <a:t> </a:t>
            </a:r>
            <a:r>
              <a:rPr lang="en-US" sz="2275" dirty="0" err="1">
                <a:solidFill>
                  <a:srgbClr val="191919"/>
                </a:solidFill>
                <a:latin typeface="Roboto"/>
              </a:rPr>
              <a:t>undurchsichtig</a:t>
            </a:r>
            <a:r>
              <a:rPr lang="en-US" sz="2275" dirty="0">
                <a:solidFill>
                  <a:srgbClr val="191919"/>
                </a:solidFill>
                <a:latin typeface="Roboto"/>
              </a:rPr>
              <a:t>. Die </a:t>
            </a:r>
            <a:r>
              <a:rPr lang="en-US" sz="2275" dirty="0" err="1">
                <a:solidFill>
                  <a:srgbClr val="191919"/>
                </a:solidFill>
                <a:latin typeface="Roboto"/>
              </a:rPr>
              <a:t>Lehrpläne</a:t>
            </a:r>
            <a:r>
              <a:rPr lang="en-US" sz="2275" dirty="0">
                <a:solidFill>
                  <a:srgbClr val="191919"/>
                </a:solidFill>
                <a:latin typeface="Roboto"/>
              </a:rPr>
              <a:t> </a:t>
            </a:r>
            <a:r>
              <a:rPr lang="en-US" sz="2275" dirty="0" err="1">
                <a:solidFill>
                  <a:srgbClr val="191919"/>
                </a:solidFill>
                <a:latin typeface="Roboto"/>
              </a:rPr>
              <a:t>kommen</a:t>
            </a:r>
            <a:r>
              <a:rPr lang="en-US" sz="2275" dirty="0">
                <a:solidFill>
                  <a:srgbClr val="191919"/>
                </a:solidFill>
                <a:latin typeface="Roboto"/>
              </a:rPr>
              <a:t> der </a:t>
            </a:r>
            <a:r>
              <a:rPr lang="en-US" sz="2275" dirty="0" err="1">
                <a:solidFill>
                  <a:srgbClr val="191919"/>
                </a:solidFill>
                <a:latin typeface="Roboto"/>
              </a:rPr>
              <a:t>aktuellen</a:t>
            </a:r>
            <a:r>
              <a:rPr lang="en-US" sz="2275" dirty="0">
                <a:solidFill>
                  <a:srgbClr val="191919"/>
                </a:solidFill>
                <a:latin typeface="Roboto"/>
              </a:rPr>
              <a:t> </a:t>
            </a:r>
            <a:r>
              <a:rPr lang="en-US" sz="2275" dirty="0" err="1">
                <a:solidFill>
                  <a:srgbClr val="191919"/>
                </a:solidFill>
                <a:latin typeface="Roboto"/>
              </a:rPr>
              <a:t>Entwicklung</a:t>
            </a:r>
            <a:r>
              <a:rPr lang="en-US" sz="2275" dirty="0">
                <a:solidFill>
                  <a:srgbClr val="191919"/>
                </a:solidFill>
                <a:latin typeface="Roboto"/>
              </a:rPr>
              <a:t> </a:t>
            </a:r>
            <a:r>
              <a:rPr lang="en-US" sz="2275" dirty="0" err="1">
                <a:solidFill>
                  <a:srgbClr val="191919"/>
                </a:solidFill>
                <a:latin typeface="Roboto"/>
              </a:rPr>
              <a:t>nicht</a:t>
            </a:r>
            <a:r>
              <a:rPr lang="en-US" sz="2275" dirty="0">
                <a:solidFill>
                  <a:srgbClr val="191919"/>
                </a:solidFill>
                <a:latin typeface="Roboto"/>
              </a:rPr>
              <a:t> </a:t>
            </a:r>
            <a:r>
              <a:rPr lang="en-US" sz="2275" dirty="0" err="1">
                <a:solidFill>
                  <a:srgbClr val="191919"/>
                </a:solidFill>
                <a:latin typeface="Roboto"/>
              </a:rPr>
              <a:t>hinterher</a:t>
            </a:r>
            <a:r>
              <a:rPr lang="en-US" sz="2275" dirty="0">
                <a:solidFill>
                  <a:srgbClr val="191919"/>
                </a:solidFill>
                <a:latin typeface="Roboto"/>
              </a:rPr>
              <a:t> und es </a:t>
            </a:r>
            <a:r>
              <a:rPr lang="en-US" sz="2275" dirty="0" err="1">
                <a:solidFill>
                  <a:srgbClr val="191919"/>
                </a:solidFill>
                <a:latin typeface="Roboto"/>
              </a:rPr>
              <a:t>hängt</a:t>
            </a:r>
            <a:r>
              <a:rPr lang="en-US" sz="2275" dirty="0">
                <a:solidFill>
                  <a:srgbClr val="191919"/>
                </a:solidFill>
                <a:latin typeface="Roboto"/>
              </a:rPr>
              <a:t> von </a:t>
            </a:r>
            <a:r>
              <a:rPr lang="en-US" sz="2275" dirty="0" err="1">
                <a:solidFill>
                  <a:srgbClr val="191919"/>
                </a:solidFill>
                <a:latin typeface="Roboto"/>
              </a:rPr>
              <a:t>einzelnen</a:t>
            </a:r>
            <a:r>
              <a:rPr lang="en-US" sz="2275" dirty="0">
                <a:solidFill>
                  <a:srgbClr val="191919"/>
                </a:solidFill>
                <a:latin typeface="Roboto"/>
              </a:rPr>
              <a:t> </a:t>
            </a:r>
            <a:r>
              <a:rPr lang="en-US" sz="2275" dirty="0" err="1">
                <a:solidFill>
                  <a:srgbClr val="191919"/>
                </a:solidFill>
                <a:latin typeface="Roboto"/>
              </a:rPr>
              <a:t>Lehrkräften</a:t>
            </a:r>
            <a:r>
              <a:rPr lang="en-US" sz="2275" dirty="0">
                <a:solidFill>
                  <a:srgbClr val="191919"/>
                </a:solidFill>
                <a:latin typeface="Roboto"/>
              </a:rPr>
              <a:t> ab, </a:t>
            </a:r>
            <a:r>
              <a:rPr lang="en-US" sz="2275" dirty="0" err="1">
                <a:solidFill>
                  <a:srgbClr val="191919"/>
                </a:solidFill>
                <a:latin typeface="Roboto"/>
              </a:rPr>
              <a:t>wie</a:t>
            </a:r>
            <a:r>
              <a:rPr lang="en-US" sz="2275" dirty="0">
                <a:solidFill>
                  <a:srgbClr val="191919"/>
                </a:solidFill>
                <a:latin typeface="Roboto"/>
              </a:rPr>
              <a:t> </a:t>
            </a:r>
            <a:r>
              <a:rPr lang="en-US" sz="2275" dirty="0" err="1">
                <a:solidFill>
                  <a:srgbClr val="191919"/>
                </a:solidFill>
                <a:latin typeface="Roboto"/>
              </a:rPr>
              <a:t>motiviert</a:t>
            </a:r>
            <a:r>
              <a:rPr lang="en-US" sz="2275" dirty="0">
                <a:solidFill>
                  <a:srgbClr val="191919"/>
                </a:solidFill>
                <a:latin typeface="Roboto"/>
              </a:rPr>
              <a:t> </a:t>
            </a:r>
            <a:r>
              <a:rPr lang="en-US" sz="2275" dirty="0" err="1">
                <a:solidFill>
                  <a:srgbClr val="191919"/>
                </a:solidFill>
                <a:latin typeface="Roboto"/>
              </a:rPr>
              <a:t>sie</a:t>
            </a:r>
            <a:r>
              <a:rPr lang="en-US" sz="2275" dirty="0">
                <a:solidFill>
                  <a:srgbClr val="191919"/>
                </a:solidFill>
                <a:latin typeface="Roboto"/>
              </a:rPr>
              <a:t> </a:t>
            </a:r>
            <a:r>
              <a:rPr lang="en-US" sz="2275" dirty="0" err="1">
                <a:solidFill>
                  <a:srgbClr val="191919"/>
                </a:solidFill>
                <a:latin typeface="Roboto"/>
              </a:rPr>
              <a:t>sind</a:t>
            </a:r>
            <a:r>
              <a:rPr lang="en-US" sz="2275" dirty="0">
                <a:solidFill>
                  <a:srgbClr val="191919"/>
                </a:solidFill>
                <a:latin typeface="Roboto"/>
              </a:rPr>
              <a:t> </a:t>
            </a:r>
            <a:r>
              <a:rPr lang="en-US" sz="2275" dirty="0" err="1">
                <a:solidFill>
                  <a:srgbClr val="191919"/>
                </a:solidFill>
                <a:latin typeface="Roboto"/>
              </a:rPr>
              <a:t>aktuell</a:t>
            </a:r>
            <a:r>
              <a:rPr lang="en-US" sz="2275" dirty="0">
                <a:solidFill>
                  <a:srgbClr val="191919"/>
                </a:solidFill>
                <a:latin typeface="Roboto"/>
              </a:rPr>
              <a:t> </a:t>
            </a:r>
            <a:r>
              <a:rPr lang="en-US" sz="2275" dirty="0" err="1">
                <a:solidFill>
                  <a:srgbClr val="191919"/>
                </a:solidFill>
                <a:latin typeface="Roboto"/>
              </a:rPr>
              <a:t>zu</a:t>
            </a:r>
            <a:r>
              <a:rPr lang="en-US" sz="2275" dirty="0">
                <a:solidFill>
                  <a:srgbClr val="191919"/>
                </a:solidFill>
                <a:latin typeface="Roboto"/>
              </a:rPr>
              <a:t> </a:t>
            </a:r>
            <a:r>
              <a:rPr lang="en-US" sz="2275" dirty="0" err="1">
                <a:solidFill>
                  <a:srgbClr val="191919"/>
                </a:solidFill>
                <a:latin typeface="Roboto"/>
              </a:rPr>
              <a:t>bleiben</a:t>
            </a:r>
            <a:r>
              <a:rPr lang="en-US" sz="2275" dirty="0">
                <a:solidFill>
                  <a:srgbClr val="191919"/>
                </a:solidFill>
                <a:latin typeface="Roboto"/>
              </a:rPr>
              <a:t>. </a:t>
            </a:r>
          </a:p>
          <a:p>
            <a:pPr algn="l">
              <a:lnSpc>
                <a:spcPts val="3412"/>
              </a:lnSpc>
            </a:pPr>
            <a:r>
              <a:rPr lang="en-US" sz="2275" dirty="0" err="1">
                <a:solidFill>
                  <a:srgbClr val="191919"/>
                </a:solidFill>
                <a:latin typeface="Roboto"/>
              </a:rPr>
              <a:t>Weiterhin</a:t>
            </a:r>
            <a:r>
              <a:rPr lang="en-US" sz="2275" dirty="0">
                <a:solidFill>
                  <a:srgbClr val="191919"/>
                </a:solidFill>
                <a:latin typeface="Roboto"/>
              </a:rPr>
              <a:t> </a:t>
            </a:r>
            <a:r>
              <a:rPr lang="en-US" sz="2275" dirty="0" err="1">
                <a:solidFill>
                  <a:srgbClr val="191919"/>
                </a:solidFill>
                <a:latin typeface="Roboto"/>
              </a:rPr>
              <a:t>gibt</a:t>
            </a:r>
            <a:r>
              <a:rPr lang="en-US" sz="2275" dirty="0">
                <a:solidFill>
                  <a:srgbClr val="191919"/>
                </a:solidFill>
                <a:latin typeface="Roboto"/>
              </a:rPr>
              <a:t> es </a:t>
            </a:r>
            <a:r>
              <a:rPr lang="en-US" sz="2275" dirty="0" err="1">
                <a:solidFill>
                  <a:srgbClr val="191919"/>
                </a:solidFill>
                <a:latin typeface="Roboto"/>
              </a:rPr>
              <a:t>keine</a:t>
            </a:r>
            <a:r>
              <a:rPr lang="en-US" sz="2275" dirty="0">
                <a:solidFill>
                  <a:srgbClr val="191919"/>
                </a:solidFill>
                <a:latin typeface="Roboto"/>
              </a:rPr>
              <a:t> </a:t>
            </a:r>
            <a:r>
              <a:rPr lang="en-US" sz="2275" dirty="0" err="1">
                <a:solidFill>
                  <a:srgbClr val="191919"/>
                </a:solidFill>
                <a:latin typeface="Roboto"/>
              </a:rPr>
              <a:t>Daten</a:t>
            </a:r>
            <a:r>
              <a:rPr lang="en-US" sz="2275" dirty="0">
                <a:solidFill>
                  <a:srgbClr val="191919"/>
                </a:solidFill>
                <a:latin typeface="Roboto"/>
              </a:rPr>
              <a:t>, </a:t>
            </a:r>
            <a:r>
              <a:rPr lang="en-US" sz="2275" dirty="0" err="1">
                <a:solidFill>
                  <a:srgbClr val="191919"/>
                </a:solidFill>
                <a:latin typeface="Roboto"/>
              </a:rPr>
              <a:t>welche</a:t>
            </a:r>
            <a:r>
              <a:rPr lang="en-US" sz="2275" dirty="0">
                <a:solidFill>
                  <a:srgbClr val="191919"/>
                </a:solidFill>
                <a:latin typeface="Roboto"/>
              </a:rPr>
              <a:t> </a:t>
            </a:r>
            <a:r>
              <a:rPr lang="en-US" sz="2275" dirty="0" err="1">
                <a:solidFill>
                  <a:srgbClr val="191919"/>
                </a:solidFill>
                <a:latin typeface="Roboto"/>
              </a:rPr>
              <a:t>SchülerInnen</a:t>
            </a:r>
            <a:r>
              <a:rPr lang="en-US" sz="2275" dirty="0">
                <a:solidFill>
                  <a:srgbClr val="191919"/>
                </a:solidFill>
                <a:latin typeface="Roboto"/>
              </a:rPr>
              <a:t> auf </a:t>
            </a:r>
            <a:r>
              <a:rPr lang="en-US" sz="2275" dirty="0" err="1">
                <a:solidFill>
                  <a:srgbClr val="191919"/>
                </a:solidFill>
                <a:latin typeface="Roboto"/>
              </a:rPr>
              <a:t>welchem</a:t>
            </a:r>
            <a:r>
              <a:rPr lang="en-US" sz="2275" dirty="0">
                <a:solidFill>
                  <a:srgbClr val="191919"/>
                </a:solidFill>
                <a:latin typeface="Roboto"/>
              </a:rPr>
              <a:t> Stand in der </a:t>
            </a:r>
            <a:r>
              <a:rPr lang="en-US" sz="2275" dirty="0" err="1">
                <a:solidFill>
                  <a:srgbClr val="191919"/>
                </a:solidFill>
                <a:latin typeface="Roboto"/>
              </a:rPr>
              <a:t>Klimabildung</a:t>
            </a:r>
            <a:r>
              <a:rPr lang="en-US" sz="2275" dirty="0">
                <a:solidFill>
                  <a:srgbClr val="191919"/>
                </a:solidFill>
                <a:latin typeface="Roboto"/>
              </a:rPr>
              <a:t> </a:t>
            </a:r>
            <a:r>
              <a:rPr lang="en-US" sz="2275" dirty="0" err="1">
                <a:solidFill>
                  <a:srgbClr val="191919"/>
                </a:solidFill>
                <a:latin typeface="Roboto"/>
              </a:rPr>
              <a:t>sind</a:t>
            </a:r>
            <a:r>
              <a:rPr lang="en-US" sz="2275" dirty="0">
                <a:solidFill>
                  <a:srgbClr val="191919"/>
                </a:solidFill>
                <a:latin typeface="Roboto"/>
              </a:rPr>
              <a:t> und </a:t>
            </a:r>
            <a:r>
              <a:rPr lang="en-US" sz="2275" dirty="0" err="1">
                <a:solidFill>
                  <a:srgbClr val="191919"/>
                </a:solidFill>
                <a:latin typeface="Roboto"/>
              </a:rPr>
              <a:t>demzufolge</a:t>
            </a:r>
            <a:r>
              <a:rPr lang="en-US" sz="2275" dirty="0">
                <a:solidFill>
                  <a:srgbClr val="191919"/>
                </a:solidFill>
                <a:latin typeface="Roboto"/>
              </a:rPr>
              <a:t> </a:t>
            </a:r>
            <a:r>
              <a:rPr lang="en-US" sz="2275" dirty="0" err="1">
                <a:solidFill>
                  <a:srgbClr val="191919"/>
                </a:solidFill>
                <a:latin typeface="Roboto"/>
              </a:rPr>
              <a:t>auch</a:t>
            </a:r>
            <a:r>
              <a:rPr lang="en-US" sz="2275" dirty="0">
                <a:solidFill>
                  <a:srgbClr val="191919"/>
                </a:solidFill>
                <a:latin typeface="Roboto"/>
              </a:rPr>
              <a:t> </a:t>
            </a:r>
            <a:r>
              <a:rPr lang="en-US" sz="2275" dirty="0" err="1">
                <a:solidFill>
                  <a:srgbClr val="191919"/>
                </a:solidFill>
                <a:latin typeface="Roboto"/>
              </a:rPr>
              <a:t>nicht</a:t>
            </a:r>
            <a:r>
              <a:rPr lang="en-US" sz="2275" dirty="0">
                <a:solidFill>
                  <a:srgbClr val="191919"/>
                </a:solidFill>
                <a:latin typeface="Roboto"/>
              </a:rPr>
              <a:t>, </a:t>
            </a:r>
            <a:r>
              <a:rPr lang="en-US" sz="2275" dirty="0" err="1">
                <a:solidFill>
                  <a:srgbClr val="191919"/>
                </a:solidFill>
                <a:latin typeface="Roboto"/>
              </a:rPr>
              <a:t>wie</a:t>
            </a:r>
            <a:r>
              <a:rPr lang="en-US" sz="2275" dirty="0">
                <a:solidFill>
                  <a:srgbClr val="191919"/>
                </a:solidFill>
                <a:latin typeface="Roboto"/>
              </a:rPr>
              <a:t> die </a:t>
            </a:r>
            <a:r>
              <a:rPr lang="en-US" sz="2275" dirty="0" err="1">
                <a:solidFill>
                  <a:srgbClr val="191919"/>
                </a:solidFill>
                <a:latin typeface="Roboto"/>
              </a:rPr>
              <a:t>Klimabildung</a:t>
            </a:r>
            <a:r>
              <a:rPr lang="en-US" sz="2275" dirty="0">
                <a:solidFill>
                  <a:srgbClr val="191919"/>
                </a:solidFill>
                <a:latin typeface="Roboto"/>
              </a:rPr>
              <a:t> </a:t>
            </a:r>
            <a:r>
              <a:rPr lang="en-US" sz="2275" dirty="0" err="1">
                <a:solidFill>
                  <a:srgbClr val="191919"/>
                </a:solidFill>
                <a:latin typeface="Roboto"/>
              </a:rPr>
              <a:t>großflächig</a:t>
            </a:r>
            <a:r>
              <a:rPr lang="en-US" sz="2275" dirty="0">
                <a:solidFill>
                  <a:srgbClr val="191919"/>
                </a:solidFill>
                <a:latin typeface="Roboto"/>
              </a:rPr>
              <a:t> </a:t>
            </a:r>
            <a:r>
              <a:rPr lang="en-US" sz="2275" dirty="0" err="1">
                <a:solidFill>
                  <a:srgbClr val="191919"/>
                </a:solidFill>
                <a:latin typeface="Roboto"/>
              </a:rPr>
              <a:t>besser</a:t>
            </a:r>
            <a:r>
              <a:rPr lang="en-US" sz="2275" dirty="0">
                <a:solidFill>
                  <a:srgbClr val="191919"/>
                </a:solidFill>
                <a:latin typeface="Roboto"/>
              </a:rPr>
              <a:t> </a:t>
            </a:r>
            <a:r>
              <a:rPr lang="en-US" sz="2275" dirty="0" err="1">
                <a:solidFill>
                  <a:srgbClr val="191919"/>
                </a:solidFill>
                <a:latin typeface="Roboto"/>
              </a:rPr>
              <a:t>werden</a:t>
            </a:r>
            <a:r>
              <a:rPr lang="en-US" sz="2275" dirty="0">
                <a:solidFill>
                  <a:srgbClr val="191919"/>
                </a:solidFill>
                <a:latin typeface="Roboto"/>
              </a:rPr>
              <a:t> </a:t>
            </a:r>
            <a:r>
              <a:rPr lang="en-US" sz="2275" dirty="0" err="1">
                <a:solidFill>
                  <a:srgbClr val="191919"/>
                </a:solidFill>
                <a:latin typeface="Roboto"/>
              </a:rPr>
              <a:t>kann</a:t>
            </a:r>
            <a:r>
              <a:rPr lang="en-US" sz="2275" dirty="0">
                <a:solidFill>
                  <a:srgbClr val="191919"/>
                </a:solidFill>
                <a:latin typeface="Roboto"/>
              </a:rPr>
              <a:t>. </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4" name="TextBox 4"/>
          <p:cNvSpPr txBox="1"/>
          <p:nvPr/>
        </p:nvSpPr>
        <p:spPr>
          <a:xfrm>
            <a:off x="1028701" y="3392300"/>
            <a:ext cx="4305300" cy="1481175"/>
          </a:xfrm>
          <a:prstGeom prst="rect">
            <a:avLst/>
          </a:prstGeom>
        </p:spPr>
        <p:txBody>
          <a:bodyPr wrap="square" lIns="0" tIns="0" rIns="0" bIns="0" rtlCol="0" anchor="t">
            <a:spAutoFit/>
          </a:bodyPr>
          <a:lstStyle/>
          <a:p>
            <a:pPr algn="just">
              <a:lnSpc>
                <a:spcPts val="3959"/>
              </a:lnSpc>
            </a:pPr>
            <a:r>
              <a:rPr lang="en-US" sz="2199" dirty="0" err="1">
                <a:solidFill>
                  <a:srgbClr val="000000"/>
                </a:solidFill>
                <a:latin typeface="Roboto"/>
              </a:rPr>
              <a:t>Beschreibt</a:t>
            </a:r>
            <a:r>
              <a:rPr lang="en-US" sz="2199" dirty="0">
                <a:solidFill>
                  <a:srgbClr val="000000"/>
                </a:solidFill>
                <a:latin typeface="Roboto"/>
              </a:rPr>
              <a:t> </a:t>
            </a:r>
            <a:r>
              <a:rPr lang="en-US" sz="2199" dirty="0" err="1">
                <a:solidFill>
                  <a:srgbClr val="000000"/>
                </a:solidFill>
                <a:latin typeface="Roboto"/>
              </a:rPr>
              <a:t>nachvollziehbar</a:t>
            </a:r>
            <a:r>
              <a:rPr lang="en-US" sz="2199" dirty="0">
                <a:solidFill>
                  <a:srgbClr val="000000"/>
                </a:solidFill>
                <a:latin typeface="Roboto"/>
              </a:rPr>
              <a:t> die </a:t>
            </a:r>
            <a:r>
              <a:rPr lang="en-US" sz="2199" dirty="0" err="1">
                <a:solidFill>
                  <a:srgbClr val="000000"/>
                </a:solidFill>
                <a:latin typeface="Roboto"/>
              </a:rPr>
              <a:t>Hauptmerkmale</a:t>
            </a:r>
            <a:r>
              <a:rPr lang="en-US" sz="2199" dirty="0">
                <a:solidFill>
                  <a:srgbClr val="000000"/>
                </a:solidFill>
                <a:latin typeface="Roboto"/>
              </a:rPr>
              <a:t> </a:t>
            </a:r>
            <a:r>
              <a:rPr lang="en-US" sz="2199" dirty="0" err="1">
                <a:solidFill>
                  <a:srgbClr val="000000"/>
                </a:solidFill>
                <a:latin typeface="Roboto"/>
              </a:rPr>
              <a:t>eurer</a:t>
            </a:r>
            <a:r>
              <a:rPr lang="en-US" sz="2199" dirty="0">
                <a:solidFill>
                  <a:srgbClr val="000000"/>
                </a:solidFill>
                <a:latin typeface="Roboto"/>
              </a:rPr>
              <a:t> </a:t>
            </a:r>
            <a:r>
              <a:rPr lang="en-US" sz="2199" dirty="0" err="1">
                <a:solidFill>
                  <a:srgbClr val="000000"/>
                </a:solidFill>
                <a:latin typeface="Roboto"/>
              </a:rPr>
              <a:t>Lösung</a:t>
            </a:r>
            <a:r>
              <a:rPr lang="en-US" sz="2199" dirty="0">
                <a:solidFill>
                  <a:srgbClr val="000000"/>
                </a:solidFill>
                <a:latin typeface="Roboto"/>
              </a:rPr>
              <a:t> und </a:t>
            </a:r>
            <a:r>
              <a:rPr lang="en-US" sz="2199" dirty="0" err="1">
                <a:solidFill>
                  <a:srgbClr val="000000"/>
                </a:solidFill>
                <a:latin typeface="Roboto"/>
              </a:rPr>
              <a:t>eurer</a:t>
            </a:r>
            <a:r>
              <a:rPr lang="en-US" sz="2199" dirty="0">
                <a:solidFill>
                  <a:srgbClr val="000000"/>
                </a:solidFill>
                <a:latin typeface="Roboto"/>
              </a:rPr>
              <a:t> Service/Tech-</a:t>
            </a:r>
            <a:r>
              <a:rPr lang="en-US" sz="2199" dirty="0" err="1">
                <a:solidFill>
                  <a:srgbClr val="000000"/>
                </a:solidFill>
                <a:latin typeface="Roboto"/>
              </a:rPr>
              <a:t>Produktes</a:t>
            </a:r>
            <a:r>
              <a:rPr lang="en-US" sz="2199" dirty="0">
                <a:solidFill>
                  <a:srgbClr val="000000"/>
                </a:solidFill>
                <a:latin typeface="Roboto"/>
              </a:rPr>
              <a:t>.</a:t>
            </a:r>
          </a:p>
        </p:txBody>
      </p:sp>
      <p:sp>
        <p:nvSpPr>
          <p:cNvPr id="5" name="TextBox 5"/>
          <p:cNvSpPr txBox="1"/>
          <p:nvPr/>
        </p:nvSpPr>
        <p:spPr>
          <a:xfrm>
            <a:off x="5934385" y="3392300"/>
            <a:ext cx="11324915" cy="5591274"/>
          </a:xfrm>
          <a:prstGeom prst="rect">
            <a:avLst/>
          </a:prstGeom>
        </p:spPr>
        <p:txBody>
          <a:bodyPr wrap="square" lIns="0" tIns="0" rIns="0" bIns="0" rtlCol="0" anchor="t">
            <a:spAutoFit/>
          </a:bodyPr>
          <a:lstStyle/>
          <a:p>
            <a:pPr marL="0" lvl="0" indent="0" algn="just">
              <a:lnSpc>
                <a:spcPts val="3959"/>
              </a:lnSpc>
              <a:spcBef>
                <a:spcPct val="0"/>
              </a:spcBef>
            </a:pPr>
            <a:r>
              <a:rPr lang="de-DE" sz="2400" b="0" i="0" dirty="0">
                <a:solidFill>
                  <a:srgbClr val="2B2B2B"/>
                </a:solidFill>
                <a:effectLst/>
                <a:latin typeface="Roboto" panose="02000000000000000000" pitchFamily="2" charset="0"/>
              </a:rPr>
              <a:t>Unsere Idee zielt darauf ab, das Klimaverständnis an Schulen systematisch zu erfassen und durch erlebnispädagogische Programme zu fördern. In einem ersten Schritt wird eine digitale Plattform eingesetzt, um Schülerinnen und Lehrkräfte mittels Fragebögen zum aktuellen Wissenstand über Klimawandel und Klimaschutz zu befragen. Anschließend folgen interaktive, erlebnispädagogische Programme, die den Teilnehmerinnen praxisnahes Wissen und Handlungsstrategien zum Thema Klimawandel vermitteln. Im Anschluss an die Programme wird ggf. durch einen Posttest ermittelt, inwiefern sich das Verständnis und die Bereitschaft, aktiv zum Klimaschutz beizutragen, verbessert haben. Dieses hybride Konzept kombiniert digitale Datenerhebung mit analogen Wissensvermittlungsansätzen und ermöglicht es, die Wirksamkeit der Programme zu messen.</a:t>
            </a:r>
            <a:endParaRPr lang="en-US" sz="2199" u="none" dirty="0">
              <a:solidFill>
                <a:srgbClr val="000000"/>
              </a:solidFill>
              <a:latin typeface="Roboto"/>
            </a:endParaRP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9" name="Group 9"/>
          <p:cNvGrpSpPr/>
          <p:nvPr/>
        </p:nvGrpSpPr>
        <p:grpSpPr>
          <a:xfrm>
            <a:off x="1652107" y="3851376"/>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191919"/>
                  </a:solidFill>
                  <a:latin typeface="Roboto Bold"/>
                  <a:ea typeface="Roboto Bold"/>
                </a:rPr>
                <a:t>Daten</a:t>
              </a:r>
              <a:r>
                <a:rPr lang="en-US" sz="2981" spc="29" dirty="0">
                  <a:solidFill>
                    <a:srgbClr val="191919"/>
                  </a:solidFill>
                  <a:latin typeface="Roboto Bold"/>
                  <a:ea typeface="Roboto Bold"/>
                </a:rPr>
                <a:t> </a:t>
              </a:r>
              <a:r>
                <a:rPr lang="en-US" sz="2981" spc="29" dirty="0" err="1">
                  <a:solidFill>
                    <a:srgbClr val="191919"/>
                  </a:solidFill>
                  <a:latin typeface="Roboto Bold"/>
                  <a:ea typeface="Roboto Bold"/>
                </a:rPr>
                <a:t>sammeln</a:t>
              </a:r>
              <a:endParaRPr lang="en-US" sz="2981" spc="29" dirty="0">
                <a:solidFill>
                  <a:srgbClr val="191919"/>
                </a:solidFill>
                <a:latin typeface="Roboto Bold"/>
                <a:ea typeface="Roboto Bold"/>
              </a:endParaRP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1708657" y="4680902"/>
            <a:ext cx="3360904" cy="1834156"/>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Wir</a:t>
            </a:r>
            <a:r>
              <a:rPr lang="en-US" sz="2110" spc="90" dirty="0">
                <a:solidFill>
                  <a:srgbClr val="231F20"/>
                </a:solidFill>
                <a:latin typeface="Roboto"/>
              </a:rPr>
              <a:t> </a:t>
            </a:r>
            <a:r>
              <a:rPr lang="en-US" sz="2110" spc="90" dirty="0" err="1">
                <a:solidFill>
                  <a:srgbClr val="231F20"/>
                </a:solidFill>
                <a:latin typeface="Roboto"/>
              </a:rPr>
              <a:t>möchten</a:t>
            </a:r>
            <a:r>
              <a:rPr lang="en-US" sz="2110" spc="90" dirty="0">
                <a:solidFill>
                  <a:srgbClr val="231F20"/>
                </a:solidFill>
                <a:latin typeface="Roboto"/>
              </a:rPr>
              <a:t> </a:t>
            </a:r>
            <a:r>
              <a:rPr lang="en-US" sz="2110" spc="90" dirty="0" err="1">
                <a:solidFill>
                  <a:srgbClr val="231F20"/>
                </a:solidFill>
                <a:latin typeface="Roboto"/>
              </a:rPr>
              <a:t>einen</a:t>
            </a:r>
            <a:r>
              <a:rPr lang="en-US" sz="2110" spc="90" dirty="0">
                <a:solidFill>
                  <a:srgbClr val="231F20"/>
                </a:solidFill>
                <a:latin typeface="Roboto"/>
              </a:rPr>
              <a:t> </a:t>
            </a:r>
            <a:r>
              <a:rPr lang="en-US" sz="2110" spc="90" dirty="0" err="1">
                <a:solidFill>
                  <a:srgbClr val="231F20"/>
                </a:solidFill>
                <a:latin typeface="Roboto"/>
              </a:rPr>
              <a:t>Überblick</a:t>
            </a:r>
            <a:r>
              <a:rPr lang="en-US" sz="2110" spc="90" dirty="0">
                <a:solidFill>
                  <a:srgbClr val="231F20"/>
                </a:solidFill>
                <a:latin typeface="Roboto"/>
              </a:rPr>
              <a:t> </a:t>
            </a:r>
            <a:r>
              <a:rPr lang="en-US" sz="2110" spc="90" dirty="0" err="1">
                <a:solidFill>
                  <a:srgbClr val="231F20"/>
                </a:solidFill>
                <a:latin typeface="Roboto"/>
              </a:rPr>
              <a:t>schaffen</a:t>
            </a:r>
            <a:r>
              <a:rPr lang="en-US" sz="2110" spc="90" dirty="0">
                <a:solidFill>
                  <a:srgbClr val="231F20"/>
                </a:solidFill>
                <a:latin typeface="Roboto"/>
              </a:rPr>
              <a:t>, </a:t>
            </a:r>
            <a:r>
              <a:rPr lang="en-US" sz="2110" spc="90" dirty="0" err="1">
                <a:solidFill>
                  <a:srgbClr val="231F20"/>
                </a:solidFill>
                <a:latin typeface="Roboto"/>
              </a:rPr>
              <a:t>wie</a:t>
            </a:r>
            <a:r>
              <a:rPr lang="en-US" sz="2110" spc="90" dirty="0">
                <a:solidFill>
                  <a:srgbClr val="231F20"/>
                </a:solidFill>
                <a:latin typeface="Roboto"/>
              </a:rPr>
              <a:t> der Stand an </a:t>
            </a:r>
            <a:r>
              <a:rPr lang="en-US" sz="2110" spc="90" dirty="0" err="1">
                <a:solidFill>
                  <a:srgbClr val="231F20"/>
                </a:solidFill>
                <a:latin typeface="Roboto"/>
              </a:rPr>
              <a:t>kölner</a:t>
            </a:r>
            <a:r>
              <a:rPr lang="en-US" sz="2110" spc="90" dirty="0">
                <a:solidFill>
                  <a:srgbClr val="231F20"/>
                </a:solidFill>
                <a:latin typeface="Roboto"/>
              </a:rPr>
              <a:t> </a:t>
            </a:r>
            <a:r>
              <a:rPr lang="en-US" sz="2110" spc="90" dirty="0" err="1">
                <a:solidFill>
                  <a:srgbClr val="231F20"/>
                </a:solidFill>
                <a:latin typeface="Roboto"/>
              </a:rPr>
              <a:t>Schulen</a:t>
            </a:r>
            <a:r>
              <a:rPr lang="en-US" sz="2110" spc="90" dirty="0">
                <a:solidFill>
                  <a:srgbClr val="231F20"/>
                </a:solidFill>
                <a:latin typeface="Roboto"/>
              </a:rPr>
              <a:t> </a:t>
            </a:r>
            <a:r>
              <a:rPr lang="en-US" sz="2110" spc="90" dirty="0" err="1">
                <a:solidFill>
                  <a:srgbClr val="231F20"/>
                </a:solidFill>
                <a:latin typeface="Roboto"/>
              </a:rPr>
              <a:t>im</a:t>
            </a:r>
            <a:r>
              <a:rPr lang="en-US" sz="2110" spc="90" dirty="0">
                <a:solidFill>
                  <a:srgbClr val="231F20"/>
                </a:solidFill>
                <a:latin typeface="Roboto"/>
              </a:rPr>
              <a:t> Thema der </a:t>
            </a:r>
            <a:r>
              <a:rPr lang="en-US" sz="2110" spc="90" dirty="0" err="1">
                <a:solidFill>
                  <a:srgbClr val="231F20"/>
                </a:solidFill>
                <a:latin typeface="Roboto"/>
              </a:rPr>
              <a:t>Klimabildung</a:t>
            </a:r>
            <a:r>
              <a:rPr lang="en-US" sz="2110" spc="90" dirty="0">
                <a:solidFill>
                  <a:srgbClr val="231F20"/>
                </a:solidFill>
                <a:latin typeface="Roboto"/>
              </a:rPr>
              <a:t> </a:t>
            </a:r>
            <a:r>
              <a:rPr lang="en-US" sz="2110" spc="90" dirty="0" err="1">
                <a:solidFill>
                  <a:srgbClr val="231F20"/>
                </a:solidFill>
                <a:latin typeface="Roboto"/>
              </a:rPr>
              <a:t>ist</a:t>
            </a:r>
            <a:r>
              <a:rPr lang="en-US" sz="2110" spc="90" dirty="0">
                <a:solidFill>
                  <a:srgbClr val="231F20"/>
                </a:solidFill>
                <a:latin typeface="Roboto"/>
              </a:rPr>
              <a:t>. </a:t>
            </a:r>
          </a:p>
        </p:txBody>
      </p:sp>
      <p:grpSp>
        <p:nvGrpSpPr>
          <p:cNvPr id="14" name="Group 14"/>
          <p:cNvGrpSpPr/>
          <p:nvPr/>
        </p:nvGrpSpPr>
        <p:grpSpPr>
          <a:xfrm>
            <a:off x="7221240" y="3588599"/>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191919"/>
                  </a:solidFill>
                  <a:latin typeface="Roboto Bold"/>
                  <a:ea typeface="Roboto Bold"/>
                </a:rPr>
                <a:t>Klimabildung</a:t>
              </a:r>
              <a:r>
                <a:rPr lang="en-US" sz="2981" spc="29" dirty="0">
                  <a:solidFill>
                    <a:srgbClr val="191919"/>
                  </a:solidFill>
                  <a:latin typeface="Roboto Bold"/>
                  <a:ea typeface="Roboto Bold"/>
                </a:rPr>
                <a:t> </a:t>
              </a:r>
              <a:r>
                <a:rPr lang="en-US" sz="2981" spc="29" dirty="0" err="1">
                  <a:solidFill>
                    <a:srgbClr val="191919"/>
                  </a:solidFill>
                  <a:latin typeface="Roboto Bold"/>
                  <a:ea typeface="Roboto Bold"/>
                </a:rPr>
                <a:t>fördern</a:t>
              </a:r>
              <a:endParaRPr lang="en-US" sz="2981" spc="29" dirty="0">
                <a:solidFill>
                  <a:srgbClr val="191919"/>
                </a:solidFill>
                <a:latin typeface="Roboto Bold"/>
                <a:ea typeface="Roboto Bold"/>
              </a:endParaRPr>
            </a:p>
          </p:txBody>
        </p:sp>
      </p:grpSp>
      <p:sp>
        <p:nvSpPr>
          <p:cNvPr id="17" name="TextBox 17"/>
          <p:cNvSpPr txBox="1"/>
          <p:nvPr/>
        </p:nvSpPr>
        <p:spPr>
          <a:xfrm>
            <a:off x="6141310" y="4415420"/>
            <a:ext cx="6254887" cy="1090363"/>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Mit</a:t>
            </a:r>
            <a:r>
              <a:rPr lang="en-US" sz="2110" spc="90" dirty="0">
                <a:solidFill>
                  <a:srgbClr val="231F20"/>
                </a:solidFill>
                <a:latin typeface="Roboto"/>
              </a:rPr>
              <a:t> </a:t>
            </a:r>
            <a:r>
              <a:rPr lang="en-US" sz="2110" spc="90" dirty="0" err="1">
                <a:solidFill>
                  <a:srgbClr val="231F20"/>
                </a:solidFill>
                <a:latin typeface="Roboto"/>
              </a:rPr>
              <a:t>unseren</a:t>
            </a:r>
            <a:r>
              <a:rPr lang="en-US" sz="2110" spc="90" dirty="0">
                <a:solidFill>
                  <a:srgbClr val="231F20"/>
                </a:solidFill>
                <a:latin typeface="Roboto"/>
              </a:rPr>
              <a:t> </a:t>
            </a:r>
            <a:r>
              <a:rPr lang="en-US" sz="2110" spc="90" dirty="0" err="1">
                <a:solidFill>
                  <a:srgbClr val="231F20"/>
                </a:solidFill>
                <a:latin typeface="Roboto"/>
              </a:rPr>
              <a:t>Programmen</a:t>
            </a:r>
            <a:r>
              <a:rPr lang="en-US" sz="2110" spc="90" dirty="0">
                <a:solidFill>
                  <a:srgbClr val="231F20"/>
                </a:solidFill>
                <a:latin typeface="Roboto"/>
              </a:rPr>
              <a:t> </a:t>
            </a:r>
            <a:r>
              <a:rPr lang="en-US" sz="2110" spc="90" dirty="0" err="1">
                <a:solidFill>
                  <a:srgbClr val="231F20"/>
                </a:solidFill>
                <a:latin typeface="Roboto"/>
              </a:rPr>
              <a:t>unterstützen</a:t>
            </a:r>
            <a:r>
              <a:rPr lang="en-US" sz="2110" spc="90" dirty="0">
                <a:solidFill>
                  <a:srgbClr val="231F20"/>
                </a:solidFill>
                <a:latin typeface="Roboto"/>
              </a:rPr>
              <a:t> </a:t>
            </a:r>
            <a:r>
              <a:rPr lang="en-US" sz="2110" spc="90" dirty="0" err="1">
                <a:solidFill>
                  <a:srgbClr val="231F20"/>
                </a:solidFill>
                <a:latin typeface="Roboto"/>
              </a:rPr>
              <a:t>wir</a:t>
            </a:r>
            <a:r>
              <a:rPr lang="en-US" sz="2110" spc="90" dirty="0">
                <a:solidFill>
                  <a:srgbClr val="231F20"/>
                </a:solidFill>
                <a:latin typeface="Roboto"/>
              </a:rPr>
              <a:t> </a:t>
            </a:r>
            <a:r>
              <a:rPr lang="en-US" sz="2110" spc="90" dirty="0" err="1">
                <a:solidFill>
                  <a:srgbClr val="231F20"/>
                </a:solidFill>
                <a:latin typeface="Roboto"/>
              </a:rPr>
              <a:t>Lehrkräfte</a:t>
            </a:r>
            <a:r>
              <a:rPr lang="en-US" sz="2110" spc="90" dirty="0">
                <a:solidFill>
                  <a:srgbClr val="231F20"/>
                </a:solidFill>
                <a:latin typeface="Roboto"/>
              </a:rPr>
              <a:t> </a:t>
            </a:r>
            <a:r>
              <a:rPr lang="en-US" sz="2110" spc="90" dirty="0" err="1">
                <a:solidFill>
                  <a:srgbClr val="231F20"/>
                </a:solidFill>
                <a:latin typeface="Roboto"/>
              </a:rPr>
              <a:t>dabei</a:t>
            </a:r>
            <a:r>
              <a:rPr lang="en-US" sz="2110" spc="90" dirty="0">
                <a:solidFill>
                  <a:srgbClr val="231F20"/>
                </a:solidFill>
                <a:latin typeface="Roboto"/>
              </a:rPr>
              <a:t>, die </a:t>
            </a:r>
            <a:r>
              <a:rPr lang="en-US" sz="2110" spc="90" dirty="0" err="1">
                <a:solidFill>
                  <a:srgbClr val="231F20"/>
                </a:solidFill>
                <a:latin typeface="Roboto"/>
              </a:rPr>
              <a:t>Klimabildung</a:t>
            </a:r>
            <a:r>
              <a:rPr lang="en-US" sz="2110" spc="90" dirty="0">
                <a:solidFill>
                  <a:srgbClr val="231F20"/>
                </a:solidFill>
                <a:latin typeface="Roboto"/>
              </a:rPr>
              <a:t> an </a:t>
            </a:r>
            <a:r>
              <a:rPr lang="en-US" sz="2110" spc="90" dirty="0" err="1">
                <a:solidFill>
                  <a:srgbClr val="231F20"/>
                </a:solidFill>
                <a:latin typeface="Roboto"/>
              </a:rPr>
              <a:t>Schulen</a:t>
            </a:r>
            <a:r>
              <a:rPr lang="en-US" sz="2110" spc="90" dirty="0">
                <a:solidFill>
                  <a:srgbClr val="231F20"/>
                </a:solidFill>
                <a:latin typeface="Roboto"/>
              </a:rPr>
              <a:t> </a:t>
            </a:r>
            <a:r>
              <a:rPr lang="en-US" sz="2110" spc="90" dirty="0" err="1">
                <a:solidFill>
                  <a:srgbClr val="231F20"/>
                </a:solidFill>
                <a:latin typeface="Roboto"/>
              </a:rPr>
              <a:t>voranzutreiben</a:t>
            </a:r>
            <a:r>
              <a:rPr lang="en-US" sz="2110" spc="90" dirty="0">
                <a:solidFill>
                  <a:srgbClr val="231F20"/>
                </a:solidFill>
                <a:latin typeface="Roboto"/>
              </a:rPr>
              <a:t>. </a:t>
            </a:r>
          </a:p>
        </p:txBody>
      </p:sp>
      <p:grpSp>
        <p:nvGrpSpPr>
          <p:cNvPr id="18" name="Group 18"/>
          <p:cNvGrpSpPr/>
          <p:nvPr/>
        </p:nvGrpSpPr>
        <p:grpSpPr>
          <a:xfrm>
            <a:off x="13161890" y="3851376"/>
            <a:ext cx="3474003" cy="647719"/>
            <a:chOff x="0" y="0"/>
            <a:chExt cx="914964" cy="170593"/>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20" name="TextBox 20"/>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dirty="0" err="1">
                  <a:solidFill>
                    <a:srgbClr val="202020"/>
                  </a:solidFill>
                  <a:latin typeface="Roboto Bold"/>
                  <a:ea typeface="Roboto Bold"/>
                </a:rPr>
                <a:t>Maßnahmen</a:t>
              </a:r>
              <a:r>
                <a:rPr lang="en-US" sz="2981" spc="29" dirty="0">
                  <a:solidFill>
                    <a:srgbClr val="202020"/>
                  </a:solidFill>
                  <a:latin typeface="Roboto Bold"/>
                  <a:ea typeface="Roboto Bold"/>
                </a:rPr>
                <a:t> </a:t>
              </a:r>
              <a:r>
                <a:rPr lang="en-US" sz="2981" spc="29" dirty="0" err="1">
                  <a:solidFill>
                    <a:srgbClr val="202020"/>
                  </a:solidFill>
                  <a:latin typeface="Roboto Bold"/>
                  <a:ea typeface="Roboto Bold"/>
                </a:rPr>
                <a:t>ableiten</a:t>
              </a:r>
              <a:endParaRPr lang="en-US" sz="2981" spc="29" dirty="0">
                <a:solidFill>
                  <a:srgbClr val="202020"/>
                </a:solidFill>
                <a:latin typeface="Roboto Bold"/>
                <a:ea typeface="Roboto Bold"/>
              </a:endParaRPr>
            </a:p>
          </p:txBody>
        </p:sp>
      </p:grpSp>
      <p:sp>
        <p:nvSpPr>
          <p:cNvPr id="21" name="TextBox 21"/>
          <p:cNvSpPr txBox="1"/>
          <p:nvPr/>
        </p:nvSpPr>
        <p:spPr>
          <a:xfrm>
            <a:off x="13218439" y="4680902"/>
            <a:ext cx="3360904" cy="2206053"/>
          </a:xfrm>
          <a:prstGeom prst="rect">
            <a:avLst/>
          </a:prstGeom>
        </p:spPr>
        <p:txBody>
          <a:bodyPr lIns="0" tIns="0" rIns="0" bIns="0" rtlCol="0" anchor="t">
            <a:spAutoFit/>
          </a:bodyPr>
          <a:lstStyle/>
          <a:p>
            <a:pPr marL="0" lvl="0" indent="0" algn="ctr">
              <a:lnSpc>
                <a:spcPts val="2912"/>
              </a:lnSpc>
              <a:spcBef>
                <a:spcPct val="0"/>
              </a:spcBef>
            </a:pPr>
            <a:r>
              <a:rPr lang="en-US" sz="2110" spc="90" dirty="0">
                <a:solidFill>
                  <a:srgbClr val="231F20"/>
                </a:solidFill>
                <a:latin typeface="Roboto"/>
              </a:rPr>
              <a:t>Aus der </a:t>
            </a:r>
            <a:r>
              <a:rPr lang="en-US" sz="2110" spc="90" dirty="0" err="1">
                <a:solidFill>
                  <a:srgbClr val="231F20"/>
                </a:solidFill>
                <a:latin typeface="Roboto"/>
              </a:rPr>
              <a:t>Datenanalyse</a:t>
            </a:r>
            <a:r>
              <a:rPr lang="en-US" sz="2110" spc="90" dirty="0">
                <a:solidFill>
                  <a:srgbClr val="231F20"/>
                </a:solidFill>
                <a:latin typeface="Roboto"/>
              </a:rPr>
              <a:t> </a:t>
            </a:r>
            <a:r>
              <a:rPr lang="en-US" sz="2110" spc="90" dirty="0" err="1">
                <a:solidFill>
                  <a:srgbClr val="231F20"/>
                </a:solidFill>
                <a:latin typeface="Roboto"/>
              </a:rPr>
              <a:t>lassen</a:t>
            </a:r>
            <a:r>
              <a:rPr lang="en-US" sz="2110" spc="90" dirty="0">
                <a:solidFill>
                  <a:srgbClr val="231F20"/>
                </a:solidFill>
                <a:latin typeface="Roboto"/>
              </a:rPr>
              <a:t> </a:t>
            </a:r>
            <a:r>
              <a:rPr lang="en-US" sz="2110" spc="90" dirty="0" err="1">
                <a:solidFill>
                  <a:srgbClr val="231F20"/>
                </a:solidFill>
                <a:latin typeface="Roboto"/>
              </a:rPr>
              <a:t>sich</a:t>
            </a:r>
            <a:r>
              <a:rPr lang="en-US" sz="2110" spc="90" dirty="0">
                <a:solidFill>
                  <a:srgbClr val="231F20"/>
                </a:solidFill>
                <a:latin typeface="Roboto"/>
              </a:rPr>
              <a:t> </a:t>
            </a:r>
            <a:r>
              <a:rPr lang="en-US" sz="2110" spc="90" dirty="0" err="1">
                <a:solidFill>
                  <a:srgbClr val="231F20"/>
                </a:solidFill>
                <a:latin typeface="Roboto"/>
              </a:rPr>
              <a:t>Maßnahmen</a:t>
            </a:r>
            <a:r>
              <a:rPr lang="en-US" sz="2110" spc="90" dirty="0">
                <a:solidFill>
                  <a:srgbClr val="231F20"/>
                </a:solidFill>
                <a:latin typeface="Roboto"/>
              </a:rPr>
              <a:t> </a:t>
            </a:r>
            <a:r>
              <a:rPr lang="en-US" sz="2110" spc="90" dirty="0" err="1">
                <a:solidFill>
                  <a:srgbClr val="231F20"/>
                </a:solidFill>
                <a:latin typeface="Roboto"/>
              </a:rPr>
              <a:t>ableiten</a:t>
            </a:r>
            <a:r>
              <a:rPr lang="en-US" sz="2110" spc="90" dirty="0">
                <a:solidFill>
                  <a:srgbClr val="231F20"/>
                </a:solidFill>
                <a:latin typeface="Roboto"/>
              </a:rPr>
              <a:t>, </a:t>
            </a:r>
            <a:r>
              <a:rPr lang="en-US" sz="2110" spc="90" dirty="0" err="1">
                <a:solidFill>
                  <a:srgbClr val="231F20"/>
                </a:solidFill>
                <a:latin typeface="Roboto"/>
              </a:rPr>
              <a:t>welche</a:t>
            </a:r>
            <a:r>
              <a:rPr lang="en-US" sz="2110" spc="90" dirty="0">
                <a:solidFill>
                  <a:srgbClr val="231F20"/>
                </a:solidFill>
                <a:latin typeface="Roboto"/>
              </a:rPr>
              <a:t> </a:t>
            </a:r>
            <a:r>
              <a:rPr lang="en-US" sz="2110" spc="90" dirty="0" err="1">
                <a:solidFill>
                  <a:srgbClr val="231F20"/>
                </a:solidFill>
                <a:latin typeface="Roboto"/>
              </a:rPr>
              <a:t>Schritte</a:t>
            </a:r>
            <a:r>
              <a:rPr lang="en-US" sz="2110" spc="90" dirty="0">
                <a:solidFill>
                  <a:srgbClr val="231F20"/>
                </a:solidFill>
                <a:latin typeface="Roboto"/>
              </a:rPr>
              <a:t> </a:t>
            </a:r>
            <a:r>
              <a:rPr lang="en-US" sz="2110" spc="90" dirty="0" err="1">
                <a:solidFill>
                  <a:srgbClr val="231F20"/>
                </a:solidFill>
                <a:latin typeface="Roboto"/>
              </a:rPr>
              <a:t>großflächig</a:t>
            </a:r>
            <a:r>
              <a:rPr lang="en-US" sz="2110" spc="90" dirty="0">
                <a:solidFill>
                  <a:srgbClr val="231F20"/>
                </a:solidFill>
                <a:latin typeface="Roboto"/>
              </a:rPr>
              <a:t> die </a:t>
            </a:r>
            <a:r>
              <a:rPr lang="en-US" sz="2110" spc="90" dirty="0" err="1">
                <a:solidFill>
                  <a:srgbClr val="231F20"/>
                </a:solidFill>
                <a:latin typeface="Roboto"/>
              </a:rPr>
              <a:t>meiste</a:t>
            </a:r>
            <a:r>
              <a:rPr lang="en-US" sz="2110" spc="90" dirty="0">
                <a:solidFill>
                  <a:srgbClr val="231F20"/>
                </a:solidFill>
                <a:latin typeface="Roboto"/>
              </a:rPr>
              <a:t> </a:t>
            </a:r>
            <a:r>
              <a:rPr lang="en-US" sz="2110" spc="90" dirty="0" err="1">
                <a:solidFill>
                  <a:srgbClr val="231F20"/>
                </a:solidFill>
                <a:latin typeface="Roboto"/>
              </a:rPr>
              <a:t>Wirkung</a:t>
            </a:r>
            <a:r>
              <a:rPr lang="en-US" sz="2110" spc="90" dirty="0">
                <a:solidFill>
                  <a:srgbClr val="231F20"/>
                </a:solidFill>
                <a:latin typeface="Roboto"/>
              </a:rPr>
              <a:t> </a:t>
            </a:r>
            <a:r>
              <a:rPr lang="en-US" sz="2110" spc="90" dirty="0" err="1">
                <a:solidFill>
                  <a:srgbClr val="231F20"/>
                </a:solidFill>
                <a:latin typeface="Roboto"/>
              </a:rPr>
              <a:t>entfalten</a:t>
            </a:r>
            <a:r>
              <a:rPr lang="en-US" sz="2110" spc="90" dirty="0">
                <a:solidFill>
                  <a:srgbClr val="231F20"/>
                </a:solidFill>
                <a:latin typeface="Roboto"/>
              </a:rPr>
              <a:t> </a:t>
            </a:r>
            <a:r>
              <a:rPr lang="en-US" sz="2110" spc="90" dirty="0" err="1">
                <a:solidFill>
                  <a:srgbClr val="231F20"/>
                </a:solidFill>
                <a:latin typeface="Roboto"/>
              </a:rPr>
              <a:t>können</a:t>
            </a:r>
            <a:r>
              <a:rPr lang="en-US" sz="2110" spc="90" dirty="0">
                <a:solidFill>
                  <a:srgbClr val="231F20"/>
                </a:solidFill>
                <a:latin typeface="Roboto"/>
              </a:rPr>
              <a:t>. </a:t>
            </a: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txBody>
          <a:bodyPr/>
          <a:lstStyle/>
          <a:p>
            <a:endParaRPr lang="de-DE"/>
          </a:p>
        </p:txBody>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Diese Objectives und Key Results kommunizieren unser Bestreben, geben Orientierung und schaffen Fokus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a:p>
        </p:txBody>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8785" y="3841590"/>
            <a:ext cx="5330515" cy="3475778"/>
            <a:chOff x="0" y="-38100"/>
            <a:chExt cx="7107354" cy="4634370"/>
          </a:xfrm>
        </p:grpSpPr>
        <p:sp>
          <p:nvSpPr>
            <p:cNvPr id="7" name="TextBox 7"/>
            <p:cNvSpPr txBox="1"/>
            <p:nvPr/>
          </p:nvSpPr>
          <p:spPr>
            <a:xfrm>
              <a:off x="0" y="2322144"/>
              <a:ext cx="7107354" cy="2274126"/>
            </a:xfrm>
            <a:prstGeom prst="rect">
              <a:avLst/>
            </a:prstGeom>
          </p:spPr>
          <p:txBody>
            <a:bodyPr lIns="0" tIns="0" rIns="0" bIns="0" rtlCol="0" anchor="t">
              <a:spAutoFit/>
            </a:bodyPr>
            <a:lstStyle/>
            <a:p>
              <a:pPr algn="l">
                <a:lnSpc>
                  <a:spcPts val="2659"/>
                </a:lnSpc>
              </a:pPr>
              <a:r>
                <a:rPr lang="en-US" sz="1899" spc="94" dirty="0">
                  <a:solidFill>
                    <a:srgbClr val="191919"/>
                  </a:solidFill>
                  <a:latin typeface="Roboto"/>
                </a:rPr>
                <a:t>Das </a:t>
              </a:r>
              <a:r>
                <a:rPr lang="en-US" sz="1899" spc="94" dirty="0" err="1">
                  <a:solidFill>
                    <a:srgbClr val="191919"/>
                  </a:solidFill>
                  <a:latin typeface="Roboto"/>
                </a:rPr>
                <a:t>Schulsystem</a:t>
              </a:r>
              <a:r>
                <a:rPr lang="en-US" sz="1899" spc="94" dirty="0">
                  <a:solidFill>
                    <a:srgbClr val="191919"/>
                  </a:solidFill>
                  <a:latin typeface="Roboto"/>
                </a:rPr>
                <a:t> </a:t>
              </a:r>
              <a:r>
                <a:rPr lang="en-US" sz="1899" spc="94" dirty="0" err="1">
                  <a:solidFill>
                    <a:srgbClr val="191919"/>
                  </a:solidFill>
                  <a:latin typeface="Roboto"/>
                </a:rPr>
                <a:t>ist</a:t>
              </a:r>
              <a:r>
                <a:rPr lang="en-US" sz="1899" spc="94" dirty="0">
                  <a:solidFill>
                    <a:srgbClr val="191919"/>
                  </a:solidFill>
                  <a:latin typeface="Roboto"/>
                </a:rPr>
                <a:t> </a:t>
              </a:r>
              <a:r>
                <a:rPr lang="en-US" sz="1899" spc="94" dirty="0" err="1">
                  <a:solidFill>
                    <a:srgbClr val="191919"/>
                  </a:solidFill>
                  <a:latin typeface="Roboto"/>
                </a:rPr>
                <a:t>überfordert</a:t>
              </a:r>
              <a:r>
                <a:rPr lang="en-US" sz="1899" spc="94" dirty="0">
                  <a:solidFill>
                    <a:srgbClr val="191919"/>
                  </a:solidFill>
                  <a:latin typeface="Roboto"/>
                </a:rPr>
                <a:t> und </a:t>
              </a:r>
              <a:r>
                <a:rPr lang="en-US" sz="1899" spc="94" dirty="0" err="1">
                  <a:solidFill>
                    <a:srgbClr val="191919"/>
                  </a:solidFill>
                  <a:latin typeface="Roboto"/>
                </a:rPr>
                <a:t>braucht</a:t>
              </a:r>
              <a:r>
                <a:rPr lang="en-US" sz="1899" spc="94" dirty="0">
                  <a:solidFill>
                    <a:srgbClr val="191919"/>
                  </a:solidFill>
                  <a:latin typeface="Roboto"/>
                </a:rPr>
                <a:t> </a:t>
              </a:r>
              <a:r>
                <a:rPr lang="en-US" sz="1899" spc="94" dirty="0" err="1">
                  <a:solidFill>
                    <a:srgbClr val="191919"/>
                  </a:solidFill>
                  <a:latin typeface="Roboto"/>
                </a:rPr>
                <a:t>dringend</a:t>
              </a:r>
              <a:r>
                <a:rPr lang="en-US" sz="1899" spc="94" dirty="0">
                  <a:solidFill>
                    <a:srgbClr val="191919"/>
                  </a:solidFill>
                  <a:latin typeface="Roboto"/>
                </a:rPr>
                <a:t> </a:t>
              </a:r>
              <a:r>
                <a:rPr lang="en-US" sz="1899" spc="94" dirty="0" err="1">
                  <a:solidFill>
                    <a:srgbClr val="191919"/>
                  </a:solidFill>
                  <a:latin typeface="Roboto"/>
                </a:rPr>
                <a:t>Unterstützung</a:t>
              </a:r>
              <a:r>
                <a:rPr lang="en-US" sz="1899" spc="94" dirty="0">
                  <a:solidFill>
                    <a:srgbClr val="191919"/>
                  </a:solidFill>
                  <a:latin typeface="Roboto"/>
                </a:rPr>
                <a:t> von </a:t>
              </a:r>
              <a:r>
                <a:rPr lang="en-US" sz="1899" spc="94" dirty="0" err="1">
                  <a:solidFill>
                    <a:srgbClr val="191919"/>
                  </a:solidFill>
                  <a:latin typeface="Roboto"/>
                </a:rPr>
                <a:t>außen</a:t>
              </a:r>
              <a:r>
                <a:rPr lang="en-US" sz="1899" spc="94" dirty="0">
                  <a:solidFill>
                    <a:srgbClr val="191919"/>
                  </a:solidFill>
                  <a:latin typeface="Roboto"/>
                </a:rPr>
                <a:t>, um </a:t>
              </a:r>
              <a:r>
                <a:rPr lang="en-US" sz="1899" spc="94" dirty="0" err="1">
                  <a:solidFill>
                    <a:srgbClr val="191919"/>
                  </a:solidFill>
                  <a:latin typeface="Roboto"/>
                </a:rPr>
                <a:t>mit</a:t>
              </a:r>
              <a:r>
                <a:rPr lang="en-US" sz="1899" spc="94" dirty="0">
                  <a:solidFill>
                    <a:srgbClr val="191919"/>
                  </a:solidFill>
                  <a:latin typeface="Roboto"/>
                </a:rPr>
                <a:t> der </a:t>
              </a:r>
              <a:r>
                <a:rPr lang="en-US" sz="1899" spc="94" dirty="0" err="1">
                  <a:solidFill>
                    <a:srgbClr val="191919"/>
                  </a:solidFill>
                  <a:latin typeface="Roboto"/>
                </a:rPr>
                <a:t>immer</a:t>
              </a:r>
              <a:r>
                <a:rPr lang="en-US" sz="1899" spc="94" dirty="0">
                  <a:solidFill>
                    <a:srgbClr val="191919"/>
                  </a:solidFill>
                  <a:latin typeface="Roboto"/>
                </a:rPr>
                <a:t> </a:t>
              </a:r>
              <a:r>
                <a:rPr lang="en-US" sz="1899" spc="94" dirty="0" err="1">
                  <a:solidFill>
                    <a:srgbClr val="191919"/>
                  </a:solidFill>
                  <a:latin typeface="Roboto"/>
                </a:rPr>
                <a:t>schneller</a:t>
              </a:r>
              <a:r>
                <a:rPr lang="en-US" sz="1899" spc="94" dirty="0">
                  <a:solidFill>
                    <a:srgbClr val="191919"/>
                  </a:solidFill>
                  <a:latin typeface="Roboto"/>
                </a:rPr>
                <a:t> </a:t>
              </a:r>
              <a:r>
                <a:rPr lang="en-US" sz="1899" spc="94" dirty="0" err="1">
                  <a:solidFill>
                    <a:srgbClr val="191919"/>
                  </a:solidFill>
                  <a:latin typeface="Roboto"/>
                </a:rPr>
                <a:t>werdenden</a:t>
              </a:r>
              <a:r>
                <a:rPr lang="en-US" sz="1899" spc="94" dirty="0">
                  <a:solidFill>
                    <a:srgbClr val="191919"/>
                  </a:solidFill>
                  <a:latin typeface="Roboto"/>
                </a:rPr>
                <a:t> </a:t>
              </a:r>
              <a:r>
                <a:rPr lang="en-US" sz="1899" spc="94" dirty="0" err="1">
                  <a:solidFill>
                    <a:srgbClr val="191919"/>
                  </a:solidFill>
                  <a:latin typeface="Roboto"/>
                </a:rPr>
                <a:t>Entwicklung</a:t>
              </a:r>
              <a:r>
                <a:rPr lang="en-US" sz="1899" spc="94" dirty="0">
                  <a:solidFill>
                    <a:srgbClr val="191919"/>
                  </a:solidFill>
                  <a:latin typeface="Roboto"/>
                </a:rPr>
                <a:t> von </a:t>
              </a:r>
              <a:r>
                <a:rPr lang="en-US" sz="1899" spc="94" dirty="0" err="1">
                  <a:solidFill>
                    <a:srgbClr val="191919"/>
                  </a:solidFill>
                  <a:latin typeface="Roboto"/>
                </a:rPr>
                <a:t>Technologien</a:t>
              </a:r>
              <a:r>
                <a:rPr lang="en-US" sz="1899" spc="94" dirty="0">
                  <a:solidFill>
                    <a:srgbClr val="191919"/>
                  </a:solidFill>
                  <a:latin typeface="Roboto"/>
                </a:rPr>
                <a:t> und Gesellschaft Schritt </a:t>
              </a:r>
              <a:r>
                <a:rPr lang="en-US" sz="1899" spc="94" dirty="0" err="1">
                  <a:solidFill>
                    <a:srgbClr val="191919"/>
                  </a:solidFill>
                  <a:latin typeface="Roboto"/>
                </a:rPr>
                <a:t>zu</a:t>
              </a:r>
              <a:r>
                <a:rPr lang="en-US" sz="1899" spc="94" dirty="0">
                  <a:solidFill>
                    <a:srgbClr val="191919"/>
                  </a:solidFill>
                  <a:latin typeface="Roboto"/>
                </a:rPr>
                <a:t> </a:t>
              </a:r>
              <a:r>
                <a:rPr lang="en-US" sz="1899" spc="94" dirty="0" err="1">
                  <a:solidFill>
                    <a:srgbClr val="191919"/>
                  </a:solidFill>
                  <a:latin typeface="Roboto"/>
                </a:rPr>
                <a:t>halten</a:t>
              </a:r>
              <a:r>
                <a:rPr lang="en-US" sz="1899" spc="94" dirty="0">
                  <a:solidFill>
                    <a:srgbClr val="191919"/>
                  </a:solidFill>
                  <a:latin typeface="Roboto"/>
                </a:rPr>
                <a:t>. </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5145852" y="2401529"/>
            <a:ext cx="5330515" cy="2586603"/>
            <a:chOff x="0" y="-38100"/>
            <a:chExt cx="7107354" cy="3448803"/>
          </a:xfrm>
        </p:grpSpPr>
        <p:sp>
          <p:nvSpPr>
            <p:cNvPr id="11" name="TextBox 11"/>
            <p:cNvSpPr txBox="1"/>
            <p:nvPr/>
          </p:nvSpPr>
          <p:spPr>
            <a:xfrm>
              <a:off x="0" y="1598242"/>
              <a:ext cx="7107354" cy="1812461"/>
            </a:xfrm>
            <a:prstGeom prst="rect">
              <a:avLst/>
            </a:prstGeom>
          </p:spPr>
          <p:txBody>
            <a:bodyPr lIns="0" tIns="0" rIns="0" bIns="0" rtlCol="0" anchor="t">
              <a:spAutoFit/>
            </a:bodyPr>
            <a:lstStyle/>
            <a:p>
              <a:pPr algn="r">
                <a:lnSpc>
                  <a:spcPts val="2659"/>
                </a:lnSpc>
              </a:pPr>
              <a:r>
                <a:rPr lang="en-US" sz="1899" spc="94" dirty="0">
                  <a:solidFill>
                    <a:srgbClr val="191919"/>
                  </a:solidFill>
                  <a:latin typeface="Roboto"/>
                </a:rPr>
                <a:t>In den </a:t>
              </a:r>
              <a:r>
                <a:rPr lang="en-US" sz="1899" spc="94" dirty="0" err="1">
                  <a:solidFill>
                    <a:srgbClr val="191919"/>
                  </a:solidFill>
                  <a:latin typeface="Roboto"/>
                </a:rPr>
                <a:t>letzten</a:t>
              </a:r>
              <a:r>
                <a:rPr lang="en-US" sz="1899" spc="94" dirty="0">
                  <a:solidFill>
                    <a:srgbClr val="191919"/>
                  </a:solidFill>
                  <a:latin typeface="Roboto"/>
                </a:rPr>
                <a:t> 1,5 Jahren </a:t>
              </a:r>
              <a:r>
                <a:rPr lang="en-US" sz="1899" spc="94" dirty="0" err="1">
                  <a:solidFill>
                    <a:srgbClr val="191919"/>
                  </a:solidFill>
                  <a:latin typeface="Roboto"/>
                </a:rPr>
                <a:t>konnte</a:t>
              </a:r>
              <a:r>
                <a:rPr lang="en-US" sz="1899" spc="94" dirty="0">
                  <a:solidFill>
                    <a:srgbClr val="191919"/>
                  </a:solidFill>
                  <a:latin typeface="Roboto"/>
                </a:rPr>
                <a:t> Jonas Grünewald </a:t>
              </a:r>
              <a:r>
                <a:rPr lang="en-US" sz="1899" spc="94" dirty="0" err="1">
                  <a:solidFill>
                    <a:srgbClr val="191919"/>
                  </a:solidFill>
                  <a:latin typeface="Roboto"/>
                </a:rPr>
                <a:t>mit</a:t>
              </a:r>
              <a:r>
                <a:rPr lang="en-US" sz="1899" spc="94" dirty="0">
                  <a:solidFill>
                    <a:srgbClr val="191919"/>
                  </a:solidFill>
                  <a:latin typeface="Roboto"/>
                </a:rPr>
                <a:t> </a:t>
              </a:r>
              <a:r>
                <a:rPr lang="en-US" sz="1899" spc="94" dirty="0" err="1">
                  <a:solidFill>
                    <a:srgbClr val="191919"/>
                  </a:solidFill>
                  <a:latin typeface="Roboto"/>
                </a:rPr>
                <a:t>seinem</a:t>
              </a:r>
              <a:r>
                <a:rPr lang="en-US" sz="1899" spc="94" dirty="0">
                  <a:solidFill>
                    <a:srgbClr val="191919"/>
                  </a:solidFill>
                  <a:latin typeface="Roboto"/>
                </a:rPr>
                <a:t> Startup </a:t>
              </a:r>
              <a:r>
                <a:rPr lang="en-US" sz="1899" spc="94" dirty="0" err="1">
                  <a:solidFill>
                    <a:srgbClr val="191919"/>
                  </a:solidFill>
                  <a:latin typeface="Roboto"/>
                </a:rPr>
                <a:t>mit</a:t>
              </a:r>
              <a:r>
                <a:rPr lang="en-US" sz="1899" spc="94" dirty="0">
                  <a:solidFill>
                    <a:srgbClr val="191919"/>
                  </a:solidFill>
                  <a:latin typeface="Roboto"/>
                </a:rPr>
                <a:t> </a:t>
              </a:r>
              <a:r>
                <a:rPr lang="en-US" sz="1899" spc="94" dirty="0" err="1">
                  <a:solidFill>
                    <a:srgbClr val="191919"/>
                  </a:solidFill>
                  <a:latin typeface="Roboto"/>
                </a:rPr>
                <a:t>etwa</a:t>
              </a:r>
              <a:r>
                <a:rPr lang="en-US" sz="1899" spc="94" dirty="0">
                  <a:solidFill>
                    <a:srgbClr val="191919"/>
                  </a:solidFill>
                  <a:latin typeface="Roboto"/>
                </a:rPr>
                <a:t> 1.000 </a:t>
              </a:r>
              <a:r>
                <a:rPr lang="en-US" sz="1899" spc="94" dirty="0" err="1">
                  <a:solidFill>
                    <a:srgbClr val="191919"/>
                  </a:solidFill>
                  <a:latin typeface="Roboto"/>
                </a:rPr>
                <a:t>SchülerInnen</a:t>
              </a:r>
              <a:r>
                <a:rPr lang="en-US" sz="1899" spc="94" dirty="0">
                  <a:solidFill>
                    <a:srgbClr val="191919"/>
                  </a:solidFill>
                  <a:latin typeface="Roboto"/>
                </a:rPr>
                <a:t> </a:t>
              </a:r>
              <a:r>
                <a:rPr lang="en-US" sz="1899" spc="94" dirty="0" err="1">
                  <a:solidFill>
                    <a:srgbClr val="191919"/>
                  </a:solidFill>
                  <a:latin typeface="Roboto"/>
                </a:rPr>
                <a:t>arbeiten</a:t>
              </a:r>
              <a:r>
                <a:rPr lang="en-US" sz="1899" spc="94" dirty="0">
                  <a:solidFill>
                    <a:srgbClr val="191919"/>
                  </a:solidFill>
                  <a:latin typeface="Roboto"/>
                </a:rPr>
                <a:t>, </a:t>
              </a:r>
              <a:r>
                <a:rPr lang="en-US" sz="1899" spc="94" dirty="0" err="1">
                  <a:solidFill>
                    <a:srgbClr val="191919"/>
                  </a:solidFill>
                  <a:latin typeface="Roboto"/>
                </a:rPr>
                <a:t>teilweise</a:t>
              </a:r>
              <a:r>
                <a:rPr lang="en-US" sz="1899" spc="94" dirty="0">
                  <a:solidFill>
                    <a:srgbClr val="191919"/>
                  </a:solidFill>
                  <a:latin typeface="Roboto"/>
                </a:rPr>
                <a:t> </a:t>
              </a:r>
              <a:r>
                <a:rPr lang="en-US" sz="1899" spc="94" dirty="0" err="1">
                  <a:solidFill>
                    <a:srgbClr val="191919"/>
                  </a:solidFill>
                  <a:latin typeface="Roboto"/>
                </a:rPr>
                <a:t>mit</a:t>
              </a:r>
              <a:r>
                <a:rPr lang="en-US" sz="1899" spc="94" dirty="0">
                  <a:solidFill>
                    <a:srgbClr val="191919"/>
                  </a:solidFill>
                  <a:latin typeface="Roboto"/>
                </a:rPr>
                <a:t> </a:t>
              </a:r>
              <a:r>
                <a:rPr lang="en-US" sz="1899" spc="94" dirty="0" err="1">
                  <a:solidFill>
                    <a:srgbClr val="191919"/>
                  </a:solidFill>
                  <a:latin typeface="Roboto"/>
                </a:rPr>
                <a:t>Klimabezug</a:t>
              </a:r>
              <a:endParaRPr lang="en-US" sz="1899" spc="94" dirty="0">
                <a:solidFill>
                  <a:srgbClr val="191919"/>
                </a:solidFill>
                <a:latin typeface="Roboto"/>
              </a:endParaRP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dirty="0">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5143744" y="6814224"/>
            <a:ext cx="5330515" cy="3129529"/>
            <a:chOff x="0" y="-38100"/>
            <a:chExt cx="7107354" cy="4172705"/>
          </a:xfrm>
        </p:grpSpPr>
        <p:sp>
          <p:nvSpPr>
            <p:cNvPr id="15" name="TextBox 15"/>
            <p:cNvSpPr txBox="1"/>
            <p:nvPr/>
          </p:nvSpPr>
          <p:spPr>
            <a:xfrm>
              <a:off x="0" y="2322144"/>
              <a:ext cx="7107354" cy="1812461"/>
            </a:xfrm>
            <a:prstGeom prst="rect">
              <a:avLst/>
            </a:prstGeom>
          </p:spPr>
          <p:txBody>
            <a:bodyPr lIns="0" tIns="0" rIns="0" bIns="0" rtlCol="0" anchor="t">
              <a:spAutoFit/>
            </a:bodyPr>
            <a:lstStyle/>
            <a:p>
              <a:pPr algn="r">
                <a:lnSpc>
                  <a:spcPts val="2659"/>
                </a:lnSpc>
              </a:pPr>
              <a:r>
                <a:rPr lang="en-US" sz="1899" spc="94" dirty="0">
                  <a:solidFill>
                    <a:srgbClr val="191919"/>
                  </a:solidFill>
                  <a:latin typeface="Roboto"/>
                </a:rPr>
                <a:t>Ein </a:t>
              </a:r>
              <a:r>
                <a:rPr lang="en-US" sz="1899" spc="94" dirty="0" err="1">
                  <a:solidFill>
                    <a:srgbClr val="191919"/>
                  </a:solidFill>
                  <a:latin typeface="Roboto"/>
                </a:rPr>
                <a:t>Programm</a:t>
              </a:r>
              <a:r>
                <a:rPr lang="en-US" sz="1899" spc="94" dirty="0">
                  <a:solidFill>
                    <a:srgbClr val="191919"/>
                  </a:solidFill>
                  <a:latin typeface="Roboto"/>
                </a:rPr>
                <a:t> </a:t>
              </a:r>
              <a:r>
                <a:rPr lang="en-US" sz="1899" spc="94" dirty="0" err="1">
                  <a:solidFill>
                    <a:srgbClr val="191919"/>
                  </a:solidFill>
                  <a:latin typeface="Roboto"/>
                </a:rPr>
                <a:t>zur</a:t>
              </a:r>
              <a:r>
                <a:rPr lang="en-US" sz="1899" spc="94" dirty="0">
                  <a:solidFill>
                    <a:srgbClr val="191919"/>
                  </a:solidFill>
                  <a:latin typeface="Roboto"/>
                </a:rPr>
                <a:t> </a:t>
              </a:r>
              <a:r>
                <a:rPr lang="en-US" sz="1899" spc="94" dirty="0" err="1">
                  <a:solidFill>
                    <a:srgbClr val="191919"/>
                  </a:solidFill>
                  <a:latin typeface="Roboto"/>
                </a:rPr>
                <a:t>Klimabildung</a:t>
              </a:r>
              <a:r>
                <a:rPr lang="en-US" sz="1899" spc="94" dirty="0">
                  <a:solidFill>
                    <a:srgbClr val="191919"/>
                  </a:solidFill>
                  <a:latin typeface="Roboto"/>
                </a:rPr>
                <a:t> für die </a:t>
              </a:r>
              <a:r>
                <a:rPr lang="en-US" sz="1899" spc="94" dirty="0" err="1">
                  <a:solidFill>
                    <a:srgbClr val="191919"/>
                  </a:solidFill>
                  <a:latin typeface="Roboto"/>
                </a:rPr>
                <a:t>Zielgruppe</a:t>
              </a:r>
              <a:r>
                <a:rPr lang="en-US" sz="1899" spc="94" dirty="0">
                  <a:solidFill>
                    <a:srgbClr val="191919"/>
                  </a:solidFill>
                  <a:latin typeface="Roboto"/>
                </a:rPr>
                <a:t> </a:t>
              </a:r>
              <a:r>
                <a:rPr lang="en-US" sz="1899" spc="94" dirty="0" err="1">
                  <a:solidFill>
                    <a:srgbClr val="191919"/>
                  </a:solidFill>
                  <a:latin typeface="Roboto"/>
                </a:rPr>
                <a:t>Grundschule</a:t>
              </a:r>
              <a:r>
                <a:rPr lang="en-US" sz="1899" spc="94" dirty="0">
                  <a:solidFill>
                    <a:srgbClr val="191919"/>
                  </a:solidFill>
                  <a:latin typeface="Roboto"/>
                </a:rPr>
                <a:t> </a:t>
              </a:r>
              <a:r>
                <a:rPr lang="en-US" sz="1899" spc="94" dirty="0" err="1">
                  <a:solidFill>
                    <a:srgbClr val="191919"/>
                  </a:solidFill>
                  <a:latin typeface="Roboto"/>
                </a:rPr>
                <a:t>mit</a:t>
              </a:r>
              <a:r>
                <a:rPr lang="en-US" sz="1899" spc="94" dirty="0">
                  <a:solidFill>
                    <a:srgbClr val="191919"/>
                  </a:solidFill>
                  <a:latin typeface="Roboto"/>
                </a:rPr>
                <a:t> ca. 2-2,5 h Dauer </a:t>
              </a:r>
              <a:r>
                <a:rPr lang="en-US" sz="1899" spc="94" dirty="0" err="1">
                  <a:solidFill>
                    <a:srgbClr val="191919"/>
                  </a:solidFill>
                  <a:latin typeface="Roboto"/>
                </a:rPr>
                <a:t>wurde</a:t>
              </a:r>
              <a:r>
                <a:rPr lang="en-US" sz="1899" spc="94" dirty="0">
                  <a:solidFill>
                    <a:srgbClr val="191919"/>
                  </a:solidFill>
                  <a:latin typeface="Roboto"/>
                </a:rPr>
                <a:t> </a:t>
              </a:r>
              <a:r>
                <a:rPr lang="en-US" sz="1899" spc="94" dirty="0" err="1">
                  <a:solidFill>
                    <a:srgbClr val="191919"/>
                  </a:solidFill>
                  <a:latin typeface="Roboto"/>
                </a:rPr>
                <a:t>bereits</a:t>
              </a:r>
              <a:r>
                <a:rPr lang="en-US" sz="1899" spc="94" dirty="0">
                  <a:solidFill>
                    <a:srgbClr val="191919"/>
                  </a:solidFill>
                  <a:latin typeface="Roboto"/>
                </a:rPr>
                <a:t> </a:t>
              </a:r>
              <a:r>
                <a:rPr lang="en-US" sz="1899" spc="94" dirty="0" err="1">
                  <a:solidFill>
                    <a:srgbClr val="191919"/>
                  </a:solidFill>
                  <a:latin typeface="Roboto"/>
                </a:rPr>
                <a:t>entwickelt</a:t>
              </a:r>
              <a:r>
                <a:rPr lang="en-US" sz="1899" spc="94" dirty="0">
                  <a:solidFill>
                    <a:srgbClr val="191919"/>
                  </a:solidFill>
                  <a:latin typeface="Roboto"/>
                </a:rPr>
                <a:t> und an </a:t>
              </a:r>
              <a:r>
                <a:rPr lang="en-US" sz="1899" spc="94" dirty="0" err="1">
                  <a:solidFill>
                    <a:srgbClr val="191919"/>
                  </a:solidFill>
                  <a:latin typeface="Roboto"/>
                </a:rPr>
                <a:t>einer</a:t>
              </a:r>
              <a:r>
                <a:rPr lang="en-US" sz="1899" spc="94" dirty="0">
                  <a:solidFill>
                    <a:srgbClr val="191919"/>
                  </a:solidFill>
                  <a:latin typeface="Roboto"/>
                </a:rPr>
                <a:t> </a:t>
              </a:r>
              <a:r>
                <a:rPr lang="en-US" sz="1899" spc="94" dirty="0" err="1">
                  <a:solidFill>
                    <a:srgbClr val="191919"/>
                  </a:solidFill>
                  <a:latin typeface="Roboto"/>
                </a:rPr>
                <a:t>Grundschule</a:t>
              </a:r>
              <a:r>
                <a:rPr lang="en-US" sz="1899" spc="94" dirty="0">
                  <a:solidFill>
                    <a:srgbClr val="191919"/>
                  </a:solidFill>
                  <a:latin typeface="Roboto"/>
                </a:rPr>
                <a:t> </a:t>
              </a:r>
              <a:r>
                <a:rPr lang="en-US" sz="1899" spc="94" dirty="0" err="1">
                  <a:solidFill>
                    <a:srgbClr val="191919"/>
                  </a:solidFill>
                  <a:latin typeface="Roboto"/>
                </a:rPr>
                <a:t>im</a:t>
              </a:r>
              <a:r>
                <a:rPr lang="en-US" sz="1899" spc="94" dirty="0">
                  <a:solidFill>
                    <a:srgbClr val="191919"/>
                  </a:solidFill>
                  <a:latin typeface="Roboto"/>
                </a:rPr>
                <a:t> </a:t>
              </a:r>
              <a:r>
                <a:rPr lang="en-US" sz="1899" spc="94" dirty="0" err="1">
                  <a:solidFill>
                    <a:srgbClr val="191919"/>
                  </a:solidFill>
                  <a:latin typeface="Roboto"/>
                </a:rPr>
                <a:t>Liebigquartier</a:t>
              </a:r>
              <a:r>
                <a:rPr lang="en-US" sz="1899" spc="94" dirty="0">
                  <a:solidFill>
                    <a:srgbClr val="191919"/>
                  </a:solidFill>
                  <a:latin typeface="Roboto"/>
                </a:rPr>
                <a:t> </a:t>
              </a:r>
              <a:r>
                <a:rPr lang="en-US" sz="1899" spc="94" dirty="0" err="1">
                  <a:solidFill>
                    <a:srgbClr val="191919"/>
                  </a:solidFill>
                  <a:latin typeface="Roboto"/>
                </a:rPr>
                <a:t>getestet</a:t>
              </a:r>
              <a:r>
                <a:rPr lang="en-US" sz="1899" spc="94" dirty="0">
                  <a:solidFill>
                    <a:srgbClr val="191919"/>
                  </a:solidFill>
                  <a:latin typeface="Roboto"/>
                </a:rPr>
                <a:t>. </a:t>
              </a: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en-US" sz="3200" spc="147">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22615" y="2116413"/>
            <a:ext cx="6940483" cy="1456857"/>
            <a:chOff x="0" y="-9525"/>
            <a:chExt cx="9253977" cy="1942476"/>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Unterstützung</a:t>
              </a:r>
              <a:r>
                <a:rPr lang="en-US" sz="2899" dirty="0">
                  <a:solidFill>
                    <a:srgbClr val="191919"/>
                  </a:solidFill>
                  <a:latin typeface="Roboto Bold"/>
                </a:rPr>
                <a:t> </a:t>
              </a:r>
              <a:r>
                <a:rPr lang="en-US" sz="2899" dirty="0" err="1">
                  <a:solidFill>
                    <a:srgbClr val="191919"/>
                  </a:solidFill>
                  <a:latin typeface="Roboto Bold"/>
                </a:rPr>
                <a:t>aus</a:t>
              </a:r>
              <a:r>
                <a:rPr lang="en-US" sz="2899" dirty="0">
                  <a:solidFill>
                    <a:srgbClr val="191919"/>
                  </a:solidFill>
                  <a:latin typeface="Roboto Bold"/>
                </a:rPr>
                <a:t> der Stadt </a:t>
              </a:r>
              <a:r>
                <a:rPr lang="en-US" sz="2899" dirty="0" err="1">
                  <a:solidFill>
                    <a:srgbClr val="191919"/>
                  </a:solidFill>
                  <a:latin typeface="Roboto Bold"/>
                </a:rPr>
                <a:t>bekommen</a:t>
              </a:r>
              <a:endParaRPr lang="en-US" sz="2899" dirty="0">
                <a:solidFill>
                  <a:srgbClr val="191919"/>
                </a:solidFill>
                <a:latin typeface="Roboto Bold"/>
              </a:endParaRPr>
            </a:p>
          </p:txBody>
        </p:sp>
        <p:sp>
          <p:nvSpPr>
            <p:cNvPr id="4" name="TextBox 4"/>
            <p:cNvSpPr txBox="1"/>
            <p:nvPr/>
          </p:nvSpPr>
          <p:spPr>
            <a:xfrm>
              <a:off x="0" y="944389"/>
              <a:ext cx="9253977" cy="988562"/>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Zugang</a:t>
              </a:r>
              <a:r>
                <a:rPr lang="en-US" sz="2125" dirty="0">
                  <a:solidFill>
                    <a:srgbClr val="191919"/>
                  </a:solidFill>
                  <a:latin typeface="Roboto"/>
                </a:rPr>
                <a:t> </a:t>
              </a:r>
              <a:r>
                <a:rPr lang="en-US" sz="2125" dirty="0" err="1">
                  <a:solidFill>
                    <a:srgbClr val="191919"/>
                  </a:solidFill>
                  <a:latin typeface="Roboto"/>
                </a:rPr>
                <a:t>zu</a:t>
              </a:r>
              <a:r>
                <a:rPr lang="en-US" sz="2125" dirty="0">
                  <a:solidFill>
                    <a:srgbClr val="191919"/>
                  </a:solidFill>
                  <a:latin typeface="Roboto"/>
                </a:rPr>
                <a:t> </a:t>
              </a:r>
              <a:r>
                <a:rPr lang="en-US" sz="2125" dirty="0" err="1">
                  <a:solidFill>
                    <a:srgbClr val="191919"/>
                  </a:solidFill>
                  <a:latin typeface="Roboto"/>
                </a:rPr>
                <a:t>Schulen</a:t>
              </a:r>
              <a:endParaRPr lang="en-US" sz="2125" dirty="0">
                <a:solidFill>
                  <a:srgbClr val="191919"/>
                </a:solidFill>
                <a:latin typeface="Roboto"/>
              </a:endParaRPr>
            </a:p>
            <a:p>
              <a:pPr marL="458789" lvl="1" indent="-229394" algn="l">
                <a:lnSpc>
                  <a:spcPts val="2975"/>
                </a:lnSpc>
                <a:spcBef>
                  <a:spcPct val="0"/>
                </a:spcBef>
                <a:buFont typeface="Arial"/>
                <a:buChar char="•"/>
              </a:pPr>
              <a:r>
                <a:rPr lang="en-US" sz="2125" dirty="0" err="1">
                  <a:solidFill>
                    <a:srgbClr val="191919"/>
                  </a:solidFill>
                  <a:latin typeface="Roboto"/>
                </a:rPr>
                <a:t>Finanzierung</a:t>
              </a:r>
              <a:r>
                <a:rPr lang="en-US" sz="2125" dirty="0">
                  <a:solidFill>
                    <a:srgbClr val="191919"/>
                  </a:solidFill>
                  <a:latin typeface="Roboto"/>
                </a:rPr>
                <a:t> des </a:t>
              </a:r>
              <a:r>
                <a:rPr lang="en-US" sz="2125" dirty="0" err="1">
                  <a:solidFill>
                    <a:srgbClr val="191919"/>
                  </a:solidFill>
                  <a:latin typeface="Roboto"/>
                </a:rPr>
                <a:t>Programms</a:t>
              </a:r>
              <a:endParaRPr lang="en-US" sz="2125" dirty="0">
                <a:solidFill>
                  <a:srgbClr val="191919"/>
                </a:solidFill>
                <a:latin typeface="Roboto"/>
              </a:endParaRP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dirty="0">
                <a:solidFill>
                  <a:srgbClr val="191919"/>
                </a:solidFill>
                <a:latin typeface="Roboto Bold"/>
              </a:rPr>
              <a:t>NÄCHSTE SCHRITTE</a:t>
            </a:r>
          </a:p>
        </p:txBody>
      </p:sp>
      <p:sp>
        <p:nvSpPr>
          <p:cNvPr id="8" name="TextBox 8"/>
          <p:cNvSpPr txBox="1"/>
          <p:nvPr/>
        </p:nvSpPr>
        <p:spPr>
          <a:xfrm>
            <a:off x="9642724" y="4574764"/>
            <a:ext cx="6940483" cy="878446"/>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Fragebogen</a:t>
            </a:r>
            <a:r>
              <a:rPr lang="en-US" sz="2899" dirty="0">
                <a:solidFill>
                  <a:srgbClr val="191919"/>
                </a:solidFill>
                <a:latin typeface="Roboto Bold"/>
              </a:rPr>
              <a:t> </a:t>
            </a:r>
            <a:r>
              <a:rPr lang="en-US" sz="2899" dirty="0" err="1">
                <a:solidFill>
                  <a:srgbClr val="191919"/>
                </a:solidFill>
                <a:latin typeface="Roboto Bold"/>
              </a:rPr>
              <a:t>zur</a:t>
            </a:r>
            <a:r>
              <a:rPr lang="en-US" sz="2899" dirty="0">
                <a:solidFill>
                  <a:srgbClr val="191919"/>
                </a:solidFill>
                <a:latin typeface="Roboto Bold"/>
              </a:rPr>
              <a:t> </a:t>
            </a:r>
            <a:r>
              <a:rPr lang="en-US" sz="2899" dirty="0" err="1">
                <a:solidFill>
                  <a:srgbClr val="191919"/>
                </a:solidFill>
                <a:latin typeface="Roboto Bold"/>
              </a:rPr>
              <a:t>Erfassung</a:t>
            </a:r>
            <a:r>
              <a:rPr lang="en-US" sz="2899" dirty="0">
                <a:solidFill>
                  <a:srgbClr val="191919"/>
                </a:solidFill>
                <a:latin typeface="Roboto Bold"/>
              </a:rPr>
              <a:t> des </a:t>
            </a:r>
            <a:r>
              <a:rPr lang="en-US" sz="2899" dirty="0" err="1">
                <a:solidFill>
                  <a:srgbClr val="191919"/>
                </a:solidFill>
                <a:latin typeface="Roboto Bold"/>
              </a:rPr>
              <a:t>Wissensstandes</a:t>
            </a:r>
            <a:r>
              <a:rPr lang="en-US" sz="2899" dirty="0">
                <a:solidFill>
                  <a:srgbClr val="191919"/>
                </a:solidFill>
                <a:latin typeface="Roboto Bold"/>
              </a:rPr>
              <a:t> </a:t>
            </a:r>
            <a:r>
              <a:rPr lang="en-US" sz="2899" dirty="0" err="1">
                <a:solidFill>
                  <a:srgbClr val="191919"/>
                </a:solidFill>
                <a:latin typeface="Roboto Bold"/>
              </a:rPr>
              <a:t>ausarbeiten</a:t>
            </a:r>
            <a:endParaRPr lang="en-US" sz="2899" dirty="0">
              <a:solidFill>
                <a:srgbClr val="191919"/>
              </a:solidFill>
              <a:latin typeface="Roboto Bold"/>
            </a:endParaRPr>
          </a:p>
        </p:txBody>
      </p:sp>
      <p:sp>
        <p:nvSpPr>
          <p:cNvPr id="9" name="TextBox 9"/>
          <p:cNvSpPr txBox="1"/>
          <p:nvPr/>
        </p:nvSpPr>
        <p:spPr>
          <a:xfrm>
            <a:off x="9642724" y="5524500"/>
            <a:ext cx="6940483" cy="356701"/>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Dafür</a:t>
            </a:r>
            <a:r>
              <a:rPr lang="en-US" sz="2125" dirty="0">
                <a:solidFill>
                  <a:srgbClr val="191919"/>
                </a:solidFill>
                <a:latin typeface="Roboto"/>
              </a:rPr>
              <a:t> </a:t>
            </a:r>
            <a:r>
              <a:rPr lang="en-US" sz="2125" dirty="0" err="1">
                <a:solidFill>
                  <a:srgbClr val="191919"/>
                </a:solidFill>
                <a:latin typeface="Roboto"/>
              </a:rPr>
              <a:t>Zusammenarbeit</a:t>
            </a:r>
            <a:r>
              <a:rPr lang="en-US" sz="2125" dirty="0">
                <a:solidFill>
                  <a:srgbClr val="191919"/>
                </a:solidFill>
                <a:latin typeface="Roboto"/>
              </a:rPr>
              <a:t> </a:t>
            </a:r>
            <a:r>
              <a:rPr lang="en-US" sz="2125" dirty="0" err="1">
                <a:solidFill>
                  <a:srgbClr val="191919"/>
                </a:solidFill>
                <a:latin typeface="Roboto"/>
              </a:rPr>
              <a:t>mit</a:t>
            </a:r>
            <a:r>
              <a:rPr lang="en-US" sz="2125" dirty="0">
                <a:solidFill>
                  <a:srgbClr val="191919"/>
                </a:solidFill>
                <a:latin typeface="Roboto"/>
              </a:rPr>
              <a:t> </a:t>
            </a:r>
            <a:r>
              <a:rPr lang="en-US" sz="2125" dirty="0" err="1">
                <a:solidFill>
                  <a:srgbClr val="191919"/>
                </a:solidFill>
                <a:latin typeface="Roboto"/>
              </a:rPr>
              <a:t>Partnern</a:t>
            </a:r>
            <a:endParaRPr lang="en-US" sz="2125" dirty="0">
              <a:solidFill>
                <a:srgbClr val="191919"/>
              </a:solidFill>
              <a:latin typeface="Roboto"/>
            </a:endParaRPr>
          </a:p>
        </p:txBody>
      </p:sp>
      <p:grpSp>
        <p:nvGrpSpPr>
          <p:cNvPr id="10" name="Group 10"/>
          <p:cNvGrpSpPr/>
          <p:nvPr/>
        </p:nvGrpSpPr>
        <p:grpSpPr>
          <a:xfrm>
            <a:off x="10586824" y="7036257"/>
            <a:ext cx="6940483" cy="1072136"/>
            <a:chOff x="0" y="-9525"/>
            <a:chExt cx="9253977" cy="1429515"/>
          </a:xfrm>
        </p:grpSpPr>
        <p:sp>
          <p:nvSpPr>
            <p:cNvPr id="11" name="TextBox 11"/>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Umsetzung</a:t>
              </a:r>
              <a:endParaRPr lang="en-US" sz="2899" dirty="0">
                <a:solidFill>
                  <a:srgbClr val="191919"/>
                </a:solidFill>
                <a:latin typeface="Roboto Bold"/>
              </a:endParaRPr>
            </a:p>
          </p:txBody>
        </p:sp>
        <p:sp>
          <p:nvSpPr>
            <p:cNvPr id="12" name="TextBox 12"/>
            <p:cNvSpPr txBox="1"/>
            <p:nvPr/>
          </p:nvSpPr>
          <p:spPr>
            <a:xfrm>
              <a:off x="0" y="944389"/>
              <a:ext cx="9253977" cy="475601"/>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dirty="0" err="1">
                  <a:solidFill>
                    <a:srgbClr val="191919"/>
                  </a:solidFill>
                  <a:latin typeface="Roboto"/>
                </a:rPr>
                <a:t>Programme</a:t>
              </a:r>
              <a:r>
                <a:rPr lang="en-US" sz="2125" dirty="0">
                  <a:solidFill>
                    <a:srgbClr val="191919"/>
                  </a:solidFill>
                  <a:latin typeface="Roboto"/>
                </a:rPr>
                <a:t> an </a:t>
              </a:r>
              <a:r>
                <a:rPr lang="en-US" sz="2125" dirty="0" err="1">
                  <a:solidFill>
                    <a:srgbClr val="191919"/>
                  </a:solidFill>
                  <a:latin typeface="Roboto"/>
                </a:rPr>
                <a:t>Schulen</a:t>
              </a:r>
              <a:r>
                <a:rPr lang="en-US" sz="2125" dirty="0">
                  <a:solidFill>
                    <a:srgbClr val="191919"/>
                  </a:solidFill>
                  <a:latin typeface="Roboto"/>
                </a:rPr>
                <a:t> </a:t>
              </a:r>
              <a:r>
                <a:rPr lang="en-US" sz="2125" dirty="0" err="1">
                  <a:solidFill>
                    <a:srgbClr val="191919"/>
                  </a:solidFill>
                  <a:latin typeface="Roboto"/>
                </a:rPr>
                <a:t>durchführen</a:t>
              </a:r>
              <a:endParaRPr lang="en-US" sz="2125"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a:solidFill>
                  <a:srgbClr val="000000"/>
                </a:solidFill>
                <a:latin typeface="Roboto Bold"/>
              </a:rPr>
              <a:t>Wie ihr uns unterstützen könnt</a:t>
            </a:r>
          </a:p>
        </p:txBody>
      </p:sp>
      <p:sp>
        <p:nvSpPr>
          <p:cNvPr id="3" name="TextBox 3"/>
          <p:cNvSpPr txBox="1"/>
          <p:nvPr/>
        </p:nvSpPr>
        <p:spPr>
          <a:xfrm>
            <a:off x="1028700" y="5940036"/>
            <a:ext cx="6702794" cy="1014701"/>
          </a:xfrm>
          <a:prstGeom prst="rect">
            <a:avLst/>
          </a:prstGeom>
        </p:spPr>
        <p:txBody>
          <a:bodyPr lIns="0" tIns="0" rIns="0" bIns="0" rtlCol="0" anchor="t">
            <a:spAutoFit/>
          </a:bodyPr>
          <a:lstStyle/>
          <a:p>
            <a:pPr marL="0" lvl="0" indent="0" algn="l">
              <a:lnSpc>
                <a:spcPts val="2729"/>
              </a:lnSpc>
            </a:pPr>
            <a:r>
              <a:rPr lang="en-US" sz="1950" dirty="0">
                <a:solidFill>
                  <a:srgbClr val="000000"/>
                </a:solidFill>
                <a:latin typeface="Roboto"/>
              </a:rPr>
              <a:t>Das </a:t>
            </a:r>
            <a:r>
              <a:rPr lang="en-US" sz="1950" dirty="0" err="1">
                <a:solidFill>
                  <a:srgbClr val="000000"/>
                </a:solidFill>
                <a:latin typeface="Roboto"/>
              </a:rPr>
              <a:t>Programm</a:t>
            </a:r>
            <a:r>
              <a:rPr lang="en-US" sz="1950" dirty="0">
                <a:solidFill>
                  <a:srgbClr val="000000"/>
                </a:solidFill>
                <a:latin typeface="Roboto"/>
              </a:rPr>
              <a:t> muss </a:t>
            </a:r>
            <a:r>
              <a:rPr lang="en-US" sz="1950" dirty="0" err="1">
                <a:solidFill>
                  <a:srgbClr val="000000"/>
                </a:solidFill>
                <a:latin typeface="Roboto"/>
              </a:rPr>
              <a:t>finanziert</a:t>
            </a:r>
            <a:r>
              <a:rPr lang="en-US" sz="1950" dirty="0">
                <a:solidFill>
                  <a:srgbClr val="000000"/>
                </a:solidFill>
                <a:latin typeface="Roboto"/>
              </a:rPr>
              <a:t> warden und der </a:t>
            </a:r>
            <a:r>
              <a:rPr lang="en-US" sz="1950" dirty="0" err="1">
                <a:solidFill>
                  <a:srgbClr val="000000"/>
                </a:solidFill>
                <a:latin typeface="Roboto"/>
              </a:rPr>
              <a:t>Zugang</a:t>
            </a:r>
            <a:r>
              <a:rPr lang="en-US" sz="1950" dirty="0">
                <a:solidFill>
                  <a:srgbClr val="000000"/>
                </a:solidFill>
                <a:latin typeface="Roboto"/>
              </a:rPr>
              <a:t> </a:t>
            </a:r>
            <a:r>
              <a:rPr lang="en-US" sz="1950" dirty="0" err="1">
                <a:solidFill>
                  <a:srgbClr val="000000"/>
                </a:solidFill>
                <a:latin typeface="Roboto"/>
              </a:rPr>
              <a:t>zu</a:t>
            </a:r>
            <a:r>
              <a:rPr lang="en-US" sz="1950" dirty="0">
                <a:solidFill>
                  <a:srgbClr val="000000"/>
                </a:solidFill>
                <a:latin typeface="Roboto"/>
              </a:rPr>
              <a:t> </a:t>
            </a:r>
            <a:r>
              <a:rPr lang="en-US" sz="1950" dirty="0" err="1">
                <a:solidFill>
                  <a:srgbClr val="000000"/>
                </a:solidFill>
                <a:latin typeface="Roboto"/>
              </a:rPr>
              <a:t>vielen</a:t>
            </a:r>
            <a:r>
              <a:rPr lang="en-US" sz="1950" dirty="0">
                <a:solidFill>
                  <a:srgbClr val="000000"/>
                </a:solidFill>
                <a:latin typeface="Roboto"/>
              </a:rPr>
              <a:t> </a:t>
            </a:r>
            <a:r>
              <a:rPr lang="en-US" sz="1950" dirty="0" err="1">
                <a:solidFill>
                  <a:srgbClr val="000000"/>
                </a:solidFill>
                <a:latin typeface="Roboto"/>
              </a:rPr>
              <a:t>Schulen</a:t>
            </a:r>
            <a:r>
              <a:rPr lang="en-US" sz="1950" dirty="0">
                <a:solidFill>
                  <a:srgbClr val="000000"/>
                </a:solidFill>
                <a:latin typeface="Roboto"/>
              </a:rPr>
              <a:t> in Köln </a:t>
            </a:r>
            <a:r>
              <a:rPr lang="en-US" sz="1950" dirty="0" err="1">
                <a:solidFill>
                  <a:srgbClr val="000000"/>
                </a:solidFill>
                <a:latin typeface="Roboto"/>
              </a:rPr>
              <a:t>klappt</a:t>
            </a:r>
            <a:r>
              <a:rPr lang="en-US" sz="1950" dirty="0">
                <a:solidFill>
                  <a:srgbClr val="000000"/>
                </a:solidFill>
                <a:latin typeface="Roboto"/>
              </a:rPr>
              <a:t> </a:t>
            </a:r>
            <a:r>
              <a:rPr lang="en-US" sz="1950" dirty="0" err="1">
                <a:solidFill>
                  <a:srgbClr val="000000"/>
                </a:solidFill>
                <a:latin typeface="Roboto"/>
              </a:rPr>
              <a:t>nur</a:t>
            </a:r>
            <a:r>
              <a:rPr lang="en-US" sz="1950" dirty="0">
                <a:solidFill>
                  <a:srgbClr val="000000"/>
                </a:solidFill>
                <a:latin typeface="Roboto"/>
              </a:rPr>
              <a:t> </a:t>
            </a:r>
            <a:r>
              <a:rPr lang="en-US" sz="1950" dirty="0" err="1">
                <a:solidFill>
                  <a:srgbClr val="000000"/>
                </a:solidFill>
                <a:latin typeface="Roboto"/>
              </a:rPr>
              <a:t>mit</a:t>
            </a:r>
            <a:r>
              <a:rPr lang="en-US" sz="1950" dirty="0">
                <a:solidFill>
                  <a:srgbClr val="000000"/>
                </a:solidFill>
                <a:latin typeface="Roboto"/>
              </a:rPr>
              <a:t> </a:t>
            </a:r>
            <a:r>
              <a:rPr lang="en-US" sz="1950" dirty="0" err="1">
                <a:solidFill>
                  <a:srgbClr val="000000"/>
                </a:solidFill>
                <a:latin typeface="Roboto"/>
              </a:rPr>
              <a:t>Unterstützung</a:t>
            </a:r>
            <a:r>
              <a:rPr lang="en-US" sz="1950" dirty="0">
                <a:solidFill>
                  <a:srgbClr val="000000"/>
                </a:solidFill>
                <a:latin typeface="Roboto"/>
              </a:rPr>
              <a:t> des </a:t>
            </a:r>
            <a:r>
              <a:rPr lang="en-US" sz="1950" dirty="0" err="1">
                <a:solidFill>
                  <a:srgbClr val="000000"/>
                </a:solidFill>
                <a:latin typeface="Roboto"/>
              </a:rPr>
              <a:t>Schulamtes</a:t>
            </a:r>
            <a:r>
              <a:rPr lang="en-US" sz="1950" dirty="0">
                <a:solidFill>
                  <a:srgbClr val="000000"/>
                </a:solidFill>
                <a:latin typeface="Roboto"/>
              </a:rPr>
              <a:t> und </a:t>
            </a:r>
            <a:r>
              <a:rPr lang="en-US" sz="1950" dirty="0" err="1">
                <a:solidFill>
                  <a:srgbClr val="000000"/>
                </a:solidFill>
                <a:latin typeface="Roboto"/>
              </a:rPr>
              <a:t>anderen</a:t>
            </a:r>
            <a:r>
              <a:rPr lang="en-US" sz="1950" dirty="0">
                <a:solidFill>
                  <a:srgbClr val="000000"/>
                </a:solidFill>
                <a:latin typeface="Roboto"/>
              </a:rPr>
              <a:t> </a:t>
            </a:r>
            <a:r>
              <a:rPr lang="en-US" sz="1950" dirty="0" err="1">
                <a:solidFill>
                  <a:srgbClr val="000000"/>
                </a:solidFill>
                <a:latin typeface="Roboto"/>
              </a:rPr>
              <a:t>gewichtigen</a:t>
            </a:r>
            <a:r>
              <a:rPr lang="en-US" sz="1950" dirty="0">
                <a:solidFill>
                  <a:srgbClr val="000000"/>
                </a:solidFill>
                <a:latin typeface="Roboto"/>
              </a:rPr>
              <a:t> </a:t>
            </a:r>
            <a:r>
              <a:rPr lang="en-US" sz="1950" dirty="0" err="1">
                <a:solidFill>
                  <a:srgbClr val="000000"/>
                </a:solidFill>
                <a:latin typeface="Roboto"/>
              </a:rPr>
              <a:t>Stimmen</a:t>
            </a:r>
            <a:r>
              <a:rPr lang="en-US" sz="1950" dirty="0">
                <a:solidFill>
                  <a:srgbClr val="000000"/>
                </a:solidFill>
                <a:latin typeface="Roboto"/>
              </a:rPr>
              <a:t> in der Stadt. </a:t>
            </a:r>
          </a:p>
        </p:txBody>
      </p:sp>
      <p:sp>
        <p:nvSpPr>
          <p:cNvPr id="4" name="TextBox 4"/>
          <p:cNvSpPr txBox="1"/>
          <p:nvPr/>
        </p:nvSpPr>
        <p:spPr>
          <a:xfrm>
            <a:off x="11811000" y="4305300"/>
            <a:ext cx="4148358" cy="403957"/>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Finanzierung</a:t>
            </a:r>
            <a:endParaRPr lang="en-US" sz="2400" dirty="0">
              <a:solidFill>
                <a:srgbClr val="000000"/>
              </a:solidFill>
              <a:latin typeface="Roboto"/>
            </a:endParaRPr>
          </a:p>
        </p:txBody>
      </p:sp>
      <p:sp>
        <p:nvSpPr>
          <p:cNvPr id="5" name="TextBox 5"/>
          <p:cNvSpPr txBox="1"/>
          <p:nvPr/>
        </p:nvSpPr>
        <p:spPr>
          <a:xfrm>
            <a:off x="11811000" y="5996473"/>
            <a:ext cx="4683485" cy="403957"/>
          </a:xfrm>
          <a:prstGeom prst="rect">
            <a:avLst/>
          </a:prstGeom>
        </p:spPr>
        <p:txBody>
          <a:bodyPr lIns="0" tIns="0" rIns="0" bIns="0" rtlCol="0" anchor="t">
            <a:spAutoFit/>
          </a:bodyPr>
          <a:lstStyle/>
          <a:p>
            <a:pPr algn="l">
              <a:lnSpc>
                <a:spcPts val="3359"/>
              </a:lnSpc>
            </a:pPr>
            <a:r>
              <a:rPr lang="en-US" sz="2400" dirty="0" err="1">
                <a:solidFill>
                  <a:srgbClr val="000000"/>
                </a:solidFill>
                <a:latin typeface="Roboto"/>
              </a:rPr>
              <a:t>Kontakte</a:t>
            </a:r>
            <a:endParaRPr lang="en-US" sz="2400" dirty="0">
              <a:solidFill>
                <a:srgbClr val="000000"/>
              </a:solidFill>
              <a:latin typeface="Roboto"/>
            </a:endParaRPr>
          </a:p>
        </p:txBody>
      </p:sp>
      <p:sp>
        <p:nvSpPr>
          <p:cNvPr id="6" name="TextBox 6"/>
          <p:cNvSpPr txBox="1"/>
          <p:nvPr/>
        </p:nvSpPr>
        <p:spPr>
          <a:xfrm>
            <a:off x="11811000" y="7548718"/>
            <a:ext cx="4683485" cy="403957"/>
          </a:xfrm>
          <a:prstGeom prst="rect">
            <a:avLst/>
          </a:prstGeom>
        </p:spPr>
        <p:txBody>
          <a:bodyPr lIns="0" tIns="0" rIns="0" bIns="0" rtlCol="0" anchor="t">
            <a:spAutoFit/>
          </a:bodyPr>
          <a:lstStyle/>
          <a:p>
            <a:pPr marL="0" lvl="0" indent="0" algn="l">
              <a:lnSpc>
                <a:spcPts val="3359"/>
              </a:lnSpc>
              <a:spcBef>
                <a:spcPct val="0"/>
              </a:spcBef>
            </a:pPr>
            <a:r>
              <a:rPr lang="en-US" sz="2400" dirty="0" err="1">
                <a:solidFill>
                  <a:srgbClr val="000000"/>
                </a:solidFill>
                <a:latin typeface="Roboto"/>
              </a:rPr>
              <a:t>Öffentliche</a:t>
            </a:r>
            <a:r>
              <a:rPr lang="en-US" sz="2400" dirty="0">
                <a:solidFill>
                  <a:srgbClr val="000000"/>
                </a:solidFill>
                <a:latin typeface="Roboto"/>
              </a:rPr>
              <a:t> </a:t>
            </a:r>
            <a:r>
              <a:rPr lang="en-US" sz="2400" dirty="0" err="1">
                <a:solidFill>
                  <a:srgbClr val="000000"/>
                </a:solidFill>
                <a:latin typeface="Roboto"/>
              </a:rPr>
              <a:t>Kommunikation</a:t>
            </a:r>
            <a:endParaRPr lang="en-US" sz="2400" dirty="0">
              <a:solidFill>
                <a:srgbClr val="000000"/>
              </a:solidFill>
              <a:latin typeface="Roboto"/>
            </a:endParaRP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dirty="0">
                <a:solidFill>
                  <a:srgbClr val="000000"/>
                </a:solidFill>
                <a:latin typeface="Roboto"/>
              </a:rPr>
              <a:t>j</a:t>
            </a:r>
            <a:r>
              <a:rPr lang="en-US" sz="1911" u="none" dirty="0">
                <a:solidFill>
                  <a:srgbClr val="000000"/>
                </a:solidFill>
                <a:latin typeface="Roboto"/>
              </a:rPr>
              <a:t>onas.gruenewald@digiep.de</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8"/>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Benutzerdefiniert</PresentationFormat>
  <Paragraphs>49</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DM Sans Bold</vt:lpstr>
      <vt:lpstr>Calibri</vt:lpstr>
      <vt:lpstr>Roboto Italics</vt:lpstr>
      <vt:lpstr>Roboto</vt:lpstr>
      <vt:lpstr>Roboto Bold</vt:lpstr>
      <vt:lpstr>Now Medium</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Jonas Grünewald</cp:lastModifiedBy>
  <cp:revision>6</cp:revision>
  <dcterms:created xsi:type="dcterms:W3CDTF">2006-08-16T00:00:00Z</dcterms:created>
  <dcterms:modified xsi:type="dcterms:W3CDTF">2024-09-22T12:52:20Z</dcterms:modified>
  <dc:identifier>DAGDPgA6T3o</dc:identifier>
</cp:coreProperties>
</file>