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DM Sans Bold" panose="020B0604020202020204" charset="0"/>
      <p:regular r:id="rId12"/>
    </p:embeddedFont>
    <p:embeddedFont>
      <p:font typeface="Now Medium" panose="020B0604020202020204" charset="0"/>
      <p:regular r:id="rId13"/>
    </p:embeddedFont>
    <p:embeddedFont>
      <p:font typeface="Roboto" panose="02000000000000000000" pitchFamily="2" charset="0"/>
      <p:regular r:id="rId14"/>
      <p:bold r:id="rId15"/>
      <p:italic r:id="rId16"/>
      <p:boldItalic r:id="rId17"/>
    </p:embeddedFont>
    <p:embeddedFont>
      <p:font typeface="Roboto Bold" panose="02000000000000000000" charset="0"/>
      <p:regular r:id="rId18"/>
    </p:embeddedFont>
    <p:embeddedFont>
      <p:font typeface="Roboto Italics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2628" y="14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6.sv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2.svg"/><Relationship Id="rId9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4.png"/><Relationship Id="rId3" Type="http://schemas.openxmlformats.org/officeDocument/2006/relationships/image" Target="../media/image17.svg"/><Relationship Id="rId7" Type="http://schemas.openxmlformats.org/officeDocument/2006/relationships/image" Target="../media/image2.svg"/><Relationship Id="rId12" Type="http://schemas.openxmlformats.org/officeDocument/2006/relationships/image" Target="../media/image23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22.png"/><Relationship Id="rId5" Type="http://schemas.openxmlformats.org/officeDocument/2006/relationships/image" Target="../media/image19.svg"/><Relationship Id="rId10" Type="http://schemas.openxmlformats.org/officeDocument/2006/relationships/image" Target="../media/image21.svg"/><Relationship Id="rId4" Type="http://schemas.openxmlformats.org/officeDocument/2006/relationships/image" Target="../media/image18.pn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sv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5" Type="http://schemas.openxmlformats.org/officeDocument/2006/relationships/image" Target="../media/image2.sv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Relationship Id="rId1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291934">
            <a:off x="-7019642" y="-5746477"/>
            <a:ext cx="11748906" cy="8800999"/>
          </a:xfrm>
          <a:custGeom>
            <a:avLst/>
            <a:gdLst/>
            <a:ahLst/>
            <a:cxnLst/>
            <a:rect l="l" t="t" r="r" b="b"/>
            <a:pathLst>
              <a:path w="11748906" h="8800999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9419971" y="2659438"/>
            <a:ext cx="7453277" cy="5962622"/>
          </a:xfrm>
          <a:custGeom>
            <a:avLst/>
            <a:gdLst/>
            <a:ahLst/>
            <a:cxnLst/>
            <a:rect l="l" t="t" r="r" b="b"/>
            <a:pathLst>
              <a:path w="7453277" h="5962622">
                <a:moveTo>
                  <a:pt x="0" y="0"/>
                </a:moveTo>
                <a:lnTo>
                  <a:pt x="7453277" y="0"/>
                </a:lnTo>
                <a:lnTo>
                  <a:pt x="7453277" y="5962622"/>
                </a:lnTo>
                <a:lnTo>
                  <a:pt x="0" y="59626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16388997" y="330829"/>
            <a:ext cx="1383456" cy="920863"/>
          </a:xfrm>
          <a:custGeom>
            <a:avLst/>
            <a:gdLst/>
            <a:ahLst/>
            <a:cxnLst/>
            <a:rect l="l" t="t" r="r" b="b"/>
            <a:pathLst>
              <a:path w="1383456" h="920863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TextBox 5"/>
          <p:cNvSpPr txBox="1"/>
          <p:nvPr/>
        </p:nvSpPr>
        <p:spPr>
          <a:xfrm>
            <a:off x="1028700" y="2906893"/>
            <a:ext cx="8115300" cy="2236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10"/>
              </a:lnSpc>
            </a:pPr>
            <a:r>
              <a:rPr lang="en-US" sz="8663" spc="-138" dirty="0">
                <a:solidFill>
                  <a:srgbClr val="191919"/>
                </a:solidFill>
                <a:latin typeface="Roboto Bold"/>
              </a:rPr>
              <a:t>Cir*Cologne</a:t>
            </a:r>
          </a:p>
          <a:p>
            <a:pPr algn="l">
              <a:lnSpc>
                <a:spcPts val="8334"/>
              </a:lnSpc>
            </a:pPr>
            <a:endParaRPr lang="en-US" sz="8663" spc="-138" dirty="0">
              <a:solidFill>
                <a:srgbClr val="191919"/>
              </a:solidFill>
              <a:latin typeface="Roboto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35088" y="9031010"/>
            <a:ext cx="7902523" cy="416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dirty="0">
                <a:solidFill>
                  <a:srgbClr val="191919"/>
                </a:solidFill>
                <a:latin typeface="Roboto"/>
              </a:rPr>
              <a:t>Alexandra Cox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4522374"/>
            <a:ext cx="9639300" cy="42575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334"/>
              </a:lnSpc>
            </a:pPr>
            <a:r>
              <a:rPr lang="de-DE" sz="7862" dirty="0">
                <a:solidFill>
                  <a:srgbClr val="191919"/>
                </a:solidFill>
                <a:latin typeface="Roboto"/>
              </a:rPr>
              <a:t>Durch </a:t>
            </a:r>
            <a:r>
              <a:rPr lang="de-DE" sz="7862" dirty="0" err="1">
                <a:solidFill>
                  <a:srgbClr val="191919"/>
                </a:solidFill>
                <a:latin typeface="Roboto"/>
              </a:rPr>
              <a:t>Circular</a:t>
            </a:r>
            <a:r>
              <a:rPr lang="de-DE" sz="7862" dirty="0">
                <a:solidFill>
                  <a:srgbClr val="191919"/>
                </a:solidFill>
                <a:latin typeface="Roboto"/>
              </a:rPr>
              <a:t> Economy </a:t>
            </a:r>
          </a:p>
          <a:p>
            <a:pPr algn="l">
              <a:lnSpc>
                <a:spcPts val="8334"/>
              </a:lnSpc>
            </a:pPr>
            <a:r>
              <a:rPr lang="de-DE" sz="7862" dirty="0">
                <a:solidFill>
                  <a:srgbClr val="191919"/>
                </a:solidFill>
                <a:latin typeface="Roboto"/>
              </a:rPr>
              <a:t>zu Müllvermeidung &amp; </a:t>
            </a:r>
          </a:p>
          <a:p>
            <a:pPr algn="l">
              <a:lnSpc>
                <a:spcPts val="8334"/>
              </a:lnSpc>
            </a:pPr>
            <a:r>
              <a:rPr lang="de-DE" sz="7862" dirty="0" err="1">
                <a:solidFill>
                  <a:srgbClr val="191919"/>
                </a:solidFill>
                <a:latin typeface="Roboto"/>
              </a:rPr>
              <a:t>Ressorcenschonung</a:t>
            </a:r>
            <a:endParaRPr lang="en-US" sz="7862" dirty="0">
              <a:solidFill>
                <a:srgbClr val="191919"/>
              </a:solidFill>
              <a:latin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286274" y="1028700"/>
            <a:ext cx="8123536" cy="6498828"/>
          </a:xfrm>
          <a:custGeom>
            <a:avLst/>
            <a:gdLst/>
            <a:ahLst/>
            <a:cxnLst/>
            <a:rect l="l" t="t" r="r" b="b"/>
            <a:pathLst>
              <a:path w="8123536" h="6498828">
                <a:moveTo>
                  <a:pt x="0" y="0"/>
                </a:moveTo>
                <a:lnTo>
                  <a:pt x="8123536" y="0"/>
                </a:lnTo>
                <a:lnTo>
                  <a:pt x="8123536" y="6498828"/>
                </a:lnTo>
                <a:lnTo>
                  <a:pt x="0" y="6498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1386520" y="8250417"/>
            <a:ext cx="3412913" cy="739641"/>
          </a:xfrm>
          <a:custGeom>
            <a:avLst/>
            <a:gdLst/>
            <a:ahLst/>
            <a:cxnLst/>
            <a:rect l="l" t="t" r="r" b="b"/>
            <a:pathLst>
              <a:path w="3412913" h="739641">
                <a:moveTo>
                  <a:pt x="0" y="0"/>
                </a:moveTo>
                <a:lnTo>
                  <a:pt x="3412914" y="0"/>
                </a:lnTo>
                <a:lnTo>
                  <a:pt x="3412914" y="739641"/>
                </a:lnTo>
                <a:lnTo>
                  <a:pt x="0" y="7396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711293" y="3316373"/>
            <a:ext cx="4763369" cy="3170617"/>
          </a:xfrm>
          <a:custGeom>
            <a:avLst/>
            <a:gdLst/>
            <a:ahLst/>
            <a:cxnLst/>
            <a:rect l="l" t="t" r="r" b="b"/>
            <a:pathLst>
              <a:path w="4763369" h="3170617">
                <a:moveTo>
                  <a:pt x="0" y="0"/>
                </a:moveTo>
                <a:lnTo>
                  <a:pt x="4763369" y="0"/>
                </a:lnTo>
                <a:lnTo>
                  <a:pt x="4763369" y="3170617"/>
                </a:lnTo>
                <a:lnTo>
                  <a:pt x="0" y="31706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>
            <a:off x="5437637" y="7125736"/>
            <a:ext cx="3706363" cy="2989002"/>
          </a:xfrm>
          <a:custGeom>
            <a:avLst/>
            <a:gdLst/>
            <a:ahLst/>
            <a:cxnLst/>
            <a:rect l="l" t="t" r="r" b="b"/>
            <a:pathLst>
              <a:path w="3706363" h="2989002">
                <a:moveTo>
                  <a:pt x="0" y="0"/>
                </a:moveTo>
                <a:lnTo>
                  <a:pt x="3706363" y="0"/>
                </a:lnTo>
                <a:lnTo>
                  <a:pt x="3706363" y="2989002"/>
                </a:lnTo>
                <a:lnTo>
                  <a:pt x="0" y="29890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9614728" y="7809745"/>
            <a:ext cx="2634670" cy="1620984"/>
          </a:xfrm>
          <a:custGeom>
            <a:avLst/>
            <a:gdLst/>
            <a:ahLst/>
            <a:cxnLst/>
            <a:rect l="l" t="t" r="r" b="b"/>
            <a:pathLst>
              <a:path w="2634670" h="1620984">
                <a:moveTo>
                  <a:pt x="0" y="0"/>
                </a:moveTo>
                <a:lnTo>
                  <a:pt x="2634669" y="0"/>
                </a:lnTo>
                <a:lnTo>
                  <a:pt x="2634669" y="1620984"/>
                </a:lnTo>
                <a:lnTo>
                  <a:pt x="0" y="162098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TextBox 7"/>
          <p:cNvSpPr txBox="1"/>
          <p:nvPr/>
        </p:nvSpPr>
        <p:spPr>
          <a:xfrm>
            <a:off x="1028700" y="2888471"/>
            <a:ext cx="7701936" cy="760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55"/>
              </a:lnSpc>
            </a:pPr>
            <a:r>
              <a:rPr lang="en-US" sz="4397">
                <a:solidFill>
                  <a:srgbClr val="000000"/>
                </a:solidFill>
                <a:latin typeface="Roboto Bold"/>
              </a:rPr>
              <a:t>Ein Projekt von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83906" y="4531183"/>
            <a:ext cx="682838" cy="611993"/>
          </a:xfrm>
          <a:custGeom>
            <a:avLst/>
            <a:gdLst/>
            <a:ahLst/>
            <a:cxnLst/>
            <a:rect l="l" t="t" r="r" b="b"/>
            <a:pathLst>
              <a:path w="682838" h="611993">
                <a:moveTo>
                  <a:pt x="0" y="0"/>
                </a:moveTo>
                <a:lnTo>
                  <a:pt x="682838" y="0"/>
                </a:lnTo>
                <a:lnTo>
                  <a:pt x="682838" y="611993"/>
                </a:lnTo>
                <a:lnTo>
                  <a:pt x="0" y="6119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TextBox 3"/>
          <p:cNvSpPr txBox="1"/>
          <p:nvPr/>
        </p:nvSpPr>
        <p:spPr>
          <a:xfrm>
            <a:off x="5214925" y="1015574"/>
            <a:ext cx="7858149" cy="1236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>
                <a:solidFill>
                  <a:srgbClr val="000000"/>
                </a:solidFill>
                <a:latin typeface="Roboto Bold"/>
              </a:rPr>
              <a:t>Das Team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083059" y="8638834"/>
            <a:ext cx="3466538" cy="415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3"/>
              </a:lnSpc>
            </a:pPr>
            <a:r>
              <a:rPr lang="en-US" sz="2402" spc="523">
                <a:solidFill>
                  <a:srgbClr val="191919"/>
                </a:solidFill>
                <a:latin typeface="Roboto Bold"/>
              </a:rPr>
              <a:t>NAME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385319" y="8638834"/>
            <a:ext cx="3466538" cy="415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3"/>
              </a:lnSpc>
            </a:pPr>
            <a:r>
              <a:rPr lang="en-US" sz="2402" spc="523" dirty="0">
                <a:solidFill>
                  <a:srgbClr val="191919"/>
                </a:solidFill>
                <a:latin typeface="Roboto Bold"/>
              </a:rPr>
              <a:t>Alexandra Cox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738402" y="8638834"/>
            <a:ext cx="3466538" cy="415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3"/>
              </a:lnSpc>
            </a:pPr>
            <a:r>
              <a:rPr lang="en-US" sz="2402" spc="523">
                <a:solidFill>
                  <a:srgbClr val="191919"/>
                </a:solidFill>
                <a:latin typeface="Roboto Bold"/>
              </a:rPr>
              <a:t>NAME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13817" y="9129684"/>
            <a:ext cx="3599409" cy="9343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64"/>
              </a:lnSpc>
            </a:pPr>
            <a:r>
              <a:rPr lang="en-US" sz="1643" dirty="0">
                <a:solidFill>
                  <a:srgbClr val="000000"/>
                </a:solidFill>
                <a:latin typeface="Roboto"/>
              </a:rPr>
              <a:t>M.Sc. </a:t>
            </a:r>
            <a:r>
              <a:rPr lang="en-US" sz="1643" dirty="0" err="1">
                <a:solidFill>
                  <a:srgbClr val="000000"/>
                </a:solidFill>
                <a:latin typeface="Roboto"/>
              </a:rPr>
              <a:t>Umwelttechnik</a:t>
            </a:r>
            <a:r>
              <a:rPr lang="en-US" sz="1643" dirty="0">
                <a:solidFill>
                  <a:srgbClr val="000000"/>
                </a:solidFill>
                <a:latin typeface="Roboto"/>
              </a:rPr>
              <a:t> und </a:t>
            </a:r>
            <a:r>
              <a:rPr lang="en-US" sz="1643" dirty="0" err="1">
                <a:solidFill>
                  <a:srgbClr val="000000"/>
                </a:solidFill>
                <a:latin typeface="Roboto"/>
              </a:rPr>
              <a:t>Ressourcenmanagement</a:t>
            </a:r>
            <a:endParaRPr lang="en-US" sz="1643" dirty="0">
              <a:solidFill>
                <a:srgbClr val="000000"/>
              </a:solidFill>
              <a:latin typeface="Roboto"/>
            </a:endParaRPr>
          </a:p>
          <a:p>
            <a:pPr algn="ctr">
              <a:lnSpc>
                <a:spcPts val="2464"/>
              </a:lnSpc>
            </a:pPr>
            <a:r>
              <a:rPr lang="en-US" sz="1643" dirty="0" err="1">
                <a:solidFill>
                  <a:srgbClr val="000000"/>
                </a:solidFill>
                <a:latin typeface="Roboto"/>
              </a:rPr>
              <a:t>Referentin</a:t>
            </a:r>
            <a:r>
              <a:rPr lang="en-US" sz="1643" dirty="0">
                <a:solidFill>
                  <a:srgbClr val="000000"/>
                </a:solidFill>
                <a:latin typeface="Roboto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766735" y="9129684"/>
            <a:ext cx="1409874" cy="289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4"/>
              </a:lnSpc>
            </a:pPr>
            <a:r>
              <a:rPr lang="en-US" sz="1643">
                <a:solidFill>
                  <a:srgbClr val="000000"/>
                </a:solidFill>
                <a:latin typeface="Roboto"/>
              </a:rPr>
              <a:t>Rolle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111392" y="9250559"/>
            <a:ext cx="1409874" cy="289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4"/>
              </a:lnSpc>
            </a:pPr>
            <a:r>
              <a:rPr lang="en-US" sz="1643">
                <a:solidFill>
                  <a:srgbClr val="000000"/>
                </a:solidFill>
                <a:latin typeface="Roboto"/>
              </a:rPr>
              <a:t>Rolle</a:t>
            </a:r>
          </a:p>
        </p:txBody>
      </p:sp>
      <p:sp>
        <p:nvSpPr>
          <p:cNvPr id="11" name="Freeform 11"/>
          <p:cNvSpPr/>
          <p:nvPr/>
        </p:nvSpPr>
        <p:spPr>
          <a:xfrm rot="1291934">
            <a:off x="-7019642" y="-5746477"/>
            <a:ext cx="11748906" cy="8800999"/>
          </a:xfrm>
          <a:custGeom>
            <a:avLst/>
            <a:gdLst/>
            <a:ahLst/>
            <a:cxnLst/>
            <a:rect l="l" t="t" r="r" b="b"/>
            <a:pathLst>
              <a:path w="11748906" h="8800999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Freeform 12"/>
          <p:cNvSpPr/>
          <p:nvPr/>
        </p:nvSpPr>
        <p:spPr>
          <a:xfrm rot="1291934">
            <a:off x="14165978" y="6371875"/>
            <a:ext cx="9330612" cy="6989476"/>
          </a:xfrm>
          <a:custGeom>
            <a:avLst/>
            <a:gdLst/>
            <a:ahLst/>
            <a:cxnLst/>
            <a:rect l="l" t="t" r="r" b="b"/>
            <a:pathLst>
              <a:path w="9330612" h="6989476">
                <a:moveTo>
                  <a:pt x="0" y="0"/>
                </a:moveTo>
                <a:lnTo>
                  <a:pt x="9330612" y="0"/>
                </a:lnTo>
                <a:lnTo>
                  <a:pt x="9330612" y="6989476"/>
                </a:lnTo>
                <a:lnTo>
                  <a:pt x="0" y="69894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3" name="Freeform 13"/>
          <p:cNvSpPr/>
          <p:nvPr/>
        </p:nvSpPr>
        <p:spPr>
          <a:xfrm>
            <a:off x="16388997" y="330829"/>
            <a:ext cx="1383456" cy="920863"/>
          </a:xfrm>
          <a:custGeom>
            <a:avLst/>
            <a:gdLst/>
            <a:ahLst/>
            <a:cxnLst/>
            <a:rect l="l" t="t" r="r" b="b"/>
            <a:pathLst>
              <a:path w="1383456" h="920863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pic>
        <p:nvPicPr>
          <p:cNvPr id="15" name="Grafik 14" descr="Marke Fragezeichen mit einfarbiger Füllung">
            <a:extLst>
              <a:ext uri="{FF2B5EF4-FFF2-40B4-BE49-F238E27FC236}">
                <a16:creationId xmlns:a16="http://schemas.microsoft.com/office/drawing/2014/main" id="{00D1E383-BAD8-1007-3DF1-46AA7A2040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008452" y="4855907"/>
            <a:ext cx="2926748" cy="2926748"/>
          </a:xfrm>
          <a:prstGeom prst="rect">
            <a:avLst/>
          </a:prstGeom>
        </p:spPr>
      </p:pic>
      <p:pic>
        <p:nvPicPr>
          <p:cNvPr id="16" name="Grafik 15" descr="Marke Fragezeichen mit einfarbiger Füllung">
            <a:extLst>
              <a:ext uri="{FF2B5EF4-FFF2-40B4-BE49-F238E27FC236}">
                <a16:creationId xmlns:a16="http://schemas.microsoft.com/office/drawing/2014/main" id="{F49DAD11-D887-0CD3-9CFE-D6C7B3B26D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70095" y="4914590"/>
            <a:ext cx="2926748" cy="29267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68974" y="3399173"/>
            <a:ext cx="7765888" cy="1832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7"/>
              </a:lnSpc>
            </a:pPr>
            <a:r>
              <a:rPr lang="en-US" sz="6064" dirty="0" err="1">
                <a:solidFill>
                  <a:srgbClr val="191919"/>
                </a:solidFill>
                <a:latin typeface="Roboto Bold"/>
              </a:rPr>
              <a:t>Unnötige</a:t>
            </a:r>
            <a:r>
              <a:rPr lang="en-US" sz="6064" dirty="0">
                <a:solidFill>
                  <a:srgbClr val="191919"/>
                </a:solidFill>
                <a:latin typeface="Roboto Bold"/>
              </a:rPr>
              <a:t> </a:t>
            </a:r>
            <a:r>
              <a:rPr lang="en-US" sz="6064" dirty="0" err="1">
                <a:solidFill>
                  <a:srgbClr val="191919"/>
                </a:solidFill>
                <a:latin typeface="Roboto Bold"/>
              </a:rPr>
              <a:t>Müllproduktion</a:t>
            </a:r>
            <a:r>
              <a:rPr lang="en-US" sz="6064" dirty="0">
                <a:solidFill>
                  <a:srgbClr val="191919"/>
                </a:solidFill>
                <a:latin typeface="Roboto Bold"/>
              </a:rPr>
              <a:t> </a:t>
            </a:r>
          </a:p>
        </p:txBody>
      </p:sp>
      <p:sp>
        <p:nvSpPr>
          <p:cNvPr id="3" name="Freeform 3"/>
          <p:cNvSpPr/>
          <p:nvPr/>
        </p:nvSpPr>
        <p:spPr>
          <a:xfrm rot="1291934">
            <a:off x="-7019642" y="-5746477"/>
            <a:ext cx="11748906" cy="8800999"/>
          </a:xfrm>
          <a:custGeom>
            <a:avLst/>
            <a:gdLst/>
            <a:ahLst/>
            <a:cxnLst/>
            <a:rect l="l" t="t" r="r" b="b"/>
            <a:pathLst>
              <a:path w="11748906" h="8800999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10615901" y="1673832"/>
            <a:ext cx="5904743" cy="6939335"/>
          </a:xfrm>
          <a:custGeom>
            <a:avLst/>
            <a:gdLst/>
            <a:ahLst/>
            <a:cxnLst/>
            <a:rect l="l" t="t" r="r" b="b"/>
            <a:pathLst>
              <a:path w="5904743" h="6939335">
                <a:moveTo>
                  <a:pt x="0" y="0"/>
                </a:moveTo>
                <a:lnTo>
                  <a:pt x="5904743" y="0"/>
                </a:lnTo>
                <a:lnTo>
                  <a:pt x="5904743" y="6939336"/>
                </a:lnTo>
                <a:lnTo>
                  <a:pt x="0" y="69393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TextBox 5"/>
          <p:cNvSpPr txBox="1"/>
          <p:nvPr/>
        </p:nvSpPr>
        <p:spPr>
          <a:xfrm>
            <a:off x="1668974" y="5549031"/>
            <a:ext cx="8694226" cy="43241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12"/>
              </a:lnSpc>
            </a:pPr>
            <a:r>
              <a:rPr lang="de-DE" sz="2275" dirty="0">
                <a:solidFill>
                  <a:srgbClr val="191919"/>
                </a:solidFill>
                <a:latin typeface="Roboto"/>
              </a:rPr>
              <a:t>Von </a:t>
            </a:r>
            <a:r>
              <a:rPr lang="de-DE" sz="2275" dirty="0" err="1">
                <a:solidFill>
                  <a:srgbClr val="191919"/>
                </a:solidFill>
                <a:latin typeface="Roboto"/>
              </a:rPr>
              <a:t>Kölner:innen</a:t>
            </a:r>
            <a:r>
              <a:rPr lang="de-DE" sz="2275" dirty="0">
                <a:solidFill>
                  <a:srgbClr val="191919"/>
                </a:solidFill>
                <a:latin typeface="Roboto"/>
              </a:rPr>
              <a:t> für </a:t>
            </a:r>
            <a:r>
              <a:rPr lang="de-DE" sz="2275" dirty="0" err="1">
                <a:solidFill>
                  <a:srgbClr val="191919"/>
                </a:solidFill>
                <a:latin typeface="Roboto"/>
              </a:rPr>
              <a:t>Kölner:innen</a:t>
            </a:r>
            <a:r>
              <a:rPr lang="de-DE" sz="2275" dirty="0">
                <a:solidFill>
                  <a:srgbClr val="191919"/>
                </a:solidFill>
                <a:latin typeface="Roboto"/>
              </a:rPr>
              <a:t>. Köln wird zu einer großen gastfreundlichen Köln-Family. Durch </a:t>
            </a:r>
            <a:r>
              <a:rPr lang="de-DE" sz="2275" dirty="0" err="1">
                <a:solidFill>
                  <a:srgbClr val="191919"/>
                </a:solidFill>
                <a:latin typeface="Roboto"/>
              </a:rPr>
              <a:t>Cir</a:t>
            </a:r>
            <a:r>
              <a:rPr lang="de-DE" sz="2275" dirty="0">
                <a:solidFill>
                  <a:srgbClr val="191919"/>
                </a:solidFill>
                <a:latin typeface="Roboto"/>
              </a:rPr>
              <a:t>*Cologne wird Verkaufen, Tauschen, Leihen und vor Allem Spenden im Raum Köln leicht gemacht. Ein Digitaler &amp; Versandkostenfreier Flohmarkt mit einem Belohnungssystem für gespendete Artikel, das Events in Köln unterstützt. Alle Beteiligten profitieren, eine classic </a:t>
            </a:r>
            <a:r>
              <a:rPr lang="de-DE" sz="2275" dirty="0" err="1">
                <a:solidFill>
                  <a:srgbClr val="191919"/>
                </a:solidFill>
                <a:latin typeface="Roboto"/>
              </a:rPr>
              <a:t>Win-Win</a:t>
            </a:r>
            <a:r>
              <a:rPr lang="de-DE" sz="2275" dirty="0">
                <a:solidFill>
                  <a:srgbClr val="191919"/>
                </a:solidFill>
                <a:latin typeface="Roboto"/>
              </a:rPr>
              <a:t> Situation. Aber auch Externe können profitieren, denn in Kölle sind alle herzlich willkommen. Wer kennt es nicht – Ladekabel auf Dienstreise vergessen. Kein Problem wir </a:t>
            </a:r>
            <a:r>
              <a:rPr lang="de-DE" sz="2275" dirty="0" err="1">
                <a:solidFill>
                  <a:srgbClr val="191919"/>
                </a:solidFill>
                <a:latin typeface="Roboto"/>
              </a:rPr>
              <a:t>Kölner:innen</a:t>
            </a:r>
            <a:r>
              <a:rPr lang="de-DE" sz="2275" dirty="0">
                <a:solidFill>
                  <a:srgbClr val="191919"/>
                </a:solidFill>
                <a:latin typeface="Roboto"/>
              </a:rPr>
              <a:t> helfen aus, damit nicht unnötig neu gekauft werden muss.</a:t>
            </a:r>
            <a:endParaRPr lang="en-US" sz="2275" dirty="0">
              <a:solidFill>
                <a:srgbClr val="191919"/>
              </a:solidFill>
              <a:latin typeface="Roboto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6388997" y="330829"/>
            <a:ext cx="1383456" cy="920863"/>
          </a:xfrm>
          <a:custGeom>
            <a:avLst/>
            <a:gdLst/>
            <a:ahLst/>
            <a:cxnLst/>
            <a:rect l="l" t="t" r="r" b="b"/>
            <a:pathLst>
              <a:path w="1383456" h="920863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1684136" y="7692812"/>
            <a:ext cx="14319993" cy="6166547"/>
          </a:xfrm>
          <a:custGeom>
            <a:avLst/>
            <a:gdLst/>
            <a:ahLst/>
            <a:cxnLst/>
            <a:rect l="l" t="t" r="r" b="b"/>
            <a:pathLst>
              <a:path w="14319993" h="6166547">
                <a:moveTo>
                  <a:pt x="0" y="0"/>
                </a:moveTo>
                <a:lnTo>
                  <a:pt x="14319993" y="0"/>
                </a:lnTo>
                <a:lnTo>
                  <a:pt x="14319993" y="6166548"/>
                </a:lnTo>
                <a:lnTo>
                  <a:pt x="0" y="61665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TextBox 3"/>
          <p:cNvSpPr txBox="1"/>
          <p:nvPr/>
        </p:nvSpPr>
        <p:spPr>
          <a:xfrm>
            <a:off x="5214925" y="1328884"/>
            <a:ext cx="7858149" cy="1236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>
                <a:solidFill>
                  <a:srgbClr val="000000"/>
                </a:solidFill>
                <a:latin typeface="Roboto Bold"/>
              </a:rPr>
              <a:t>Wie wir es lösen</a:t>
            </a:r>
          </a:p>
        </p:txBody>
      </p:sp>
      <p:sp>
        <p:nvSpPr>
          <p:cNvPr id="6" name="Freeform 6"/>
          <p:cNvSpPr/>
          <p:nvPr/>
        </p:nvSpPr>
        <p:spPr>
          <a:xfrm rot="1291934">
            <a:off x="-7019642" y="-5746477"/>
            <a:ext cx="11748906" cy="8800999"/>
          </a:xfrm>
          <a:custGeom>
            <a:avLst/>
            <a:gdLst/>
            <a:ahLst/>
            <a:cxnLst/>
            <a:rect l="l" t="t" r="r" b="b"/>
            <a:pathLst>
              <a:path w="11748906" h="8800999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>
            <a:off x="16388997" y="330829"/>
            <a:ext cx="1383456" cy="920863"/>
          </a:xfrm>
          <a:custGeom>
            <a:avLst/>
            <a:gdLst/>
            <a:ahLst/>
            <a:cxnLst/>
            <a:rect l="l" t="t" r="r" b="b"/>
            <a:pathLst>
              <a:path w="1383456" h="920863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60F5E09-C2C8-65BA-9D7D-032C5413D0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25" y="2874867"/>
            <a:ext cx="8686774" cy="453726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9455E46-26DD-269E-4859-1939FB8970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4133" y="2845907"/>
            <a:ext cx="9033517" cy="4537266"/>
          </a:xfrm>
          <a:prstGeom prst="rect">
            <a:avLst/>
          </a:prstGeom>
        </p:spPr>
      </p:pic>
      <p:pic>
        <p:nvPicPr>
          <p:cNvPr id="13" name="Grafik 12" descr="Zurück mit einfarbiger Füllung">
            <a:extLst>
              <a:ext uri="{FF2B5EF4-FFF2-40B4-BE49-F238E27FC236}">
                <a16:creationId xmlns:a16="http://schemas.microsoft.com/office/drawing/2014/main" id="{397F6B44-BB9F-2AD0-671C-87546CEA05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122305">
            <a:off x="6934200" y="3467100"/>
            <a:ext cx="914400" cy="914400"/>
          </a:xfrm>
          <a:prstGeom prst="rect">
            <a:avLst/>
          </a:prstGeom>
        </p:spPr>
      </p:pic>
      <p:pic>
        <p:nvPicPr>
          <p:cNvPr id="14" name="Grafik 13" descr="Zurück mit einfarbiger Füllung">
            <a:extLst>
              <a:ext uri="{FF2B5EF4-FFF2-40B4-BE49-F238E27FC236}">
                <a16:creationId xmlns:a16="http://schemas.microsoft.com/office/drawing/2014/main" id="{2BEE64D4-4328-DA3C-2DE9-6C796F9930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1746117">
            <a:off x="6918764" y="6925972"/>
            <a:ext cx="914400" cy="91440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E34FCD8D-9FDF-8B9F-47FC-4CAAC5861EE2}"/>
              </a:ext>
            </a:extLst>
          </p:cNvPr>
          <p:cNvSpPr txBox="1"/>
          <p:nvPr/>
        </p:nvSpPr>
        <p:spPr>
          <a:xfrm>
            <a:off x="5481467" y="2728141"/>
            <a:ext cx="3662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Füllung des </a:t>
            </a:r>
            <a:r>
              <a:rPr lang="de-DE" dirty="0" err="1"/>
              <a:t>Kaparaums</a:t>
            </a:r>
            <a:r>
              <a:rPr lang="de-DE" dirty="0"/>
              <a:t> mit passenden Artikeln; Agieren als Sammelstelle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6087A93-4E02-9B48-15D9-24F739F32A33}"/>
              </a:ext>
            </a:extLst>
          </p:cNvPr>
          <p:cNvSpPr txBox="1"/>
          <p:nvPr/>
        </p:nvSpPr>
        <p:spPr>
          <a:xfrm>
            <a:off x="5560134" y="7646281"/>
            <a:ext cx="3662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Belohnungspunkte (QR Code Scan) die für Events in Köln eingelöst werden können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AEEAE503-D169-7C38-A973-0489E11B30D4}"/>
              </a:ext>
            </a:extLst>
          </p:cNvPr>
          <p:cNvSpPr/>
          <p:nvPr/>
        </p:nvSpPr>
        <p:spPr>
          <a:xfrm>
            <a:off x="1143000" y="7412133"/>
            <a:ext cx="4417135" cy="923330"/>
          </a:xfrm>
          <a:prstGeom prst="rect">
            <a:avLst/>
          </a:prstGeom>
          <a:solidFill>
            <a:srgbClr val="A02B93">
              <a:lumMod val="20000"/>
              <a:lumOff val="80000"/>
            </a:srgbClr>
          </a:solidFill>
          <a:ln w="19050" cap="flat" cmpd="sng" algn="ctr">
            <a:solidFill>
              <a:srgbClr val="A02B93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Digitale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Kaparäume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können bei Haushaltsauflösungen erstellt werden mit einer Zeitangabe.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883614" y="7261558"/>
            <a:ext cx="8520772" cy="8520772"/>
          </a:xfrm>
          <a:custGeom>
            <a:avLst/>
            <a:gdLst/>
            <a:ahLst/>
            <a:cxnLst/>
            <a:rect l="l" t="t" r="r" b="b"/>
            <a:pathLst>
              <a:path w="8520772" h="8520772">
                <a:moveTo>
                  <a:pt x="0" y="0"/>
                </a:moveTo>
                <a:lnTo>
                  <a:pt x="8520772" y="0"/>
                </a:lnTo>
                <a:lnTo>
                  <a:pt x="8520772" y="8520772"/>
                </a:lnTo>
                <a:lnTo>
                  <a:pt x="0" y="85207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8196418" y="6653176"/>
            <a:ext cx="1753933" cy="1753933"/>
          </a:xfrm>
          <a:custGeom>
            <a:avLst/>
            <a:gdLst/>
            <a:ahLst/>
            <a:cxnLst/>
            <a:rect l="l" t="t" r="r" b="b"/>
            <a:pathLst>
              <a:path w="1753933" h="1753933">
                <a:moveTo>
                  <a:pt x="0" y="0"/>
                </a:moveTo>
                <a:lnTo>
                  <a:pt x="1753933" y="0"/>
                </a:lnTo>
                <a:lnTo>
                  <a:pt x="1753933" y="1753933"/>
                </a:lnTo>
                <a:lnTo>
                  <a:pt x="0" y="17539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>
            <a:off x="12260004" y="8128275"/>
            <a:ext cx="1841521" cy="1841521"/>
          </a:xfrm>
          <a:custGeom>
            <a:avLst/>
            <a:gdLst/>
            <a:ahLst/>
            <a:cxnLst/>
            <a:rect l="l" t="t" r="r" b="b"/>
            <a:pathLst>
              <a:path w="1841521" h="1841521">
                <a:moveTo>
                  <a:pt x="0" y="0"/>
                </a:moveTo>
                <a:lnTo>
                  <a:pt x="1841521" y="0"/>
                </a:lnTo>
                <a:lnTo>
                  <a:pt x="1841521" y="1841521"/>
                </a:lnTo>
                <a:lnTo>
                  <a:pt x="0" y="18415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4186475" y="8128275"/>
            <a:ext cx="1841521" cy="1841521"/>
          </a:xfrm>
          <a:custGeom>
            <a:avLst/>
            <a:gdLst/>
            <a:ahLst/>
            <a:cxnLst/>
            <a:rect l="l" t="t" r="r" b="b"/>
            <a:pathLst>
              <a:path w="1841521" h="1841521">
                <a:moveTo>
                  <a:pt x="0" y="0"/>
                </a:moveTo>
                <a:lnTo>
                  <a:pt x="1841521" y="0"/>
                </a:lnTo>
                <a:lnTo>
                  <a:pt x="1841521" y="1841521"/>
                </a:lnTo>
                <a:lnTo>
                  <a:pt x="0" y="18415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9" name="Group 9"/>
          <p:cNvGrpSpPr/>
          <p:nvPr/>
        </p:nvGrpSpPr>
        <p:grpSpPr>
          <a:xfrm>
            <a:off x="1652107" y="3851376"/>
            <a:ext cx="3474003" cy="647719"/>
            <a:chOff x="0" y="0"/>
            <a:chExt cx="914964" cy="17059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14964" cy="170593"/>
            </a:xfrm>
            <a:custGeom>
              <a:avLst/>
              <a:gdLst/>
              <a:ahLst/>
              <a:cxnLst/>
              <a:rect l="l" t="t" r="r" b="b"/>
              <a:pathLst>
                <a:path w="914964" h="170593">
                  <a:moveTo>
                    <a:pt x="0" y="0"/>
                  </a:moveTo>
                  <a:lnTo>
                    <a:pt x="914964" y="0"/>
                  </a:lnTo>
                  <a:lnTo>
                    <a:pt x="914964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914964" cy="2372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spc="29" dirty="0">
                  <a:solidFill>
                    <a:srgbClr val="191919"/>
                  </a:solidFill>
                  <a:latin typeface="Roboto Bold"/>
                  <a:ea typeface="Roboto Bold"/>
                </a:rPr>
                <a:t>Köln </a:t>
              </a:r>
              <a:r>
                <a:rPr lang="en-US" sz="2981" spc="29" dirty="0" err="1">
                  <a:solidFill>
                    <a:srgbClr val="191919"/>
                  </a:solidFill>
                  <a:latin typeface="Roboto Bold"/>
                  <a:ea typeface="Roboto Bold"/>
                </a:rPr>
                <a:t>connecten</a:t>
              </a:r>
              <a:endParaRPr lang="en-US" sz="2981" spc="29" dirty="0">
                <a:solidFill>
                  <a:srgbClr val="191919"/>
                </a:solidFill>
                <a:latin typeface="Roboto Bold"/>
                <a:ea typeface="Roboto Bold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7845423" y="895350"/>
            <a:ext cx="2597154" cy="1184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87"/>
              </a:lnSpc>
            </a:pPr>
            <a:r>
              <a:rPr lang="en-US" sz="6947" spc="368">
                <a:solidFill>
                  <a:srgbClr val="231F20"/>
                </a:solidFill>
                <a:latin typeface="Roboto Bold"/>
              </a:rPr>
              <a:t>OKRs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08657" y="4680902"/>
            <a:ext cx="3360904" cy="1090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12"/>
              </a:lnSpc>
              <a:spcBef>
                <a:spcPct val="0"/>
              </a:spcBef>
            </a:pPr>
            <a:r>
              <a:rPr lang="en-US" sz="2110" spc="90" dirty="0">
                <a:solidFill>
                  <a:srgbClr val="231F20"/>
                </a:solidFill>
                <a:latin typeface="Roboto"/>
              </a:rPr>
              <a:t>Ganz </a:t>
            </a:r>
            <a:r>
              <a:rPr lang="en-US" sz="2110" spc="90" dirty="0" err="1">
                <a:solidFill>
                  <a:srgbClr val="231F20"/>
                </a:solidFill>
                <a:latin typeface="Roboto"/>
              </a:rPr>
              <a:t>nach</a:t>
            </a:r>
            <a:r>
              <a:rPr lang="en-US" sz="2110" spc="90" dirty="0">
                <a:solidFill>
                  <a:srgbClr val="231F20"/>
                </a:solidFill>
                <a:latin typeface="Roboto"/>
              </a:rPr>
              <a:t> dem Motto “one man's trash is another man's treasure” 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7221240" y="3588599"/>
            <a:ext cx="3474003" cy="647719"/>
            <a:chOff x="0" y="0"/>
            <a:chExt cx="914964" cy="1705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14964" cy="170593"/>
            </a:xfrm>
            <a:custGeom>
              <a:avLst/>
              <a:gdLst/>
              <a:ahLst/>
              <a:cxnLst/>
              <a:rect l="l" t="t" r="r" b="b"/>
              <a:pathLst>
                <a:path w="914964" h="170593">
                  <a:moveTo>
                    <a:pt x="0" y="0"/>
                  </a:moveTo>
                  <a:lnTo>
                    <a:pt x="914964" y="0"/>
                  </a:lnTo>
                  <a:lnTo>
                    <a:pt x="914964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66675"/>
              <a:ext cx="914964" cy="2372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spc="29" dirty="0" err="1">
                  <a:solidFill>
                    <a:srgbClr val="191919"/>
                  </a:solidFill>
                  <a:latin typeface="Roboto Bold"/>
                  <a:ea typeface="Roboto Bold"/>
                </a:rPr>
                <a:t>Gezieltes</a:t>
              </a:r>
              <a:r>
                <a:rPr lang="en-US" sz="2981" spc="29" dirty="0">
                  <a:solidFill>
                    <a:srgbClr val="191919"/>
                  </a:solidFill>
                  <a:latin typeface="Roboto Bold"/>
                  <a:ea typeface="Roboto Bold"/>
                </a:rPr>
                <a:t> </a:t>
              </a:r>
              <a:r>
                <a:rPr lang="en-US" sz="2981" spc="29" dirty="0" err="1">
                  <a:solidFill>
                    <a:srgbClr val="191919"/>
                  </a:solidFill>
                  <a:latin typeface="Roboto Bold"/>
                  <a:ea typeface="Roboto Bold"/>
                </a:rPr>
                <a:t>Spenden</a:t>
              </a:r>
              <a:r>
                <a:rPr lang="en-US" sz="2981" spc="29" dirty="0">
                  <a:solidFill>
                    <a:srgbClr val="191919"/>
                  </a:solidFill>
                  <a:latin typeface="Roboto Bold"/>
                  <a:ea typeface="Roboto Bold"/>
                </a:rPr>
                <a:t> </a:t>
              </a:r>
              <a:r>
                <a:rPr lang="en-US" sz="2981" spc="29" dirty="0" err="1">
                  <a:solidFill>
                    <a:srgbClr val="191919"/>
                  </a:solidFill>
                  <a:latin typeface="Roboto Bold"/>
                  <a:ea typeface="Roboto Bold"/>
                </a:rPr>
                <a:t>erleichtern</a:t>
              </a:r>
              <a:endParaRPr lang="en-US" sz="2981" spc="29" dirty="0">
                <a:solidFill>
                  <a:srgbClr val="191919"/>
                </a:solidFill>
                <a:latin typeface="Roboto Bold"/>
                <a:ea typeface="Roboto Bold"/>
              </a:endParaRP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6141310" y="4415420"/>
            <a:ext cx="6254887" cy="718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12"/>
              </a:lnSpc>
              <a:spcBef>
                <a:spcPct val="0"/>
              </a:spcBef>
            </a:pPr>
            <a:r>
              <a:rPr lang="en-US" sz="2110" spc="90" dirty="0" err="1">
                <a:solidFill>
                  <a:srgbClr val="231F20"/>
                </a:solidFill>
                <a:latin typeface="Roboto"/>
              </a:rPr>
              <a:t>Wohltätigen</a:t>
            </a:r>
            <a:r>
              <a:rPr lang="en-US" sz="2110" spc="90" dirty="0">
                <a:solidFill>
                  <a:srgbClr val="231F20"/>
                </a:solidFill>
                <a:latin typeface="Roboto"/>
              </a:rPr>
              <a:t> </a:t>
            </a:r>
            <a:r>
              <a:rPr lang="en-US" sz="2110" spc="90" dirty="0" err="1">
                <a:solidFill>
                  <a:srgbClr val="231F20"/>
                </a:solidFill>
                <a:latin typeface="Roboto"/>
              </a:rPr>
              <a:t>Vereinen</a:t>
            </a:r>
            <a:r>
              <a:rPr lang="en-US" sz="2110" spc="90" dirty="0">
                <a:solidFill>
                  <a:srgbClr val="231F20"/>
                </a:solidFill>
                <a:latin typeface="Roboto"/>
              </a:rPr>
              <a:t> </a:t>
            </a:r>
            <a:r>
              <a:rPr lang="en-US" sz="2110" spc="90" dirty="0" err="1">
                <a:solidFill>
                  <a:srgbClr val="231F20"/>
                </a:solidFill>
                <a:latin typeface="Roboto"/>
              </a:rPr>
              <a:t>eine</a:t>
            </a:r>
            <a:r>
              <a:rPr lang="en-US" sz="2110" spc="90" dirty="0">
                <a:solidFill>
                  <a:srgbClr val="231F20"/>
                </a:solidFill>
                <a:latin typeface="Roboto"/>
              </a:rPr>
              <a:t> </a:t>
            </a:r>
            <a:r>
              <a:rPr lang="en-US" sz="2110" spc="90" dirty="0" err="1">
                <a:solidFill>
                  <a:srgbClr val="231F20"/>
                </a:solidFill>
                <a:latin typeface="Roboto"/>
              </a:rPr>
              <a:t>digitale</a:t>
            </a:r>
            <a:r>
              <a:rPr lang="en-US" sz="2110" spc="90" dirty="0">
                <a:solidFill>
                  <a:srgbClr val="231F20"/>
                </a:solidFill>
                <a:latin typeface="Roboto"/>
              </a:rPr>
              <a:t> </a:t>
            </a:r>
            <a:r>
              <a:rPr lang="en-US" sz="2110" spc="90" dirty="0" err="1">
                <a:solidFill>
                  <a:srgbClr val="231F20"/>
                </a:solidFill>
                <a:latin typeface="Roboto"/>
              </a:rPr>
              <a:t>Plattform</a:t>
            </a:r>
            <a:r>
              <a:rPr lang="en-US" sz="2110" spc="90" dirty="0">
                <a:solidFill>
                  <a:srgbClr val="231F20"/>
                </a:solidFill>
                <a:latin typeface="Roboto"/>
              </a:rPr>
              <a:t> </a:t>
            </a:r>
            <a:r>
              <a:rPr lang="en-US" sz="2110" spc="90" dirty="0" err="1">
                <a:solidFill>
                  <a:srgbClr val="231F20"/>
                </a:solidFill>
                <a:latin typeface="Roboto"/>
              </a:rPr>
              <a:t>geben</a:t>
            </a:r>
            <a:r>
              <a:rPr lang="en-US" sz="2110" spc="90" dirty="0">
                <a:solidFill>
                  <a:srgbClr val="231F20"/>
                </a:solidFill>
                <a:latin typeface="Roboto"/>
              </a:rPr>
              <a:t>, um </a:t>
            </a:r>
            <a:r>
              <a:rPr lang="en-US" sz="2110" spc="90" dirty="0" err="1">
                <a:solidFill>
                  <a:srgbClr val="231F20"/>
                </a:solidFill>
                <a:latin typeface="Roboto"/>
              </a:rPr>
              <a:t>Spendenaufrufe</a:t>
            </a:r>
            <a:r>
              <a:rPr lang="en-US" sz="2110" spc="90" dirty="0">
                <a:solidFill>
                  <a:srgbClr val="231F20"/>
                </a:solidFill>
                <a:latin typeface="Roboto"/>
              </a:rPr>
              <a:t> </a:t>
            </a:r>
            <a:r>
              <a:rPr lang="en-US" sz="2110" spc="90" dirty="0" err="1">
                <a:solidFill>
                  <a:srgbClr val="231F20"/>
                </a:solidFill>
                <a:latin typeface="Roboto"/>
              </a:rPr>
              <a:t>zu</a:t>
            </a:r>
            <a:r>
              <a:rPr lang="en-US" sz="2110" spc="90" dirty="0">
                <a:solidFill>
                  <a:srgbClr val="231F20"/>
                </a:solidFill>
                <a:latin typeface="Roboto"/>
              </a:rPr>
              <a:t> </a:t>
            </a:r>
            <a:r>
              <a:rPr lang="en-US" sz="2110" spc="90" dirty="0" err="1">
                <a:solidFill>
                  <a:srgbClr val="231F20"/>
                </a:solidFill>
                <a:latin typeface="Roboto"/>
              </a:rPr>
              <a:t>generieren</a:t>
            </a:r>
            <a:r>
              <a:rPr lang="en-US" sz="2110" spc="90" dirty="0">
                <a:solidFill>
                  <a:srgbClr val="231F20"/>
                </a:solidFill>
                <a:latin typeface="Roboto"/>
              </a:rPr>
              <a:t>.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2883132" y="3672716"/>
            <a:ext cx="4239696" cy="900875"/>
            <a:chOff x="0" y="-66675"/>
            <a:chExt cx="914964" cy="23726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14964" cy="170593"/>
            </a:xfrm>
            <a:custGeom>
              <a:avLst/>
              <a:gdLst/>
              <a:ahLst/>
              <a:cxnLst/>
              <a:rect l="l" t="t" r="r" b="b"/>
              <a:pathLst>
                <a:path w="914964" h="170593">
                  <a:moveTo>
                    <a:pt x="0" y="0"/>
                  </a:moveTo>
                  <a:lnTo>
                    <a:pt x="914964" y="0"/>
                  </a:lnTo>
                  <a:lnTo>
                    <a:pt x="914964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66675"/>
              <a:ext cx="914964" cy="2372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spc="29" dirty="0" err="1">
                  <a:solidFill>
                    <a:srgbClr val="202020"/>
                  </a:solidFill>
                  <a:latin typeface="Roboto Bold"/>
                  <a:ea typeface="Roboto Bold"/>
                </a:rPr>
                <a:t>Kölner</a:t>
              </a:r>
              <a:r>
                <a:rPr lang="en-US" sz="2981" spc="29" dirty="0">
                  <a:solidFill>
                    <a:srgbClr val="202020"/>
                  </a:solidFill>
                  <a:latin typeface="Roboto Bold"/>
                  <a:ea typeface="Roboto Bold"/>
                </a:rPr>
                <a:t> Events </a:t>
              </a:r>
              <a:r>
                <a:rPr lang="en-US" sz="2981" spc="29" dirty="0" err="1">
                  <a:solidFill>
                    <a:srgbClr val="202020"/>
                  </a:solidFill>
                  <a:latin typeface="Roboto Bold"/>
                  <a:ea typeface="Roboto Bold"/>
                </a:rPr>
                <a:t>unterstützen</a:t>
              </a:r>
              <a:endParaRPr lang="en-US" sz="2981" spc="29" dirty="0">
                <a:solidFill>
                  <a:srgbClr val="202020"/>
                </a:solidFill>
                <a:latin typeface="Roboto Bold"/>
                <a:ea typeface="Roboto Bold"/>
              </a:endParaRP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3218439" y="4680902"/>
            <a:ext cx="3360904" cy="1462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12"/>
              </a:lnSpc>
              <a:spcBef>
                <a:spcPct val="0"/>
              </a:spcBef>
            </a:pPr>
            <a:r>
              <a:rPr lang="en-US" sz="2110" spc="90" dirty="0" err="1">
                <a:solidFill>
                  <a:srgbClr val="231F20"/>
                </a:solidFill>
                <a:latin typeface="Roboto"/>
              </a:rPr>
              <a:t>Veranstaltungen</a:t>
            </a:r>
            <a:r>
              <a:rPr lang="en-US" sz="2110" spc="90" dirty="0">
                <a:solidFill>
                  <a:srgbClr val="231F20"/>
                </a:solidFill>
                <a:latin typeface="Roboto"/>
              </a:rPr>
              <a:t> in Köln </a:t>
            </a:r>
            <a:r>
              <a:rPr lang="en-US" sz="2110" spc="90" dirty="0" err="1">
                <a:solidFill>
                  <a:srgbClr val="231F20"/>
                </a:solidFill>
                <a:latin typeface="Roboto"/>
              </a:rPr>
              <a:t>mithilfe</a:t>
            </a:r>
            <a:r>
              <a:rPr lang="en-US" sz="2110" spc="90" dirty="0">
                <a:solidFill>
                  <a:srgbClr val="231F20"/>
                </a:solidFill>
                <a:latin typeface="Roboto"/>
              </a:rPr>
              <a:t> </a:t>
            </a:r>
            <a:r>
              <a:rPr lang="en-US" sz="2110" spc="90" dirty="0" err="1">
                <a:solidFill>
                  <a:srgbClr val="231F20"/>
                </a:solidFill>
                <a:latin typeface="Roboto"/>
              </a:rPr>
              <a:t>eines</a:t>
            </a:r>
            <a:r>
              <a:rPr lang="en-US" sz="2110" spc="90" dirty="0">
                <a:solidFill>
                  <a:srgbClr val="231F20"/>
                </a:solidFill>
                <a:latin typeface="Roboto"/>
              </a:rPr>
              <a:t> </a:t>
            </a:r>
            <a:r>
              <a:rPr lang="en-US" sz="2110" spc="90" dirty="0" err="1">
                <a:solidFill>
                  <a:srgbClr val="231F20"/>
                </a:solidFill>
                <a:latin typeface="Roboto"/>
              </a:rPr>
              <a:t>Belohnungssystems</a:t>
            </a:r>
            <a:r>
              <a:rPr lang="en-US" sz="2110" spc="90" dirty="0">
                <a:solidFill>
                  <a:srgbClr val="231F20"/>
                </a:solidFill>
                <a:latin typeface="Roboto"/>
              </a:rPr>
              <a:t> für </a:t>
            </a:r>
            <a:r>
              <a:rPr lang="en-US" sz="2110" spc="90" dirty="0" err="1">
                <a:solidFill>
                  <a:srgbClr val="231F20"/>
                </a:solidFill>
                <a:latin typeface="Roboto"/>
              </a:rPr>
              <a:t>Spenden</a:t>
            </a:r>
            <a:r>
              <a:rPr lang="en-US" sz="2110" spc="90" dirty="0">
                <a:solidFill>
                  <a:srgbClr val="231F20"/>
                </a:solidFill>
                <a:latin typeface="Roboto"/>
              </a:rPr>
              <a:t> </a:t>
            </a:r>
            <a:r>
              <a:rPr lang="en-US" sz="2110" spc="90" dirty="0" err="1">
                <a:solidFill>
                  <a:srgbClr val="231F20"/>
                </a:solidFill>
                <a:latin typeface="Roboto"/>
              </a:rPr>
              <a:t>unterstützen</a:t>
            </a:r>
            <a:endParaRPr lang="en-US" sz="2110" spc="90" dirty="0">
              <a:solidFill>
                <a:srgbClr val="231F20"/>
              </a:solidFill>
              <a:latin typeface="Roboto"/>
            </a:endParaRPr>
          </a:p>
        </p:txBody>
      </p:sp>
      <p:sp>
        <p:nvSpPr>
          <p:cNvPr id="22" name="Freeform 22"/>
          <p:cNvSpPr/>
          <p:nvPr/>
        </p:nvSpPr>
        <p:spPr>
          <a:xfrm rot="1291934">
            <a:off x="-7019642" y="-5746477"/>
            <a:ext cx="11748906" cy="8800999"/>
          </a:xfrm>
          <a:custGeom>
            <a:avLst/>
            <a:gdLst/>
            <a:ahLst/>
            <a:cxnLst/>
            <a:rect l="l" t="t" r="r" b="b"/>
            <a:pathLst>
              <a:path w="11748906" h="8800999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3" name="Freeform 23"/>
          <p:cNvSpPr/>
          <p:nvPr/>
        </p:nvSpPr>
        <p:spPr>
          <a:xfrm>
            <a:off x="16388997" y="330829"/>
            <a:ext cx="1383456" cy="920863"/>
          </a:xfrm>
          <a:custGeom>
            <a:avLst/>
            <a:gdLst/>
            <a:ahLst/>
            <a:cxnLst/>
            <a:rect l="l" t="t" r="r" b="b"/>
            <a:pathLst>
              <a:path w="1383456" h="920863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4" name="TextBox 24"/>
          <p:cNvSpPr txBox="1"/>
          <p:nvPr/>
        </p:nvSpPr>
        <p:spPr>
          <a:xfrm>
            <a:off x="3825534" y="2077256"/>
            <a:ext cx="10636933" cy="723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12"/>
              </a:lnSpc>
              <a:spcBef>
                <a:spcPct val="0"/>
              </a:spcBef>
            </a:pPr>
            <a:r>
              <a:rPr lang="en-US" sz="2110" spc="90">
                <a:solidFill>
                  <a:srgbClr val="231F20"/>
                </a:solidFill>
                <a:latin typeface="Roboto"/>
              </a:rPr>
              <a:t>Diese Objectives und Key Results kommunizieren unser Bestreben, geben Orientierung und schaffen Fokus</a:t>
            </a:r>
          </a:p>
        </p:txBody>
      </p:sp>
      <p:pic>
        <p:nvPicPr>
          <p:cNvPr id="26" name="Grafik 25" descr="Kreisförmiges Flussdiagramm mit einfarbiger Füllung">
            <a:extLst>
              <a:ext uri="{FF2B5EF4-FFF2-40B4-BE49-F238E27FC236}">
                <a16:creationId xmlns:a16="http://schemas.microsoft.com/office/drawing/2014/main" id="{B3E07C6A-6A71-F146-1C0C-EE2E4ABA5D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19600" y="8343900"/>
            <a:ext cx="1404651" cy="1404651"/>
          </a:xfrm>
          <a:prstGeom prst="rect">
            <a:avLst/>
          </a:prstGeom>
        </p:spPr>
      </p:pic>
      <p:pic>
        <p:nvPicPr>
          <p:cNvPr id="30" name="Grafik 29" descr="Karton geöffnet mit einfarbiger Füllung">
            <a:extLst>
              <a:ext uri="{FF2B5EF4-FFF2-40B4-BE49-F238E27FC236}">
                <a16:creationId xmlns:a16="http://schemas.microsoft.com/office/drawing/2014/main" id="{3E0857CD-9FCC-FE5B-34E1-747C78D9BF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521425" y="6972300"/>
            <a:ext cx="1079775" cy="1079775"/>
          </a:xfrm>
          <a:prstGeom prst="rect">
            <a:avLst/>
          </a:prstGeom>
        </p:spPr>
      </p:pic>
      <p:pic>
        <p:nvPicPr>
          <p:cNvPr id="32" name="Grafik 31" descr="Luftschlangen mit einfarbiger Füllung">
            <a:extLst>
              <a:ext uri="{FF2B5EF4-FFF2-40B4-BE49-F238E27FC236}">
                <a16:creationId xmlns:a16="http://schemas.microsoft.com/office/drawing/2014/main" id="{27CF5E5E-5E4B-5F3C-1121-61D50191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2723564" y="8638019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6055914" y="5105400"/>
            <a:ext cx="10287000" cy="0"/>
          </a:xfrm>
          <a:prstGeom prst="line">
            <a:avLst/>
          </a:prstGeom>
          <a:ln w="76200" cap="flat">
            <a:solidFill>
              <a:srgbClr val="E1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10998134" y="1206568"/>
            <a:ext cx="402560" cy="40256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0000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928785" y="3841590"/>
            <a:ext cx="5673413" cy="2090784"/>
            <a:chOff x="0" y="-38100"/>
            <a:chExt cx="7107354" cy="2787712"/>
          </a:xfrm>
        </p:grpSpPr>
        <p:sp>
          <p:nvSpPr>
            <p:cNvPr id="7" name="TextBox 7"/>
            <p:cNvSpPr txBox="1"/>
            <p:nvPr/>
          </p:nvSpPr>
          <p:spPr>
            <a:xfrm>
              <a:off x="0" y="2322144"/>
              <a:ext cx="7107354" cy="4274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59"/>
                </a:lnSpc>
              </a:pP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Interessent:innen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einholen</a:t>
              </a:r>
              <a:endParaRPr lang="en-US" sz="1899" spc="94" dirty="0">
                <a:solidFill>
                  <a:srgbClr val="191919"/>
                </a:solidFill>
                <a:latin typeface="Roboto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55025"/>
              <a:ext cx="7107354" cy="14234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320"/>
                </a:lnSpc>
              </a:pPr>
              <a:r>
                <a:rPr lang="en-US" sz="3200" spc="240" dirty="0">
                  <a:solidFill>
                    <a:srgbClr val="191919"/>
                  </a:solidFill>
                  <a:latin typeface="Roboto Bold"/>
                </a:rPr>
                <a:t>KOOPERATIONSPARTNER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7107354" cy="39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1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145852" y="2401529"/>
            <a:ext cx="5330515" cy="1547858"/>
            <a:chOff x="0" y="-38100"/>
            <a:chExt cx="7107354" cy="206381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598242"/>
              <a:ext cx="7107354" cy="4274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659"/>
                </a:lnSpc>
              </a:pP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Ist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die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Nachfrage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vorhanden</a:t>
              </a:r>
              <a:endParaRPr lang="en-US" sz="1899" spc="94" dirty="0">
                <a:solidFill>
                  <a:srgbClr val="191919"/>
                </a:solidFill>
                <a:latin typeface="Roboto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455025"/>
              <a:ext cx="7107354" cy="7092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320"/>
                </a:lnSpc>
              </a:pPr>
              <a:r>
                <a:rPr lang="en-US" sz="3200" spc="35" dirty="0">
                  <a:solidFill>
                    <a:srgbClr val="191919"/>
                  </a:solidFill>
                  <a:latin typeface="Roboto Bold"/>
                </a:rPr>
                <a:t>USER ABFRAGE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7107354" cy="39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1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143744" y="6814224"/>
            <a:ext cx="5330515" cy="2090784"/>
            <a:chOff x="0" y="-38100"/>
            <a:chExt cx="7107354" cy="2787712"/>
          </a:xfrm>
        </p:grpSpPr>
        <p:sp>
          <p:nvSpPr>
            <p:cNvPr id="15" name="TextBox 15"/>
            <p:cNvSpPr txBox="1"/>
            <p:nvPr/>
          </p:nvSpPr>
          <p:spPr>
            <a:xfrm>
              <a:off x="0" y="2322144"/>
              <a:ext cx="7107354" cy="4274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659"/>
                </a:lnSpc>
              </a:pP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Erstellen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einer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Digitlen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Plattform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455025"/>
              <a:ext cx="7107354" cy="14234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320"/>
                </a:lnSpc>
              </a:pPr>
              <a:r>
                <a:rPr lang="en-US" sz="3200" spc="147" dirty="0">
                  <a:solidFill>
                    <a:srgbClr val="191919"/>
                  </a:solidFill>
                  <a:latin typeface="Roboto Bold"/>
                </a:rPr>
                <a:t>PROGRAMMIEREN EINES PROTOTYPEN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7107354" cy="39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1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000242" y="2694368"/>
            <a:ext cx="402560" cy="402560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0000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998134" y="4924261"/>
            <a:ext cx="402560" cy="402560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0000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0998134" y="6458243"/>
            <a:ext cx="402560" cy="402560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0000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6529432" y="9305925"/>
            <a:ext cx="1307336" cy="696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670"/>
              </a:lnSpc>
            </a:pPr>
            <a:r>
              <a:rPr lang="en-US" sz="4200" spc="1470">
                <a:solidFill>
                  <a:srgbClr val="FFFFFF"/>
                </a:solidFill>
                <a:latin typeface="Now Medium"/>
              </a:rPr>
              <a:t>2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139985" y="516958"/>
            <a:ext cx="7858149" cy="1202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dirty="0">
                <a:solidFill>
                  <a:srgbClr val="000000"/>
                </a:solidFill>
                <a:latin typeface="Roboto Bold"/>
              </a:rPr>
              <a:t>Status Quo</a:t>
            </a:r>
          </a:p>
        </p:txBody>
      </p:sp>
      <p:sp>
        <p:nvSpPr>
          <p:cNvPr id="29" name="Freeform 29"/>
          <p:cNvSpPr/>
          <p:nvPr/>
        </p:nvSpPr>
        <p:spPr>
          <a:xfrm rot="1291934">
            <a:off x="-7019642" y="-5746477"/>
            <a:ext cx="11748906" cy="8800999"/>
          </a:xfrm>
          <a:custGeom>
            <a:avLst/>
            <a:gdLst/>
            <a:ahLst/>
            <a:cxnLst/>
            <a:rect l="l" t="t" r="r" b="b"/>
            <a:pathLst>
              <a:path w="11748906" h="8800999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0" name="Freeform 30"/>
          <p:cNvSpPr/>
          <p:nvPr/>
        </p:nvSpPr>
        <p:spPr>
          <a:xfrm>
            <a:off x="16388997" y="330829"/>
            <a:ext cx="1383456" cy="920863"/>
          </a:xfrm>
          <a:custGeom>
            <a:avLst/>
            <a:gdLst/>
            <a:ahLst/>
            <a:cxnLst/>
            <a:rect l="l" t="t" r="r" b="b"/>
            <a:pathLst>
              <a:path w="1383456" h="920863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pic>
        <p:nvPicPr>
          <p:cNvPr id="32" name="Grafik 31" descr="Schließen mit einfarbiger Füllung">
            <a:extLst>
              <a:ext uri="{FF2B5EF4-FFF2-40B4-BE49-F238E27FC236}">
                <a16:creationId xmlns:a16="http://schemas.microsoft.com/office/drawing/2014/main" id="{32C07790-A42F-A394-D68C-E4BD39C23B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42214" y="950648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22615" y="2116413"/>
            <a:ext cx="6940483" cy="1072136"/>
            <a:chOff x="0" y="-9525"/>
            <a:chExt cx="9253977" cy="1429515"/>
          </a:xfrm>
        </p:grpSpPr>
        <p:sp>
          <p:nvSpPr>
            <p:cNvPr id="3" name="TextBox 3"/>
            <p:cNvSpPr txBox="1"/>
            <p:nvPr/>
          </p:nvSpPr>
          <p:spPr>
            <a:xfrm>
              <a:off x="0" y="-9525"/>
              <a:ext cx="9253977" cy="593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479"/>
                </a:lnSpc>
                <a:spcBef>
                  <a:spcPct val="0"/>
                </a:spcBef>
              </a:pPr>
              <a:r>
                <a:rPr lang="en-US" sz="2899" dirty="0">
                  <a:solidFill>
                    <a:srgbClr val="191919"/>
                  </a:solidFill>
                  <a:latin typeface="Roboto Bold"/>
                </a:rPr>
                <a:t>User </a:t>
              </a:r>
              <a:r>
                <a:rPr lang="en-US" sz="2899" dirty="0" err="1">
                  <a:solidFill>
                    <a:srgbClr val="191919"/>
                  </a:solidFill>
                  <a:latin typeface="Roboto Bold"/>
                </a:rPr>
                <a:t>Abfrage</a:t>
              </a:r>
              <a:endParaRPr lang="en-US" sz="2899" dirty="0">
                <a:solidFill>
                  <a:srgbClr val="191919"/>
                </a:solidFill>
                <a:latin typeface="Roboto Bol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44389"/>
              <a:ext cx="9253977" cy="4756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8789" lvl="1" indent="-229394" algn="l">
                <a:lnSpc>
                  <a:spcPts val="2975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125" dirty="0" err="1">
                  <a:solidFill>
                    <a:srgbClr val="191919"/>
                  </a:solidFill>
                  <a:latin typeface="Roboto"/>
                </a:rPr>
                <a:t>Umfrage</a:t>
              </a:r>
              <a:r>
                <a:rPr lang="en-US" sz="2125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2125" dirty="0" err="1">
                  <a:solidFill>
                    <a:srgbClr val="191919"/>
                  </a:solidFill>
                  <a:latin typeface="Roboto"/>
                </a:rPr>
                <a:t>generieren</a:t>
              </a:r>
              <a:r>
                <a:rPr lang="en-US" sz="2125" dirty="0">
                  <a:solidFill>
                    <a:srgbClr val="191919"/>
                  </a:solidFill>
                  <a:latin typeface="Roboto"/>
                </a:rPr>
                <a:t> und </a:t>
              </a:r>
              <a:r>
                <a:rPr lang="en-US" sz="2125" dirty="0" err="1">
                  <a:solidFill>
                    <a:srgbClr val="191919"/>
                  </a:solidFill>
                  <a:latin typeface="Roboto"/>
                </a:rPr>
                <a:t>innerhalb</a:t>
              </a:r>
              <a:r>
                <a:rPr lang="en-US" sz="2125" dirty="0">
                  <a:solidFill>
                    <a:srgbClr val="191919"/>
                  </a:solidFill>
                  <a:latin typeface="Roboto"/>
                </a:rPr>
                <a:t> Köln </a:t>
              </a:r>
              <a:r>
                <a:rPr lang="en-US" sz="2125" dirty="0" err="1">
                  <a:solidFill>
                    <a:srgbClr val="191919"/>
                  </a:solidFill>
                  <a:latin typeface="Roboto"/>
                </a:rPr>
                <a:t>zirkulieren</a:t>
              </a:r>
              <a:endParaRPr lang="en-US" sz="2125" dirty="0">
                <a:solidFill>
                  <a:srgbClr val="191919"/>
                </a:solidFill>
                <a:latin typeface="Roboto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 rot="1291934">
            <a:off x="13397978" y="6290378"/>
            <a:ext cx="11748906" cy="8800999"/>
          </a:xfrm>
          <a:custGeom>
            <a:avLst/>
            <a:gdLst/>
            <a:ahLst/>
            <a:cxnLst/>
            <a:rect l="l" t="t" r="r" b="b"/>
            <a:pathLst>
              <a:path w="11748906" h="8800999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1173762" y="4394831"/>
            <a:ext cx="4584435" cy="5297141"/>
          </a:xfrm>
          <a:custGeom>
            <a:avLst/>
            <a:gdLst/>
            <a:ahLst/>
            <a:cxnLst/>
            <a:rect l="l" t="t" r="r" b="b"/>
            <a:pathLst>
              <a:path w="4584435" h="5297141">
                <a:moveTo>
                  <a:pt x="0" y="0"/>
                </a:moveTo>
                <a:lnTo>
                  <a:pt x="4584435" y="0"/>
                </a:lnTo>
                <a:lnTo>
                  <a:pt x="4584435" y="5297141"/>
                </a:lnTo>
                <a:lnTo>
                  <a:pt x="0" y="52971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TextBox 7"/>
          <p:cNvSpPr txBox="1"/>
          <p:nvPr/>
        </p:nvSpPr>
        <p:spPr>
          <a:xfrm>
            <a:off x="1028700" y="1393414"/>
            <a:ext cx="6224299" cy="212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sz="7500">
                <a:solidFill>
                  <a:srgbClr val="191919"/>
                </a:solidFill>
                <a:latin typeface="Roboto Bold"/>
              </a:rPr>
              <a:t>NÄCHSTE SCHRITTE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642724" y="4574764"/>
            <a:ext cx="6940483" cy="429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79"/>
              </a:lnSpc>
              <a:spcBef>
                <a:spcPct val="0"/>
              </a:spcBef>
            </a:pPr>
            <a:r>
              <a:rPr lang="en-US" sz="2899" dirty="0" err="1">
                <a:solidFill>
                  <a:srgbClr val="191919"/>
                </a:solidFill>
                <a:latin typeface="Roboto Bold"/>
              </a:rPr>
              <a:t>Kooperationspartner</a:t>
            </a:r>
            <a:endParaRPr lang="en-US" sz="2899" dirty="0">
              <a:solidFill>
                <a:srgbClr val="191919"/>
              </a:solidFill>
              <a:latin typeface="Roboto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642724" y="5280675"/>
            <a:ext cx="6940483" cy="1126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8789" lvl="1" indent="-229394" algn="l">
              <a:lnSpc>
                <a:spcPts val="2975"/>
              </a:lnSpc>
              <a:spcBef>
                <a:spcPct val="0"/>
              </a:spcBef>
              <a:buFont typeface="Arial"/>
              <a:buChar char="•"/>
            </a:pPr>
            <a:r>
              <a:rPr lang="en-US" sz="2125" dirty="0">
                <a:solidFill>
                  <a:srgbClr val="191919"/>
                </a:solidFill>
                <a:latin typeface="Roboto"/>
              </a:rPr>
              <a:t>Brainstorming</a:t>
            </a:r>
          </a:p>
          <a:p>
            <a:pPr marL="458789" lvl="1" indent="-229394" algn="l">
              <a:lnSpc>
                <a:spcPts val="2975"/>
              </a:lnSpc>
              <a:spcBef>
                <a:spcPct val="0"/>
              </a:spcBef>
              <a:buFont typeface="Arial"/>
              <a:buChar char="•"/>
            </a:pPr>
            <a:r>
              <a:rPr lang="en-US" sz="2125" dirty="0" err="1">
                <a:solidFill>
                  <a:srgbClr val="191919"/>
                </a:solidFill>
                <a:latin typeface="Roboto"/>
              </a:rPr>
              <a:t>Abfrage</a:t>
            </a:r>
            <a:r>
              <a:rPr lang="en-US" sz="212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125" dirty="0" err="1">
                <a:solidFill>
                  <a:srgbClr val="191919"/>
                </a:solidFill>
                <a:latin typeface="Roboto"/>
              </a:rPr>
              <a:t>bei</a:t>
            </a:r>
            <a:r>
              <a:rPr lang="en-US" sz="2125" dirty="0">
                <a:solidFill>
                  <a:srgbClr val="191919"/>
                </a:solidFill>
                <a:latin typeface="Roboto"/>
              </a:rPr>
              <a:t> “</a:t>
            </a:r>
            <a:r>
              <a:rPr lang="en-US" sz="2125" dirty="0" err="1">
                <a:solidFill>
                  <a:srgbClr val="191919"/>
                </a:solidFill>
                <a:latin typeface="Roboto"/>
              </a:rPr>
              <a:t>Rausgegangen</a:t>
            </a:r>
            <a:r>
              <a:rPr lang="en-US" sz="2125" dirty="0">
                <a:solidFill>
                  <a:srgbClr val="191919"/>
                </a:solidFill>
                <a:latin typeface="Roboto"/>
              </a:rPr>
              <a:t>” </a:t>
            </a:r>
          </a:p>
          <a:p>
            <a:pPr marL="458789" lvl="1" indent="-229394" algn="l">
              <a:lnSpc>
                <a:spcPts val="2975"/>
              </a:lnSpc>
              <a:spcBef>
                <a:spcPct val="0"/>
              </a:spcBef>
              <a:buFont typeface="Arial"/>
              <a:buChar char="•"/>
            </a:pPr>
            <a:r>
              <a:rPr lang="en-US" sz="2125" dirty="0" err="1">
                <a:solidFill>
                  <a:srgbClr val="191919"/>
                </a:solidFill>
                <a:latin typeface="Roboto"/>
              </a:rPr>
              <a:t>Umfrage</a:t>
            </a:r>
            <a:r>
              <a:rPr lang="en-US" sz="212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125" dirty="0" err="1">
                <a:solidFill>
                  <a:srgbClr val="191919"/>
                </a:solidFill>
                <a:latin typeface="Roboto"/>
              </a:rPr>
              <a:t>schalten</a:t>
            </a:r>
            <a:endParaRPr lang="en-US" sz="2125" dirty="0">
              <a:solidFill>
                <a:srgbClr val="191919"/>
              </a:solidFill>
              <a:latin typeface="Roboto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0586824" y="7036257"/>
            <a:ext cx="6940483" cy="2226299"/>
            <a:chOff x="0" y="-9525"/>
            <a:chExt cx="9253977" cy="296839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9525"/>
              <a:ext cx="9253977" cy="593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479"/>
                </a:lnSpc>
                <a:spcBef>
                  <a:spcPct val="0"/>
                </a:spcBef>
              </a:pPr>
              <a:r>
                <a:rPr lang="en-US" sz="2899" dirty="0" err="1">
                  <a:solidFill>
                    <a:srgbClr val="191919"/>
                  </a:solidFill>
                  <a:latin typeface="Roboto Bold"/>
                </a:rPr>
                <a:t>Programmieren</a:t>
              </a:r>
              <a:r>
                <a:rPr lang="en-US" sz="2899" dirty="0">
                  <a:solidFill>
                    <a:srgbClr val="191919"/>
                  </a:solidFill>
                  <a:latin typeface="Roboto Bold"/>
                </a:rPr>
                <a:t> des </a:t>
              </a:r>
              <a:r>
                <a:rPr lang="en-US" sz="2899" dirty="0" err="1">
                  <a:solidFill>
                    <a:srgbClr val="191919"/>
                  </a:solidFill>
                  <a:latin typeface="Roboto Bold"/>
                </a:rPr>
                <a:t>Prototypen</a:t>
              </a:r>
              <a:endParaRPr lang="en-US" sz="2899" dirty="0">
                <a:solidFill>
                  <a:srgbClr val="191919"/>
                </a:solidFill>
                <a:latin typeface="Roboto Bold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44389"/>
              <a:ext cx="9253977" cy="2014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8789" lvl="1" indent="-229394" algn="l">
                <a:lnSpc>
                  <a:spcPts val="2975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125" dirty="0" err="1">
                  <a:solidFill>
                    <a:srgbClr val="191919"/>
                  </a:solidFill>
                  <a:latin typeface="Roboto"/>
                </a:rPr>
                <a:t>Orientierung</a:t>
              </a:r>
              <a:r>
                <a:rPr lang="en-US" sz="2125" dirty="0">
                  <a:solidFill>
                    <a:srgbClr val="191919"/>
                  </a:solidFill>
                  <a:latin typeface="Roboto"/>
                </a:rPr>
                <a:t> für User Profile an Best Practice: </a:t>
              </a:r>
              <a:r>
                <a:rPr lang="en-US" sz="2125" dirty="0" err="1">
                  <a:solidFill>
                    <a:srgbClr val="191919"/>
                  </a:solidFill>
                  <a:latin typeface="Roboto"/>
                </a:rPr>
                <a:t>Ebay</a:t>
              </a:r>
              <a:r>
                <a:rPr lang="en-US" sz="2125" dirty="0">
                  <a:solidFill>
                    <a:srgbClr val="191919"/>
                  </a:solidFill>
                  <a:latin typeface="Roboto"/>
                </a:rPr>
                <a:t> </a:t>
              </a:r>
            </a:p>
            <a:p>
              <a:pPr marL="458789" lvl="1" indent="-229394" algn="l">
                <a:lnSpc>
                  <a:spcPts val="2975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125" dirty="0" err="1">
                  <a:solidFill>
                    <a:srgbClr val="191919"/>
                  </a:solidFill>
                  <a:latin typeface="Roboto"/>
                </a:rPr>
                <a:t>Datenbank</a:t>
              </a:r>
              <a:r>
                <a:rPr lang="en-US" sz="2125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2125" dirty="0" err="1">
                  <a:solidFill>
                    <a:srgbClr val="191919"/>
                  </a:solidFill>
                  <a:latin typeface="Roboto"/>
                </a:rPr>
                <a:t>mit</a:t>
              </a:r>
              <a:r>
                <a:rPr lang="en-US" sz="2125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2125" dirty="0" err="1">
                  <a:solidFill>
                    <a:srgbClr val="191919"/>
                  </a:solidFill>
                  <a:latin typeface="Roboto"/>
                </a:rPr>
                <a:t>Kooperationspartnern</a:t>
              </a:r>
              <a:r>
                <a:rPr lang="en-US" sz="2125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2125" dirty="0" err="1">
                  <a:solidFill>
                    <a:srgbClr val="191919"/>
                  </a:solidFill>
                  <a:latin typeface="Roboto"/>
                </a:rPr>
                <a:t>anlegen</a:t>
              </a:r>
              <a:endParaRPr lang="en-US" sz="2125" dirty="0">
                <a:solidFill>
                  <a:srgbClr val="191919"/>
                </a:solidFill>
                <a:latin typeface="Roboto"/>
              </a:endParaRPr>
            </a:p>
            <a:p>
              <a:pPr marL="458789" lvl="1" indent="-229394" algn="l">
                <a:lnSpc>
                  <a:spcPts val="2975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125" dirty="0" err="1">
                  <a:solidFill>
                    <a:srgbClr val="191919"/>
                  </a:solidFill>
                  <a:latin typeface="Roboto"/>
                </a:rPr>
                <a:t>Datenbank</a:t>
              </a:r>
              <a:r>
                <a:rPr lang="en-US" sz="2125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2125" dirty="0" err="1">
                  <a:solidFill>
                    <a:srgbClr val="191919"/>
                  </a:solidFill>
                  <a:latin typeface="Roboto"/>
                </a:rPr>
                <a:t>mit</a:t>
              </a:r>
              <a:r>
                <a:rPr lang="en-US" sz="2125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2125" dirty="0" err="1">
                  <a:solidFill>
                    <a:srgbClr val="191919"/>
                  </a:solidFill>
                  <a:latin typeface="Roboto"/>
                </a:rPr>
                <a:t>kooperierenden</a:t>
              </a:r>
              <a:r>
                <a:rPr lang="en-US" sz="2125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2125" dirty="0" err="1">
                  <a:solidFill>
                    <a:srgbClr val="191919"/>
                  </a:solidFill>
                  <a:latin typeface="Roboto"/>
                </a:rPr>
                <a:t>Wohltätigen</a:t>
              </a:r>
              <a:r>
                <a:rPr lang="en-US" sz="2125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2125" dirty="0" err="1">
                  <a:solidFill>
                    <a:srgbClr val="191919"/>
                  </a:solidFill>
                  <a:latin typeface="Roboto"/>
                </a:rPr>
                <a:t>Vereinen</a:t>
              </a:r>
              <a:endParaRPr lang="en-US" sz="2125" dirty="0">
                <a:solidFill>
                  <a:srgbClr val="191919"/>
                </a:solidFill>
                <a:latin typeface="Roboto"/>
              </a:endParaRPr>
            </a:p>
            <a:p>
              <a:pPr marL="458789" lvl="1" indent="-229394" algn="l">
                <a:lnSpc>
                  <a:spcPts val="2975"/>
                </a:lnSpc>
                <a:spcBef>
                  <a:spcPct val="0"/>
                </a:spcBef>
                <a:buFont typeface="Arial"/>
                <a:buChar char="•"/>
              </a:pPr>
              <a:endParaRPr lang="en-US" sz="2125" dirty="0">
                <a:solidFill>
                  <a:srgbClr val="191919"/>
                </a:solidFill>
                <a:latin typeface="Roboto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>
            <a:off x="16388997" y="330829"/>
            <a:ext cx="1383456" cy="920863"/>
          </a:xfrm>
          <a:custGeom>
            <a:avLst/>
            <a:gdLst/>
            <a:ahLst/>
            <a:cxnLst/>
            <a:rect l="l" t="t" r="r" b="b"/>
            <a:pathLst>
              <a:path w="1383456" h="920863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269540"/>
            <a:ext cx="8411133" cy="2053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861"/>
              </a:lnSpc>
            </a:pPr>
            <a:r>
              <a:rPr lang="en-US" sz="7861" spc="-78">
                <a:solidFill>
                  <a:srgbClr val="000000"/>
                </a:solidFill>
                <a:latin typeface="Roboto Bold"/>
              </a:rPr>
              <a:t>Wie ihr uns unterstützen könnt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5940036"/>
            <a:ext cx="6702794" cy="1014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29"/>
              </a:lnSpc>
            </a:pPr>
            <a:r>
              <a:rPr lang="de-DE" sz="1950" dirty="0">
                <a:solidFill>
                  <a:srgbClr val="000000"/>
                </a:solidFill>
                <a:latin typeface="Roboto"/>
              </a:rPr>
              <a:t>Zusammen Köln zirkulär gestalten</a:t>
            </a:r>
          </a:p>
          <a:p>
            <a:pPr marL="0" lvl="0" indent="0" algn="l">
              <a:lnSpc>
                <a:spcPts val="2729"/>
              </a:lnSpc>
            </a:pPr>
            <a:r>
              <a:rPr lang="de-DE" sz="1950" dirty="0">
                <a:solidFill>
                  <a:srgbClr val="000000"/>
                </a:solidFill>
                <a:latin typeface="Roboto"/>
              </a:rPr>
              <a:t> </a:t>
            </a:r>
          </a:p>
          <a:p>
            <a:pPr marL="0" lvl="0" indent="0" algn="l">
              <a:lnSpc>
                <a:spcPts val="2729"/>
              </a:lnSpc>
            </a:pPr>
            <a:endParaRPr lang="en-US" sz="1950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803200" y="4074882"/>
            <a:ext cx="4148358" cy="403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000000"/>
                </a:solidFill>
                <a:latin typeface="Roboto"/>
              </a:rPr>
              <a:t>Teilnahme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an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Umfragen</a:t>
            </a:r>
            <a:endParaRPr lang="en-US" sz="2400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803200" y="5766055"/>
            <a:ext cx="4683485" cy="839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dirty="0" err="1">
                <a:solidFill>
                  <a:srgbClr val="000000"/>
                </a:solidFill>
                <a:latin typeface="Roboto"/>
              </a:rPr>
              <a:t>Meldungen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von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Vereinen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und Events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803200" y="7318300"/>
            <a:ext cx="4683485" cy="1712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000000"/>
                </a:solidFill>
                <a:latin typeface="Roboto"/>
              </a:rPr>
              <a:t>Einbringen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von Ideen und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Anregungen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Wir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starten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von Null und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gemeinsam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können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wir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effizient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gestalten.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561312" y="4078038"/>
            <a:ext cx="885228" cy="888823"/>
            <a:chOff x="0" y="0"/>
            <a:chExt cx="1180304" cy="1185097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180304" cy="1185097"/>
              <a:chOff x="0" y="0"/>
              <a:chExt cx="6350000" cy="637578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350000" cy="6375786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75786">
                    <a:moveTo>
                      <a:pt x="3175000" y="0"/>
                    </a:moveTo>
                    <a:cubicBezTo>
                      <a:pt x="1421496" y="0"/>
                      <a:pt x="0" y="1427268"/>
                      <a:pt x="0" y="3187893"/>
                    </a:cubicBezTo>
                    <a:cubicBezTo>
                      <a:pt x="0" y="4948517"/>
                      <a:pt x="1421496" y="6375786"/>
                      <a:pt x="3175000" y="6375786"/>
                    </a:cubicBezTo>
                    <a:cubicBezTo>
                      <a:pt x="4928504" y="6375786"/>
                      <a:pt x="6350000" y="4948517"/>
                      <a:pt x="6350000" y="3187893"/>
                    </a:cubicBezTo>
                    <a:cubicBezTo>
                      <a:pt x="6350000" y="1427268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10000"/>
              </a:solidFill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313975" y="273143"/>
              <a:ext cx="577755" cy="692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>
                  <a:solidFill>
                    <a:srgbClr val="FFFFFF"/>
                  </a:solidFill>
                  <a:latin typeface="Roboto Bold"/>
                </a:rPr>
                <a:t>1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561312" y="5769211"/>
            <a:ext cx="885228" cy="885228"/>
            <a:chOff x="0" y="0"/>
            <a:chExt cx="1180304" cy="1180304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180304" cy="1180304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10000"/>
              </a:solidFill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313975" y="290531"/>
              <a:ext cx="577755" cy="678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>
                  <a:solidFill>
                    <a:srgbClr val="FFFFFF"/>
                  </a:solidFill>
                  <a:latin typeface="DM Sans Bold"/>
                </a:rPr>
                <a:t>2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561312" y="7321456"/>
            <a:ext cx="885228" cy="888823"/>
            <a:chOff x="0" y="0"/>
            <a:chExt cx="1180304" cy="1185097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180304" cy="1185097"/>
              <a:chOff x="0" y="0"/>
              <a:chExt cx="6350000" cy="6375785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6350000" cy="6375786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75786">
                    <a:moveTo>
                      <a:pt x="3175000" y="0"/>
                    </a:moveTo>
                    <a:cubicBezTo>
                      <a:pt x="1421496" y="0"/>
                      <a:pt x="0" y="1427268"/>
                      <a:pt x="0" y="3187893"/>
                    </a:cubicBezTo>
                    <a:cubicBezTo>
                      <a:pt x="0" y="4948517"/>
                      <a:pt x="1421496" y="6375786"/>
                      <a:pt x="3175000" y="6375786"/>
                    </a:cubicBezTo>
                    <a:cubicBezTo>
                      <a:pt x="4928504" y="6375786"/>
                      <a:pt x="6350000" y="4948517"/>
                      <a:pt x="6350000" y="3187893"/>
                    </a:cubicBezTo>
                    <a:cubicBezTo>
                      <a:pt x="6350000" y="1427268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10000"/>
              </a:solidFill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313975" y="281006"/>
              <a:ext cx="577755" cy="692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>
                  <a:solidFill>
                    <a:srgbClr val="FFFFFF"/>
                  </a:solidFill>
                  <a:latin typeface="Roboto Bold"/>
                </a:rPr>
                <a:t>3</a:t>
              </a:r>
            </a:p>
          </p:txBody>
        </p:sp>
      </p:grpSp>
      <p:sp>
        <p:nvSpPr>
          <p:cNvPr id="19" name="Freeform 19"/>
          <p:cNvSpPr/>
          <p:nvPr/>
        </p:nvSpPr>
        <p:spPr>
          <a:xfrm rot="1291934">
            <a:off x="-7019642" y="-5746477"/>
            <a:ext cx="11748906" cy="8800999"/>
          </a:xfrm>
          <a:custGeom>
            <a:avLst/>
            <a:gdLst/>
            <a:ahLst/>
            <a:cxnLst/>
            <a:rect l="l" t="t" r="r" b="b"/>
            <a:pathLst>
              <a:path w="11748906" h="8800999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0" name="Freeform 20"/>
          <p:cNvSpPr/>
          <p:nvPr/>
        </p:nvSpPr>
        <p:spPr>
          <a:xfrm>
            <a:off x="16388997" y="330829"/>
            <a:ext cx="1383456" cy="920863"/>
          </a:xfrm>
          <a:custGeom>
            <a:avLst/>
            <a:gdLst/>
            <a:ahLst/>
            <a:cxnLst/>
            <a:rect l="l" t="t" r="r" b="b"/>
            <a:pathLst>
              <a:path w="1383456" h="920863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pic>
        <p:nvPicPr>
          <p:cNvPr id="22" name="Grafik 21" descr="Handschlag mit einfarbiger Füllung">
            <a:extLst>
              <a:ext uri="{FF2B5EF4-FFF2-40B4-BE49-F238E27FC236}">
                <a16:creationId xmlns:a16="http://schemas.microsoft.com/office/drawing/2014/main" id="{4449C63B-D754-187D-220E-0E804D321D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38346" y="5227495"/>
            <a:ext cx="2853888" cy="28538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963409" flipV="1">
            <a:off x="13222096" y="2721723"/>
            <a:ext cx="1311593" cy="4114800"/>
          </a:xfrm>
          <a:custGeom>
            <a:avLst/>
            <a:gdLst/>
            <a:ahLst/>
            <a:cxnLst/>
            <a:rect l="l" t="t" r="r" b="b"/>
            <a:pathLst>
              <a:path w="1311593" h="4114800">
                <a:moveTo>
                  <a:pt x="0" y="4114800"/>
                </a:moveTo>
                <a:lnTo>
                  <a:pt x="1311593" y="4114800"/>
                </a:lnTo>
                <a:lnTo>
                  <a:pt x="1311593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7365588" y="8995488"/>
            <a:ext cx="262543" cy="406757"/>
          </a:xfrm>
          <a:custGeom>
            <a:avLst/>
            <a:gdLst/>
            <a:ahLst/>
            <a:cxnLst/>
            <a:rect l="l" t="t" r="r" b="b"/>
            <a:pathLst>
              <a:path w="262543" h="406757">
                <a:moveTo>
                  <a:pt x="0" y="0"/>
                </a:moveTo>
                <a:lnTo>
                  <a:pt x="262543" y="0"/>
                </a:lnTo>
                <a:lnTo>
                  <a:pt x="262543" y="406757"/>
                </a:lnTo>
                <a:lnTo>
                  <a:pt x="0" y="4067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7330803" y="7211307"/>
            <a:ext cx="322065" cy="441735"/>
          </a:xfrm>
          <a:custGeom>
            <a:avLst/>
            <a:gdLst/>
            <a:ahLst/>
            <a:cxnLst/>
            <a:rect l="l" t="t" r="r" b="b"/>
            <a:pathLst>
              <a:path w="322065" h="441735">
                <a:moveTo>
                  <a:pt x="0" y="0"/>
                </a:moveTo>
                <a:lnTo>
                  <a:pt x="322066" y="0"/>
                </a:lnTo>
                <a:lnTo>
                  <a:pt x="322066" y="441736"/>
                </a:lnTo>
                <a:lnTo>
                  <a:pt x="0" y="4417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>
            <a:off x="7330803" y="8181205"/>
            <a:ext cx="377599" cy="290408"/>
          </a:xfrm>
          <a:custGeom>
            <a:avLst/>
            <a:gdLst/>
            <a:ahLst/>
            <a:cxnLst/>
            <a:rect l="l" t="t" r="r" b="b"/>
            <a:pathLst>
              <a:path w="377599" h="290408">
                <a:moveTo>
                  <a:pt x="0" y="0"/>
                </a:moveTo>
                <a:lnTo>
                  <a:pt x="377600" y="0"/>
                </a:lnTo>
                <a:lnTo>
                  <a:pt x="377600" y="290408"/>
                </a:lnTo>
                <a:lnTo>
                  <a:pt x="0" y="2904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12886580" y="8181205"/>
            <a:ext cx="576142" cy="576142"/>
          </a:xfrm>
          <a:custGeom>
            <a:avLst/>
            <a:gdLst/>
            <a:ahLst/>
            <a:cxnLst/>
            <a:rect l="l" t="t" r="r" b="b"/>
            <a:pathLst>
              <a:path w="576142" h="576142">
                <a:moveTo>
                  <a:pt x="0" y="0"/>
                </a:moveTo>
                <a:lnTo>
                  <a:pt x="576143" y="0"/>
                </a:lnTo>
                <a:lnTo>
                  <a:pt x="576143" y="576142"/>
                </a:lnTo>
                <a:lnTo>
                  <a:pt x="0" y="5761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>
            <a:off x="13030616" y="7211307"/>
            <a:ext cx="288071" cy="609674"/>
          </a:xfrm>
          <a:custGeom>
            <a:avLst/>
            <a:gdLst/>
            <a:ahLst/>
            <a:cxnLst/>
            <a:rect l="l" t="t" r="r" b="b"/>
            <a:pathLst>
              <a:path w="288071" h="609674">
                <a:moveTo>
                  <a:pt x="0" y="0"/>
                </a:moveTo>
                <a:lnTo>
                  <a:pt x="288071" y="0"/>
                </a:lnTo>
                <a:lnTo>
                  <a:pt x="288071" y="609675"/>
                </a:lnTo>
                <a:lnTo>
                  <a:pt x="0" y="60967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TextBox 8"/>
          <p:cNvSpPr txBox="1"/>
          <p:nvPr/>
        </p:nvSpPr>
        <p:spPr>
          <a:xfrm>
            <a:off x="2723035" y="1927999"/>
            <a:ext cx="7842654" cy="1828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881"/>
              </a:lnSpc>
            </a:pPr>
            <a:r>
              <a:rPr lang="en-US" sz="10629">
                <a:solidFill>
                  <a:srgbClr val="222222"/>
                </a:solidFill>
                <a:latin typeface="Roboto Italics"/>
              </a:rPr>
              <a:t>Vielen </a:t>
            </a:r>
            <a:r>
              <a:rPr lang="en-US" sz="10629">
                <a:solidFill>
                  <a:srgbClr val="222222"/>
                </a:solidFill>
                <a:latin typeface="Roboto Bold"/>
              </a:rPr>
              <a:t>Dank!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863753" y="4683873"/>
            <a:ext cx="7701936" cy="1537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55"/>
              </a:lnSpc>
            </a:pPr>
            <a:r>
              <a:rPr lang="en-US" sz="4397">
                <a:solidFill>
                  <a:srgbClr val="000000"/>
                </a:solidFill>
                <a:latin typeface="Roboto Bold"/>
              </a:rPr>
              <a:t>Hier könnt ihr uns erreichen. Wir freuen uns über Feedback.</a:t>
            </a:r>
          </a:p>
        </p:txBody>
      </p:sp>
      <p:sp>
        <p:nvSpPr>
          <p:cNvPr id="15" name="Freeform 15"/>
          <p:cNvSpPr/>
          <p:nvPr/>
        </p:nvSpPr>
        <p:spPr>
          <a:xfrm rot="1291934">
            <a:off x="-7019642" y="-5746477"/>
            <a:ext cx="11748906" cy="8800999"/>
          </a:xfrm>
          <a:custGeom>
            <a:avLst/>
            <a:gdLst/>
            <a:ahLst/>
            <a:cxnLst/>
            <a:rect l="l" t="t" r="r" b="b"/>
            <a:pathLst>
              <a:path w="11748906" h="8800999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6" name="Freeform 16"/>
          <p:cNvSpPr/>
          <p:nvPr/>
        </p:nvSpPr>
        <p:spPr>
          <a:xfrm>
            <a:off x="16388997" y="330829"/>
            <a:ext cx="1383456" cy="920863"/>
          </a:xfrm>
          <a:custGeom>
            <a:avLst/>
            <a:gdLst/>
            <a:ahLst/>
            <a:cxnLst/>
            <a:rect l="l" t="t" r="r" b="b"/>
            <a:pathLst>
              <a:path w="1383456" h="920863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348</Words>
  <Application>Microsoft Office PowerPoint</Application>
  <PresentationFormat>Benutzerdefiniert</PresentationFormat>
  <Paragraphs>58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9" baseType="lpstr">
      <vt:lpstr>Arial</vt:lpstr>
      <vt:lpstr>Calibri</vt:lpstr>
      <vt:lpstr>DM Sans Bold</vt:lpstr>
      <vt:lpstr>Aptos</vt:lpstr>
      <vt:lpstr>Now Medium</vt:lpstr>
      <vt:lpstr>Roboto Italics</vt:lpstr>
      <vt:lpstr>Roboto Bold</vt:lpstr>
      <vt:lpstr>Roboto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Weiß Neongrün Grün Gekritzel Agenda für Team-Meeting Geschäftspräsentation</dc:title>
  <dc:creator>toennessen</dc:creator>
  <cp:lastModifiedBy>Cox, Alexandra</cp:lastModifiedBy>
  <cp:revision>3</cp:revision>
  <dcterms:created xsi:type="dcterms:W3CDTF">2006-08-16T00:00:00Z</dcterms:created>
  <dcterms:modified xsi:type="dcterms:W3CDTF">2024-09-09T07:23:27Z</dcterms:modified>
  <dc:identifier>DAGDPgA6T3o</dc:identifier>
</cp:coreProperties>
</file>