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DM Sans Bold" panose="020B0604020202020204" charset="0"/>
      <p:regular r:id="rId16"/>
    </p:embeddedFont>
    <p:embeddedFont>
      <p:font typeface="Now Medium" panose="020B0604020202020204" charset="0"/>
      <p:regular r:id="rId17"/>
    </p:embeddedFont>
    <p:embeddedFont>
      <p:font typeface="Roboto" panose="02000000000000000000" pitchFamily="2" charset="0"/>
      <p:regular r:id="rId18"/>
      <p:bold r:id="rId19"/>
      <p:italic r:id="rId20"/>
      <p:boldItalic r:id="rId21"/>
    </p:embeddedFont>
    <p:embeddedFont>
      <p:font typeface="Roboto Bold" panose="02000000000000000000" pitchFamily="2" charset="0"/>
      <p:regular r:id="rId22"/>
      <p:bold r:id="rId23"/>
    </p:embeddedFont>
    <p:embeddedFont>
      <p:font typeface="Roboto Italic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1776"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419971" y="2659438"/>
            <a:ext cx="7453277" cy="5962622"/>
          </a:xfrm>
          <a:custGeom>
            <a:avLst/>
            <a:gdLst/>
            <a:ahLst/>
            <a:cxnLst/>
            <a:rect l="l" t="t" r="r" b="b"/>
            <a:pathLst>
              <a:path w="7453277" h="5962622">
                <a:moveTo>
                  <a:pt x="0" y="0"/>
                </a:moveTo>
                <a:lnTo>
                  <a:pt x="7453277" y="0"/>
                </a:lnTo>
                <a:lnTo>
                  <a:pt x="7453277" y="5962622"/>
                </a:lnTo>
                <a:lnTo>
                  <a:pt x="0" y="5962622"/>
                </a:lnTo>
                <a:lnTo>
                  <a:pt x="0" y="0"/>
                </a:lnTo>
                <a:close/>
              </a:path>
            </a:pathLst>
          </a:custGeom>
          <a:blipFill>
            <a:blip r:embed="rId4"/>
            <a:stretch>
              <a:fillRect/>
            </a:stretch>
          </a:blipFill>
        </p:spPr>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sp>
      <p:sp>
        <p:nvSpPr>
          <p:cNvPr id="5" name="TextBox 5"/>
          <p:cNvSpPr txBox="1"/>
          <p:nvPr/>
        </p:nvSpPr>
        <p:spPr>
          <a:xfrm>
            <a:off x="1028700" y="2906893"/>
            <a:ext cx="8115300" cy="2236607"/>
          </a:xfrm>
          <a:prstGeom prst="rect">
            <a:avLst/>
          </a:prstGeom>
        </p:spPr>
        <p:txBody>
          <a:bodyPr lIns="0" tIns="0" rIns="0" bIns="0" rtlCol="0" anchor="t">
            <a:spAutoFit/>
          </a:bodyPr>
          <a:lstStyle/>
          <a:p>
            <a:pPr algn="l">
              <a:lnSpc>
                <a:spcPts val="9010"/>
              </a:lnSpc>
            </a:pPr>
            <a:r>
              <a:rPr lang="en-US" sz="8663" spc="-138" dirty="0" err="1">
                <a:solidFill>
                  <a:srgbClr val="191919"/>
                </a:solidFill>
                <a:latin typeface="Roboto Bold"/>
              </a:rPr>
              <a:t>CarMigo</a:t>
            </a:r>
            <a:endParaRPr lang="en-US" sz="8663" spc="-138" dirty="0">
              <a:solidFill>
                <a:srgbClr val="191919"/>
              </a:solidFill>
              <a:latin typeface="Roboto Bold"/>
            </a:endParaRPr>
          </a:p>
          <a:p>
            <a:pPr algn="l">
              <a:lnSpc>
                <a:spcPts val="8334"/>
              </a:lnSpc>
            </a:pPr>
            <a:endParaRPr lang="en-US" sz="8663" spc="-138" dirty="0">
              <a:solidFill>
                <a:srgbClr val="191919"/>
              </a:solidFill>
              <a:latin typeface="Roboto Bold"/>
            </a:endParaRPr>
          </a:p>
        </p:txBody>
      </p:sp>
      <p:sp>
        <p:nvSpPr>
          <p:cNvPr id="6" name="TextBox 6"/>
          <p:cNvSpPr txBox="1"/>
          <p:nvPr/>
        </p:nvSpPr>
        <p:spPr>
          <a:xfrm>
            <a:off x="1135088" y="9031010"/>
            <a:ext cx="7902523" cy="869950"/>
          </a:xfrm>
          <a:prstGeom prst="rect">
            <a:avLst/>
          </a:prstGeom>
        </p:spPr>
        <p:txBody>
          <a:bodyPr lIns="0" tIns="0" rIns="0" bIns="0" rtlCol="0" anchor="t">
            <a:spAutoFit/>
          </a:bodyPr>
          <a:lstStyle/>
          <a:p>
            <a:pPr algn="l">
              <a:lnSpc>
                <a:spcPts val="3500"/>
              </a:lnSpc>
            </a:pPr>
            <a:r>
              <a:rPr lang="en-US" sz="2500" dirty="0">
                <a:solidFill>
                  <a:srgbClr val="191919"/>
                </a:solidFill>
                <a:latin typeface="Roboto"/>
              </a:rPr>
              <a:t>Eleea Zdrehus</a:t>
            </a:r>
          </a:p>
          <a:p>
            <a:pPr algn="l">
              <a:lnSpc>
                <a:spcPts val="3500"/>
              </a:lnSpc>
            </a:pPr>
            <a:endParaRPr lang="en-US" sz="2500" dirty="0">
              <a:solidFill>
                <a:srgbClr val="191919"/>
              </a:solidFill>
              <a:latin typeface="Roboto"/>
            </a:endParaRPr>
          </a:p>
        </p:txBody>
      </p:sp>
      <p:sp>
        <p:nvSpPr>
          <p:cNvPr id="7" name="TextBox 7"/>
          <p:cNvSpPr txBox="1"/>
          <p:nvPr/>
        </p:nvSpPr>
        <p:spPr>
          <a:xfrm>
            <a:off x="1028700" y="4522374"/>
            <a:ext cx="8115300" cy="4257576"/>
          </a:xfrm>
          <a:prstGeom prst="rect">
            <a:avLst/>
          </a:prstGeom>
        </p:spPr>
        <p:txBody>
          <a:bodyPr lIns="0" tIns="0" rIns="0" bIns="0" rtlCol="0" anchor="t">
            <a:spAutoFit/>
          </a:bodyPr>
          <a:lstStyle/>
          <a:p>
            <a:pPr algn="l">
              <a:lnSpc>
                <a:spcPts val="8334"/>
              </a:lnSpc>
            </a:pPr>
            <a:r>
              <a:rPr lang="en-US" sz="7862" dirty="0" err="1">
                <a:solidFill>
                  <a:srgbClr val="191919"/>
                </a:solidFill>
                <a:latin typeface="Roboto"/>
              </a:rPr>
              <a:t>Teile</a:t>
            </a:r>
            <a:r>
              <a:rPr lang="en-US" sz="7862" dirty="0">
                <a:solidFill>
                  <a:srgbClr val="191919"/>
                </a:solidFill>
                <a:latin typeface="Roboto"/>
              </a:rPr>
              <a:t> </a:t>
            </a:r>
            <a:r>
              <a:rPr lang="en-US" sz="7862" dirty="0" err="1">
                <a:solidFill>
                  <a:srgbClr val="191919"/>
                </a:solidFill>
                <a:latin typeface="Roboto"/>
              </a:rPr>
              <a:t>Fahrzeuge-nachhaltig</a:t>
            </a:r>
            <a:r>
              <a:rPr lang="en-US" sz="7862" dirty="0">
                <a:solidFill>
                  <a:srgbClr val="191919"/>
                </a:solidFill>
                <a:latin typeface="Roboto"/>
              </a:rPr>
              <a:t> und local von </a:t>
            </a:r>
            <a:r>
              <a:rPr lang="en-US" sz="7862" dirty="0" err="1">
                <a:solidFill>
                  <a:srgbClr val="191919"/>
                </a:solidFill>
                <a:latin typeface="Roboto"/>
              </a:rPr>
              <a:t>deinen</a:t>
            </a:r>
            <a:r>
              <a:rPr lang="en-US" sz="7862" dirty="0">
                <a:solidFill>
                  <a:srgbClr val="191919"/>
                </a:solidFill>
                <a:latin typeface="Roboto"/>
              </a:rPr>
              <a:t> </a:t>
            </a:r>
            <a:r>
              <a:rPr lang="en-US" sz="7862" dirty="0" err="1">
                <a:solidFill>
                  <a:srgbClr val="191919"/>
                </a:solidFill>
                <a:latin typeface="Roboto"/>
              </a:rPr>
              <a:t>Nachbarn</a:t>
            </a:r>
            <a:r>
              <a:rPr lang="en-US" sz="7862" dirty="0">
                <a:solidFill>
                  <a:srgbClr val="191919"/>
                </a:solidFill>
                <a:latin typeface="Roboto"/>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sp>
      <p:sp>
        <p:nvSpPr>
          <p:cNvPr id="3" name="Freeform 3"/>
          <p:cNvSpPr/>
          <p:nvPr/>
        </p:nvSpPr>
        <p:spPr>
          <a:xfrm>
            <a:off x="1386520" y="8250417"/>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Ein Projekt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en-US" sz="7200" dirty="0">
                <a:solidFill>
                  <a:srgbClr val="000000"/>
                </a:solidFill>
                <a:latin typeface="Roboto Bold"/>
              </a:rPr>
              <a:t>Das Team</a:t>
            </a:r>
          </a:p>
        </p:txBody>
      </p:sp>
      <p:sp>
        <p:nvSpPr>
          <p:cNvPr id="5" name="TextBox 5"/>
          <p:cNvSpPr txBox="1"/>
          <p:nvPr/>
        </p:nvSpPr>
        <p:spPr>
          <a:xfrm>
            <a:off x="7385319" y="8638834"/>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Eleea Zdrehus</a:t>
            </a:r>
          </a:p>
        </p:txBody>
      </p:sp>
      <p:sp>
        <p:nvSpPr>
          <p:cNvPr id="7" name="TextBox 7"/>
          <p:cNvSpPr txBox="1"/>
          <p:nvPr/>
        </p:nvSpPr>
        <p:spPr>
          <a:xfrm>
            <a:off x="4423941" y="2386394"/>
            <a:ext cx="9389295" cy="4112023"/>
          </a:xfrm>
          <a:prstGeom prst="rect">
            <a:avLst/>
          </a:prstGeom>
        </p:spPr>
        <p:txBody>
          <a:bodyPr lIns="0" tIns="0" rIns="0" bIns="0" rtlCol="0" anchor="t">
            <a:spAutoFit/>
          </a:bodyPr>
          <a:lstStyle/>
          <a:p>
            <a:pPr lvl="0" eaLnBrk="0" fontAlgn="base" hangingPunct="0">
              <a:spcBef>
                <a:spcPct val="0"/>
              </a:spcBef>
              <a:spcAft>
                <a:spcPct val="0"/>
              </a:spcAft>
              <a:buFontTx/>
              <a:buChar char="•"/>
            </a:pPr>
            <a:r>
              <a:rPr lang="de-DE" altLang="de-DE" sz="2200" b="1" dirty="0">
                <a:latin typeface="Roboto" panose="02000000000000000000" pitchFamily="2" charset="0"/>
                <a:ea typeface="Roboto" panose="02000000000000000000" pitchFamily="2" charset="0"/>
              </a:rPr>
              <a:t>Hintergrund</a:t>
            </a:r>
            <a:r>
              <a:rPr lang="de-DE" altLang="de-DE" sz="2200" dirty="0">
                <a:latin typeface="Roboto" panose="02000000000000000000" pitchFamily="2" charset="0"/>
                <a:ea typeface="Roboto" panose="02000000000000000000" pitchFamily="2" charset="0"/>
              </a:rPr>
              <a:t>: 31 Jahre alt, Softwareentwicklerin mit Fokus auf UI/UX und Frontend-Technologien.</a:t>
            </a:r>
          </a:p>
          <a:p>
            <a:pPr lvl="0" eaLnBrk="0" fontAlgn="base" hangingPunct="0">
              <a:spcBef>
                <a:spcPct val="0"/>
              </a:spcBef>
              <a:spcAft>
                <a:spcPct val="0"/>
              </a:spcAft>
              <a:buFontTx/>
              <a:buChar char="•"/>
            </a:pPr>
            <a:r>
              <a:rPr lang="de-DE" altLang="de-DE" sz="2200" b="1" dirty="0">
                <a:latin typeface="Roboto" panose="02000000000000000000" pitchFamily="2" charset="0"/>
                <a:ea typeface="Roboto" panose="02000000000000000000" pitchFamily="2" charset="0"/>
              </a:rPr>
              <a:t>Erfahrung</a:t>
            </a:r>
            <a:r>
              <a:rPr lang="de-DE" altLang="de-DE" sz="2200" dirty="0">
                <a:latin typeface="Roboto" panose="02000000000000000000" pitchFamily="2" charset="0"/>
                <a:ea typeface="Roboto" panose="02000000000000000000" pitchFamily="2" charset="0"/>
              </a:rPr>
              <a:t>: Mehrere Jahre Berufserfahrung in der Entwicklung benutzerfreundlicher und innovativer Anwendungen.</a:t>
            </a:r>
          </a:p>
          <a:p>
            <a:pPr lvl="0" eaLnBrk="0" fontAlgn="base" hangingPunct="0">
              <a:spcBef>
                <a:spcPct val="0"/>
              </a:spcBef>
              <a:spcAft>
                <a:spcPct val="0"/>
              </a:spcAft>
              <a:buFontTx/>
              <a:buChar char="•"/>
            </a:pPr>
            <a:r>
              <a:rPr lang="de-DE" altLang="de-DE" sz="2200" b="1" dirty="0">
                <a:latin typeface="Roboto" panose="02000000000000000000" pitchFamily="2" charset="0"/>
                <a:ea typeface="Roboto" panose="02000000000000000000" pitchFamily="2" charset="0"/>
              </a:rPr>
              <a:t>Motivation</a:t>
            </a:r>
            <a:r>
              <a:rPr lang="de-DE" altLang="de-DE" sz="2200" dirty="0">
                <a:latin typeface="Roboto" panose="02000000000000000000" pitchFamily="2" charset="0"/>
                <a:ea typeface="Roboto" panose="02000000000000000000" pitchFamily="2" charset="0"/>
              </a:rPr>
              <a:t>: Leidenschaft für Technologien, die den Alltag verbessern und zur Lösung gesellschaftlicher Probleme beitragen.</a:t>
            </a:r>
          </a:p>
          <a:p>
            <a:pPr lvl="0" eaLnBrk="0" fontAlgn="base" hangingPunct="0">
              <a:spcBef>
                <a:spcPct val="0"/>
              </a:spcBef>
              <a:spcAft>
                <a:spcPct val="0"/>
              </a:spcAft>
              <a:buFontTx/>
              <a:buChar char="•"/>
            </a:pPr>
            <a:r>
              <a:rPr lang="de-DE" altLang="de-DE" sz="2200" b="1" dirty="0">
                <a:latin typeface="Roboto" panose="02000000000000000000" pitchFamily="2" charset="0"/>
                <a:ea typeface="Roboto" panose="02000000000000000000" pitchFamily="2" charset="0"/>
              </a:rPr>
              <a:t>Mission</a:t>
            </a:r>
            <a:r>
              <a:rPr lang="de-DE" altLang="de-DE" sz="2200" dirty="0">
                <a:latin typeface="Roboto" panose="02000000000000000000" pitchFamily="2" charset="0"/>
                <a:ea typeface="Roboto" panose="02000000000000000000" pitchFamily="2" charset="0"/>
              </a:rPr>
              <a:t>: Mit </a:t>
            </a:r>
            <a:r>
              <a:rPr lang="de-DE" altLang="de-DE" sz="2200" b="1" dirty="0" err="1">
                <a:latin typeface="Roboto" panose="02000000000000000000" pitchFamily="2" charset="0"/>
                <a:ea typeface="Roboto" panose="02000000000000000000" pitchFamily="2" charset="0"/>
              </a:rPr>
              <a:t>CarMigo</a:t>
            </a:r>
            <a:r>
              <a:rPr lang="de-DE" altLang="de-DE" sz="2200" dirty="0">
                <a:latin typeface="Roboto" panose="02000000000000000000" pitchFamily="2" charset="0"/>
                <a:ea typeface="Roboto" panose="02000000000000000000" pitchFamily="2" charset="0"/>
              </a:rPr>
              <a:t> möchte ich nachhaltige Mobilitätslösungen schaffen, die nicht nur den ökologischen Fußabdruck reduzieren, sondern auch das Gemeinschaftsgefühl stärken.</a:t>
            </a:r>
          </a:p>
          <a:p>
            <a:pPr lvl="0" eaLnBrk="0" fontAlgn="base" hangingPunct="0">
              <a:spcBef>
                <a:spcPct val="0"/>
              </a:spcBef>
              <a:spcAft>
                <a:spcPct val="0"/>
              </a:spcAft>
              <a:buFontTx/>
              <a:buChar char="•"/>
            </a:pPr>
            <a:r>
              <a:rPr lang="de-DE" altLang="de-DE" sz="2200" b="1" dirty="0">
                <a:latin typeface="Roboto" panose="02000000000000000000" pitchFamily="2" charset="0"/>
                <a:ea typeface="Roboto" panose="02000000000000000000" pitchFamily="2" charset="0"/>
              </a:rPr>
              <a:t>Vision</a:t>
            </a:r>
            <a:r>
              <a:rPr lang="de-DE" altLang="de-DE" sz="2200" dirty="0">
                <a:latin typeface="Roboto" panose="02000000000000000000" pitchFamily="2" charset="0"/>
                <a:ea typeface="Roboto" panose="02000000000000000000" pitchFamily="2" charset="0"/>
              </a:rPr>
              <a:t>: Technologie nutzen, um Städte lebenswerter und nachhaltiger zu gestalten. </a:t>
            </a:r>
          </a:p>
          <a:p>
            <a:pPr algn="ctr">
              <a:lnSpc>
                <a:spcPts val="3299"/>
              </a:lnSpc>
            </a:pPr>
            <a:endParaRPr lang="en-US" sz="2199" dirty="0">
              <a:solidFill>
                <a:srgbClr val="000000"/>
              </a:solidFill>
              <a:latin typeface="Roboto"/>
            </a:endParaRPr>
          </a:p>
        </p:txBody>
      </p:sp>
      <p:sp>
        <p:nvSpPr>
          <p:cNvPr id="8" name="TextBox 8"/>
          <p:cNvSpPr txBox="1"/>
          <p:nvPr/>
        </p:nvSpPr>
        <p:spPr>
          <a:xfrm>
            <a:off x="8440191" y="9129684"/>
            <a:ext cx="1409874" cy="613758"/>
          </a:xfrm>
          <a:prstGeom prst="rect">
            <a:avLst/>
          </a:prstGeom>
        </p:spPr>
        <p:txBody>
          <a:bodyPr lIns="0" tIns="0" rIns="0" bIns="0" rtlCol="0" anchor="t">
            <a:spAutoFit/>
          </a:bodyPr>
          <a:lstStyle/>
          <a:p>
            <a:pPr algn="ctr">
              <a:lnSpc>
                <a:spcPts val="2464"/>
              </a:lnSpc>
            </a:pPr>
            <a:r>
              <a:rPr lang="en-US" sz="1643" dirty="0">
                <a:solidFill>
                  <a:srgbClr val="000000"/>
                </a:solidFill>
                <a:latin typeface="Roboto"/>
              </a:rPr>
              <a:t>Software </a:t>
            </a:r>
            <a:r>
              <a:rPr lang="en-US" sz="1643" dirty="0" err="1">
                <a:solidFill>
                  <a:srgbClr val="000000"/>
                </a:solidFill>
                <a:latin typeface="Roboto"/>
              </a:rPr>
              <a:t>Entwicklerin</a:t>
            </a:r>
            <a:endParaRPr lang="en-US" sz="1643" dirty="0">
              <a:solidFill>
                <a:srgbClr val="000000"/>
              </a:solidFill>
              <a:latin typeface="Roboto"/>
            </a:endParaRP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8974" y="3399173"/>
            <a:ext cx="7765888" cy="1857375"/>
          </a:xfrm>
          <a:prstGeom prst="rect">
            <a:avLst/>
          </a:prstGeom>
        </p:spPr>
        <p:txBody>
          <a:bodyPr lIns="0" tIns="0" rIns="0" bIns="0" rtlCol="0" anchor="t">
            <a:spAutoFit/>
          </a:bodyPr>
          <a:lstStyle/>
          <a:p>
            <a:pPr algn="l">
              <a:lnSpc>
                <a:spcPts val="7277"/>
              </a:lnSpc>
            </a:pPr>
            <a:r>
              <a:rPr lang="en-US" sz="6064" dirty="0">
                <a:solidFill>
                  <a:srgbClr val="191919"/>
                </a:solidFill>
                <a:latin typeface="Roboto Bold"/>
              </a:rPr>
              <a:t>WELCHES PROBLEM WIR LÖSEN </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615901" y="1673832"/>
            <a:ext cx="5904743" cy="6939335"/>
          </a:xfrm>
          <a:custGeom>
            <a:avLst/>
            <a:gdLst/>
            <a:ahLst/>
            <a:cxnLst/>
            <a:rect l="l" t="t" r="r" b="b"/>
            <a:pathLst>
              <a:path w="5904743" h="6939335">
                <a:moveTo>
                  <a:pt x="0" y="0"/>
                </a:moveTo>
                <a:lnTo>
                  <a:pt x="5904743" y="0"/>
                </a:lnTo>
                <a:lnTo>
                  <a:pt x="5904743" y="6939336"/>
                </a:lnTo>
                <a:lnTo>
                  <a:pt x="0" y="69393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668974" y="5549031"/>
            <a:ext cx="7765888" cy="399981"/>
          </a:xfrm>
          <a:prstGeom prst="rect">
            <a:avLst/>
          </a:prstGeom>
        </p:spPr>
        <p:txBody>
          <a:bodyPr lIns="0" tIns="0" rIns="0" bIns="0" rtlCol="0" anchor="t">
            <a:spAutoFit/>
          </a:bodyPr>
          <a:lstStyle/>
          <a:p>
            <a:pPr algn="l">
              <a:lnSpc>
                <a:spcPts val="3412"/>
              </a:lnSpc>
            </a:pPr>
            <a:endParaRPr lang="en-US" sz="2275" dirty="0">
              <a:solidFill>
                <a:srgbClr val="191919"/>
              </a:solidFill>
              <a:latin typeface="Roboto"/>
            </a:endParaRP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sp>
        <p:nvSpPr>
          <p:cNvPr id="7" name="Rectangle 1">
            <a:extLst>
              <a:ext uri="{FF2B5EF4-FFF2-40B4-BE49-F238E27FC236}">
                <a16:creationId xmlns:a16="http://schemas.microsoft.com/office/drawing/2014/main" id="{15D5C1E5-0FF9-8751-89E7-65151A564479}"/>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 name="Textfeld 8">
            <a:extLst>
              <a:ext uri="{FF2B5EF4-FFF2-40B4-BE49-F238E27FC236}">
                <a16:creationId xmlns:a16="http://schemas.microsoft.com/office/drawing/2014/main" id="{00ED8680-08A1-D0EF-18DE-A1E67C429EC5}"/>
              </a:ext>
            </a:extLst>
          </p:cNvPr>
          <p:cNvSpPr txBox="1"/>
          <p:nvPr/>
        </p:nvSpPr>
        <p:spPr>
          <a:xfrm>
            <a:off x="1603398" y="5542399"/>
            <a:ext cx="8421984" cy="31393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2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Überfüllte Straßen und Parkplatzmangel</a:t>
            </a:r>
            <a:r>
              <a:rPr kumimoji="0" lang="de-DE" altLang="de-DE" sz="22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Immer mehr Fahrzeuge belasten die städtische Infrastruktur und nehmen wertvollen Raum ein.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2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Umweltbelastung</a:t>
            </a:r>
            <a:r>
              <a:rPr kumimoji="0" lang="de-DE" altLang="de-DE" sz="22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Hohe CO₂-Emissionen durch den individuellen Fahrzeugbesitz tragen erheblich zum Klimawandel bei.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2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Kosten und Ressourcenverschwendung</a:t>
            </a:r>
            <a:r>
              <a:rPr kumimoji="0" lang="de-DE" altLang="de-DE" sz="22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Viele Fahrzeuge stehen ungenutzt rum, was zu ineffizienter Ressourcennutzung führt.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2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Eingeschränkte Mobilität</a:t>
            </a:r>
            <a:r>
              <a:rPr kumimoji="0" lang="de-DE" altLang="de-DE" sz="22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Menschen ohne eigenes Auto haben oft begrenzten Zugang zu flexibler Mobilität.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684136" y="7692812"/>
            <a:ext cx="14319993" cy="6166547"/>
          </a:xfrm>
          <a:custGeom>
            <a:avLst/>
            <a:gdLst/>
            <a:ahLst/>
            <a:cxnLst/>
            <a:rect l="l" t="t" r="r" b="b"/>
            <a:pathLst>
              <a:path w="14319993" h="6166547">
                <a:moveTo>
                  <a:pt x="0" y="0"/>
                </a:moveTo>
                <a:lnTo>
                  <a:pt x="14319993" y="0"/>
                </a:lnTo>
                <a:lnTo>
                  <a:pt x="14319993" y="6166548"/>
                </a:lnTo>
                <a:lnTo>
                  <a:pt x="0" y="6166548"/>
                </a:lnTo>
                <a:lnTo>
                  <a:pt x="0" y="0"/>
                </a:lnTo>
                <a:close/>
              </a:path>
            </a:pathLst>
          </a:custGeom>
          <a:blipFill>
            <a:blip r:embed="rId2"/>
            <a:stretch>
              <a:fillRect/>
            </a:stretch>
          </a:blipFill>
        </p:spPr>
      </p:sp>
      <p:sp>
        <p:nvSpPr>
          <p:cNvPr id="3" name="TextBox 3"/>
          <p:cNvSpPr txBox="1"/>
          <p:nvPr/>
        </p:nvSpPr>
        <p:spPr>
          <a:xfrm>
            <a:off x="5214925" y="132888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Wie wir es lösen</a:t>
            </a: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sp>
      <p:sp>
        <p:nvSpPr>
          <p:cNvPr id="12" name="Textfeld 11">
            <a:extLst>
              <a:ext uri="{FF2B5EF4-FFF2-40B4-BE49-F238E27FC236}">
                <a16:creationId xmlns:a16="http://schemas.microsoft.com/office/drawing/2014/main" id="{FFB00F54-C264-AC44-B05A-7796E4C96A10}"/>
              </a:ext>
            </a:extLst>
          </p:cNvPr>
          <p:cNvSpPr txBox="1"/>
          <p:nvPr/>
        </p:nvSpPr>
        <p:spPr>
          <a:xfrm>
            <a:off x="2514599" y="3149160"/>
            <a:ext cx="13258800" cy="2800767"/>
          </a:xfrm>
          <a:prstGeom prst="rect">
            <a:avLst/>
          </a:prstGeom>
          <a:noFill/>
        </p:spPr>
        <p:txBody>
          <a:bodyPr wrap="square">
            <a:spAutoFit/>
          </a:bodyPr>
          <a:lstStyle/>
          <a:p>
            <a:r>
              <a:rPr lang="de-DE" sz="2200" dirty="0">
                <a:latin typeface="Roboto" panose="02000000000000000000" pitchFamily="2" charset="0"/>
                <a:ea typeface="Roboto" panose="02000000000000000000" pitchFamily="2" charset="0"/>
              </a:rPr>
              <a:t>Mit </a:t>
            </a:r>
            <a:r>
              <a:rPr lang="de-DE" sz="2200" b="1" dirty="0" err="1">
                <a:latin typeface="Roboto" panose="02000000000000000000" pitchFamily="2" charset="0"/>
                <a:ea typeface="Roboto" panose="02000000000000000000" pitchFamily="2" charset="0"/>
              </a:rPr>
              <a:t>CarMigo</a:t>
            </a:r>
            <a:r>
              <a:rPr lang="de-DE" sz="2200" dirty="0">
                <a:latin typeface="Roboto" panose="02000000000000000000" pitchFamily="2" charset="0"/>
                <a:ea typeface="Roboto" panose="02000000000000000000" pitchFamily="2" charset="0"/>
              </a:rPr>
              <a:t> schaffen wir eine digitale Plattform, die Nachbarn ermöglicht, ihre Autos und </a:t>
            </a:r>
            <a:r>
              <a:rPr lang="de-DE" sz="2200" dirty="0" err="1">
                <a:latin typeface="Roboto" panose="02000000000000000000" pitchFamily="2" charset="0"/>
                <a:ea typeface="Roboto" panose="02000000000000000000" pitchFamily="2" charset="0"/>
              </a:rPr>
              <a:t>Campervans</a:t>
            </a:r>
            <a:r>
              <a:rPr lang="de-DE" sz="2200" dirty="0">
                <a:latin typeface="Roboto" panose="02000000000000000000" pitchFamily="2" charset="0"/>
                <a:ea typeface="Roboto" panose="02000000000000000000" pitchFamily="2" charset="0"/>
              </a:rPr>
              <a:t> unkompliziert zu teilen. Über die benutzerfreundliche App können Nutzer*innen Fahrzeuge in ihrer Nähe in Echtzeit auf einer Karte finden, buchen und sofort benutzen. Der gesamte Prozess, von der Fahrzeugverfügbarkeit bis zur Bezahlung, wird digital abgewickelt. Zur Schlüsselübergabe bieten wir mehrere flexible Optionen: Wo möglich, wird der Zugang durch digitale Schlüssel oder Apps ermöglicht, um eine schlüssellose Übergabe zu gewährleisten. Alternativ können Schlüsseltresore mit temporären Zugangscodes oder vereinbarte Übergabepunkte wie lokale Geschäfte genutzt werden. Diese Lösungen machen den Mietvorgang sicher und reibungslos.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3614" y="7261558"/>
            <a:ext cx="8520772" cy="8520772"/>
          </a:xfrm>
          <a:custGeom>
            <a:avLst/>
            <a:gdLst/>
            <a:ahLst/>
            <a:cxnLst/>
            <a:rect l="l" t="t" r="r" b="b"/>
            <a:pathLst>
              <a:path w="8520772" h="8520772">
                <a:moveTo>
                  <a:pt x="0" y="0"/>
                </a:moveTo>
                <a:lnTo>
                  <a:pt x="8520772" y="0"/>
                </a:lnTo>
                <a:lnTo>
                  <a:pt x="8520772" y="8520772"/>
                </a:lnTo>
                <a:lnTo>
                  <a:pt x="0" y="852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196418" y="6653176"/>
            <a:ext cx="1753933" cy="1753933"/>
          </a:xfrm>
          <a:custGeom>
            <a:avLst/>
            <a:gdLst/>
            <a:ahLst/>
            <a:cxnLst/>
            <a:rect l="l" t="t" r="r" b="b"/>
            <a:pathLst>
              <a:path w="1753933" h="1753933">
                <a:moveTo>
                  <a:pt x="0" y="0"/>
                </a:moveTo>
                <a:lnTo>
                  <a:pt x="1753933" y="0"/>
                </a:lnTo>
                <a:lnTo>
                  <a:pt x="1753933" y="1753933"/>
                </a:lnTo>
                <a:lnTo>
                  <a:pt x="0" y="175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697000" y="7100485"/>
            <a:ext cx="752769" cy="824747"/>
          </a:xfrm>
          <a:custGeom>
            <a:avLst/>
            <a:gdLst/>
            <a:ahLst/>
            <a:cxnLst/>
            <a:rect l="l" t="t" r="r" b="b"/>
            <a:pathLst>
              <a:path w="752769" h="824747">
                <a:moveTo>
                  <a:pt x="0" y="0"/>
                </a:moveTo>
                <a:lnTo>
                  <a:pt x="752769" y="0"/>
                </a:lnTo>
                <a:lnTo>
                  <a:pt x="752769" y="824746"/>
                </a:lnTo>
                <a:lnTo>
                  <a:pt x="0" y="824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2260004"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186475"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4585354" y="8513890"/>
            <a:ext cx="1043763" cy="996319"/>
          </a:xfrm>
          <a:custGeom>
            <a:avLst/>
            <a:gdLst/>
            <a:ahLst/>
            <a:cxnLst/>
            <a:rect l="l" t="t" r="r" b="b"/>
            <a:pathLst>
              <a:path w="1043763" h="996319">
                <a:moveTo>
                  <a:pt x="0" y="0"/>
                </a:moveTo>
                <a:lnTo>
                  <a:pt x="1043763" y="0"/>
                </a:lnTo>
                <a:lnTo>
                  <a:pt x="1043763" y="996319"/>
                </a:lnTo>
                <a:lnTo>
                  <a:pt x="0" y="996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2726299" y="8587862"/>
            <a:ext cx="908930" cy="922346"/>
          </a:xfrm>
          <a:custGeom>
            <a:avLst/>
            <a:gdLst/>
            <a:ahLst/>
            <a:cxnLst/>
            <a:rect l="l" t="t" r="r" b="b"/>
            <a:pathLst>
              <a:path w="908930" h="922346">
                <a:moveTo>
                  <a:pt x="0" y="0"/>
                </a:moveTo>
                <a:lnTo>
                  <a:pt x="908931" y="0"/>
                </a:lnTo>
                <a:lnTo>
                  <a:pt x="908931" y="922347"/>
                </a:lnTo>
                <a:lnTo>
                  <a:pt x="0" y="9223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9" name="Group 9"/>
          <p:cNvGrpSpPr/>
          <p:nvPr/>
        </p:nvGrpSpPr>
        <p:grpSpPr>
          <a:xfrm>
            <a:off x="1652107" y="3851376"/>
            <a:ext cx="3474003" cy="647719"/>
            <a:chOff x="0" y="0"/>
            <a:chExt cx="914964" cy="170593"/>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sp>
        <p:sp>
          <p:nvSpPr>
            <p:cNvPr id="11" name="TextBox 11"/>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191919"/>
                  </a:solidFill>
                  <a:latin typeface="Roboto Bold"/>
                  <a:ea typeface="Roboto Bold"/>
                </a:rPr>
                <a:t>Objective n° 1</a:t>
              </a:r>
            </a:p>
          </p:txBody>
        </p:sp>
      </p:grpSp>
      <p:sp>
        <p:nvSpPr>
          <p:cNvPr id="12" name="TextBox 12"/>
          <p:cNvSpPr txBox="1"/>
          <p:nvPr/>
        </p:nvSpPr>
        <p:spPr>
          <a:xfrm>
            <a:off x="7845423" y="895350"/>
            <a:ext cx="2597154" cy="1184211"/>
          </a:xfrm>
          <a:prstGeom prst="rect">
            <a:avLst/>
          </a:prstGeom>
        </p:spPr>
        <p:txBody>
          <a:bodyPr lIns="0" tIns="0" rIns="0" bIns="0" rtlCol="0" anchor="t">
            <a:spAutoFit/>
          </a:bodyPr>
          <a:lstStyle/>
          <a:p>
            <a:pPr algn="ctr">
              <a:lnSpc>
                <a:spcPts val="9587"/>
              </a:lnSpc>
            </a:pPr>
            <a:r>
              <a:rPr lang="en-US" sz="6947" spc="368">
                <a:solidFill>
                  <a:srgbClr val="231F20"/>
                </a:solidFill>
                <a:latin typeface="Roboto Bold"/>
              </a:rPr>
              <a:t>OKRs</a:t>
            </a:r>
          </a:p>
        </p:txBody>
      </p:sp>
      <p:sp>
        <p:nvSpPr>
          <p:cNvPr id="13" name="TextBox 13"/>
          <p:cNvSpPr txBox="1"/>
          <p:nvPr/>
        </p:nvSpPr>
        <p:spPr>
          <a:xfrm>
            <a:off x="768608" y="4668347"/>
            <a:ext cx="5380235" cy="4068421"/>
          </a:xfrm>
          <a:prstGeom prst="rect">
            <a:avLst/>
          </a:prstGeom>
        </p:spPr>
        <p:txBody>
          <a:bodyPr wrap="square" lIns="0" tIns="0" rIns="0" bIns="0" rtlCol="0" anchor="t">
            <a:spAutoFit/>
          </a:bodyPr>
          <a:lstStyle/>
          <a:p>
            <a:pPr marL="0" lvl="0" indent="0" algn="ctr">
              <a:lnSpc>
                <a:spcPts val="2912"/>
              </a:lnSpc>
              <a:spcBef>
                <a:spcPct val="0"/>
              </a:spcBef>
            </a:pPr>
            <a:r>
              <a:rPr lang="de-DE" sz="2200" dirty="0">
                <a:latin typeface="Roboto" panose="02000000000000000000" pitchFamily="2" charset="0"/>
                <a:ea typeface="Roboto" panose="02000000000000000000" pitchFamily="2" charset="0"/>
              </a:rPr>
              <a:t>Förderung nachhaltiger Mobilität in der Stadt</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1</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Reduzierung der Anzahl von Privatfahrzeugen um 15% in den ersten 12 Monaten</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2</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1000 aktive Nutzer*innen innerhalb des ersten Jahres</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3</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Implementierung einer speziellen Carsharing-Versicherung, die alle Fahrzeugmieten abdeckt, innerhalb der ersten 6 Monate</a:t>
            </a:r>
            <a:endParaRPr lang="en-US" sz="2200" spc="90" dirty="0">
              <a:solidFill>
                <a:srgbClr val="231F20"/>
              </a:solidFill>
              <a:latin typeface="Roboto" panose="02000000000000000000" pitchFamily="2" charset="0"/>
              <a:ea typeface="Roboto" panose="02000000000000000000" pitchFamily="2" charset="0"/>
            </a:endParaRPr>
          </a:p>
        </p:txBody>
      </p:sp>
      <p:grpSp>
        <p:nvGrpSpPr>
          <p:cNvPr id="14" name="Group 14"/>
          <p:cNvGrpSpPr/>
          <p:nvPr/>
        </p:nvGrpSpPr>
        <p:grpSpPr>
          <a:xfrm>
            <a:off x="7239000" y="3791111"/>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sp>
        <p:sp>
          <p:nvSpPr>
            <p:cNvPr id="16" name="TextBox 16"/>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dirty="0">
                  <a:solidFill>
                    <a:srgbClr val="191919"/>
                  </a:solidFill>
                  <a:latin typeface="Roboto Bold"/>
                  <a:ea typeface="Roboto Bold"/>
                </a:rPr>
                <a:t>Objective n° 2</a:t>
              </a:r>
            </a:p>
          </p:txBody>
        </p:sp>
      </p:grpSp>
      <p:sp>
        <p:nvSpPr>
          <p:cNvPr id="17" name="TextBox 17"/>
          <p:cNvSpPr txBox="1"/>
          <p:nvPr/>
        </p:nvSpPr>
        <p:spPr>
          <a:xfrm>
            <a:off x="6574729" y="4660217"/>
            <a:ext cx="4983890" cy="4440318"/>
          </a:xfrm>
          <a:prstGeom prst="rect">
            <a:avLst/>
          </a:prstGeom>
        </p:spPr>
        <p:txBody>
          <a:bodyPr wrap="square" lIns="0" tIns="0" rIns="0" bIns="0" rtlCol="0" anchor="t">
            <a:spAutoFit/>
          </a:bodyPr>
          <a:lstStyle/>
          <a:p>
            <a:pPr marL="0" lvl="0" indent="0" algn="ctr">
              <a:lnSpc>
                <a:spcPts val="2912"/>
              </a:lnSpc>
              <a:spcBef>
                <a:spcPct val="0"/>
              </a:spcBef>
            </a:pPr>
            <a:r>
              <a:rPr lang="de-DE" sz="2200" dirty="0">
                <a:latin typeface="Roboto" panose="02000000000000000000" pitchFamily="2" charset="0"/>
                <a:ea typeface="Roboto" panose="02000000000000000000" pitchFamily="2" charset="0"/>
              </a:rPr>
              <a:t>Aufbau einer vertrauensvollen und aktiven Car-Sharing-Community</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1</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90% der Nutzer*innen geben eine 4- oder 5-Sterne-Bewertung nach der Nutzung</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2</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80% der neuen Nutzer*innen kommen durch Empfehlungen bestehender Nutzer*innen</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3</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Einführung eines Community-Feedback-Systems innerhalb der ersten 3 Monate</a:t>
            </a:r>
            <a:endParaRPr lang="en-US" sz="2200" spc="90" dirty="0">
              <a:solidFill>
                <a:srgbClr val="231F20"/>
              </a:solidFill>
              <a:latin typeface="Roboto" panose="02000000000000000000" pitchFamily="2" charset="0"/>
              <a:ea typeface="Roboto" panose="02000000000000000000" pitchFamily="2" charset="0"/>
            </a:endParaRPr>
          </a:p>
        </p:txBody>
      </p:sp>
      <p:grpSp>
        <p:nvGrpSpPr>
          <p:cNvPr id="18" name="Group 18"/>
          <p:cNvGrpSpPr/>
          <p:nvPr/>
        </p:nvGrpSpPr>
        <p:grpSpPr>
          <a:xfrm>
            <a:off x="13161890" y="3537956"/>
            <a:ext cx="3474003" cy="961139"/>
            <a:chOff x="0" y="-82547"/>
            <a:chExt cx="914964" cy="253140"/>
          </a:xfrm>
        </p:grpSpPr>
        <p:sp>
          <p:nvSpPr>
            <p:cNvPr id="19" name="Freeform 19"/>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sp>
        <p:sp>
          <p:nvSpPr>
            <p:cNvPr id="20" name="TextBox 20"/>
            <p:cNvSpPr txBox="1"/>
            <p:nvPr/>
          </p:nvSpPr>
          <p:spPr>
            <a:xfrm>
              <a:off x="0" y="-82547"/>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dirty="0">
                  <a:solidFill>
                    <a:srgbClr val="202020"/>
                  </a:solidFill>
                  <a:latin typeface="Roboto Bold"/>
                  <a:ea typeface="Roboto Bold"/>
                </a:rPr>
                <a:t>Objective n° 3</a:t>
              </a:r>
            </a:p>
          </p:txBody>
        </p:sp>
      </p:grpSp>
      <p:sp>
        <p:nvSpPr>
          <p:cNvPr id="21" name="TextBox 21"/>
          <p:cNvSpPr txBox="1"/>
          <p:nvPr/>
        </p:nvSpPr>
        <p:spPr>
          <a:xfrm>
            <a:off x="12198963" y="4668347"/>
            <a:ext cx="5573490" cy="4440318"/>
          </a:xfrm>
          <a:prstGeom prst="rect">
            <a:avLst/>
          </a:prstGeom>
        </p:spPr>
        <p:txBody>
          <a:bodyPr wrap="square" lIns="0" tIns="0" rIns="0" bIns="0" rtlCol="0" anchor="t">
            <a:spAutoFit/>
          </a:bodyPr>
          <a:lstStyle/>
          <a:p>
            <a:pPr marL="0" lvl="0" indent="0" algn="ctr">
              <a:lnSpc>
                <a:spcPts val="2912"/>
              </a:lnSpc>
              <a:spcBef>
                <a:spcPct val="0"/>
              </a:spcBef>
            </a:pPr>
            <a:r>
              <a:rPr lang="de-DE" sz="2200" dirty="0">
                <a:latin typeface="Roboto" panose="02000000000000000000" pitchFamily="2" charset="0"/>
                <a:ea typeface="Roboto" panose="02000000000000000000" pitchFamily="2" charset="0"/>
              </a:rPr>
              <a:t>Optimierung des Nutzererlebnisses durch digitale Lösungen</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1</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Verbesserung der Fahrzeugverfügbarkeit in Echtzeit, sodass 95% der Nutzer*innen innerhalb von 5 Minuten ein verfügbares Fahrzeug in ihrer Nähe finden können</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2</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Verkürzung der Buchungszeit auf weniger als 2 Minuten</a:t>
            </a:r>
            <a:br>
              <a:rPr lang="de-DE" sz="2200" dirty="0">
                <a:latin typeface="Roboto" panose="02000000000000000000" pitchFamily="2" charset="0"/>
                <a:ea typeface="Roboto" panose="02000000000000000000" pitchFamily="2" charset="0"/>
              </a:rPr>
            </a:br>
            <a:r>
              <a:rPr lang="de-DE" sz="2200" b="1" dirty="0">
                <a:latin typeface="Roboto" panose="02000000000000000000" pitchFamily="2" charset="0"/>
                <a:ea typeface="Roboto" panose="02000000000000000000" pitchFamily="2" charset="0"/>
              </a:rPr>
              <a:t>Key </a:t>
            </a:r>
            <a:r>
              <a:rPr lang="de-DE" sz="2200" b="1" dirty="0" err="1">
                <a:latin typeface="Roboto" panose="02000000000000000000" pitchFamily="2" charset="0"/>
                <a:ea typeface="Roboto" panose="02000000000000000000" pitchFamily="2" charset="0"/>
              </a:rPr>
              <a:t>Result</a:t>
            </a:r>
            <a:r>
              <a:rPr lang="de-DE" sz="2200" b="1" dirty="0">
                <a:latin typeface="Roboto" panose="02000000000000000000" pitchFamily="2" charset="0"/>
                <a:ea typeface="Roboto" panose="02000000000000000000" pitchFamily="2" charset="0"/>
              </a:rPr>
              <a:t> 3</a:t>
            </a:r>
            <a:r>
              <a:rPr lang="de-DE" sz="2200" i="1" dirty="0">
                <a:latin typeface="Roboto" panose="02000000000000000000" pitchFamily="2" charset="0"/>
                <a:ea typeface="Roboto" panose="02000000000000000000" pitchFamily="2" charset="0"/>
              </a:rPr>
              <a:t>:</a:t>
            </a:r>
            <a:r>
              <a:rPr lang="de-DE" sz="2200" dirty="0">
                <a:latin typeface="Roboto" panose="02000000000000000000" pitchFamily="2" charset="0"/>
                <a:ea typeface="Roboto" panose="02000000000000000000" pitchFamily="2" charset="0"/>
              </a:rPr>
              <a:t> Implementierung von mindestens 3 flexiblen Zahlungsoptionen innerhalb der ersten 6 Monate</a:t>
            </a:r>
            <a:endParaRPr lang="en-US" sz="2200" spc="90" dirty="0">
              <a:solidFill>
                <a:srgbClr val="231F20"/>
              </a:solidFill>
              <a:latin typeface="Roboto" panose="02000000000000000000" pitchFamily="2" charset="0"/>
              <a:ea typeface="Roboto" panose="02000000000000000000" pitchFamily="2" charset="0"/>
            </a:endParaRPr>
          </a:p>
        </p:txBody>
      </p:sp>
      <p:sp>
        <p:nvSpPr>
          <p:cNvPr id="22" name="Freeform 2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4"/>
            <a:stretch>
              <a:fillRect/>
            </a:stretch>
          </a:blipFill>
        </p:spPr>
      </p:sp>
      <p:sp>
        <p:nvSpPr>
          <p:cNvPr id="24" name="TextBox 24"/>
          <p:cNvSpPr txBox="1"/>
          <p:nvPr/>
        </p:nvSpPr>
        <p:spPr>
          <a:xfrm>
            <a:off x="3825534" y="2077256"/>
            <a:ext cx="10636933" cy="723281"/>
          </a:xfrm>
          <a:prstGeom prst="rect">
            <a:avLst/>
          </a:prstGeom>
        </p:spPr>
        <p:txBody>
          <a:bodyPr lIns="0" tIns="0" rIns="0" bIns="0" rtlCol="0" anchor="t">
            <a:spAutoFit/>
          </a:bodyPr>
          <a:lstStyle/>
          <a:p>
            <a:pPr marL="0" lvl="0" indent="0" algn="ctr">
              <a:lnSpc>
                <a:spcPts val="2912"/>
              </a:lnSpc>
              <a:spcBef>
                <a:spcPct val="0"/>
              </a:spcBef>
            </a:pPr>
            <a:r>
              <a:rPr lang="en-US" sz="2110" spc="90" dirty="0" err="1">
                <a:solidFill>
                  <a:srgbClr val="231F20"/>
                </a:solidFill>
                <a:latin typeface="Roboto"/>
              </a:rPr>
              <a:t>Diese</a:t>
            </a:r>
            <a:r>
              <a:rPr lang="en-US" sz="2110" spc="90" dirty="0">
                <a:solidFill>
                  <a:srgbClr val="231F20"/>
                </a:solidFill>
                <a:latin typeface="Roboto"/>
              </a:rPr>
              <a:t> Objectives und Key Results </a:t>
            </a:r>
            <a:r>
              <a:rPr lang="en-US" sz="2110" spc="90" dirty="0" err="1">
                <a:solidFill>
                  <a:srgbClr val="231F20"/>
                </a:solidFill>
                <a:latin typeface="Roboto"/>
              </a:rPr>
              <a:t>kommunizieren</a:t>
            </a:r>
            <a:r>
              <a:rPr lang="en-US" sz="2110" spc="90" dirty="0">
                <a:solidFill>
                  <a:srgbClr val="231F20"/>
                </a:solidFill>
                <a:latin typeface="Roboto"/>
              </a:rPr>
              <a:t> </a:t>
            </a:r>
            <a:r>
              <a:rPr lang="en-US" sz="2110" spc="90" dirty="0" err="1">
                <a:solidFill>
                  <a:srgbClr val="231F20"/>
                </a:solidFill>
                <a:latin typeface="Roboto"/>
              </a:rPr>
              <a:t>unser</a:t>
            </a:r>
            <a:r>
              <a:rPr lang="en-US" sz="2110" spc="90" dirty="0">
                <a:solidFill>
                  <a:srgbClr val="231F20"/>
                </a:solidFill>
                <a:latin typeface="Roboto"/>
              </a:rPr>
              <a:t> </a:t>
            </a:r>
            <a:r>
              <a:rPr lang="en-US" sz="2110" spc="90" dirty="0" err="1">
                <a:solidFill>
                  <a:srgbClr val="231F20"/>
                </a:solidFill>
                <a:latin typeface="Roboto"/>
              </a:rPr>
              <a:t>Bestreben</a:t>
            </a:r>
            <a:r>
              <a:rPr lang="en-US" sz="2110" spc="90" dirty="0">
                <a:solidFill>
                  <a:srgbClr val="231F20"/>
                </a:solidFill>
                <a:latin typeface="Roboto"/>
              </a:rPr>
              <a:t>, </a:t>
            </a:r>
            <a:r>
              <a:rPr lang="en-US" sz="2110" spc="90" dirty="0" err="1">
                <a:solidFill>
                  <a:srgbClr val="231F20"/>
                </a:solidFill>
                <a:latin typeface="Roboto"/>
              </a:rPr>
              <a:t>geben</a:t>
            </a:r>
            <a:r>
              <a:rPr lang="en-US" sz="2110" spc="90" dirty="0">
                <a:solidFill>
                  <a:srgbClr val="231F20"/>
                </a:solidFill>
                <a:latin typeface="Roboto"/>
              </a:rPr>
              <a:t> </a:t>
            </a:r>
            <a:r>
              <a:rPr lang="en-US" sz="2110" spc="90" dirty="0" err="1">
                <a:solidFill>
                  <a:srgbClr val="231F20"/>
                </a:solidFill>
                <a:latin typeface="Roboto"/>
              </a:rPr>
              <a:t>Orientierung</a:t>
            </a:r>
            <a:r>
              <a:rPr lang="en-US" sz="2110" spc="90" dirty="0">
                <a:solidFill>
                  <a:srgbClr val="231F20"/>
                </a:solidFill>
                <a:latin typeface="Roboto"/>
              </a:rPr>
              <a:t> und </a:t>
            </a:r>
            <a:r>
              <a:rPr lang="en-US" sz="2110" spc="90" dirty="0" err="1">
                <a:solidFill>
                  <a:srgbClr val="231F20"/>
                </a:solidFill>
                <a:latin typeface="Roboto"/>
              </a:rPr>
              <a:t>schaffen</a:t>
            </a:r>
            <a:r>
              <a:rPr lang="en-US" sz="2110" spc="90" dirty="0">
                <a:solidFill>
                  <a:srgbClr val="231F20"/>
                </a:solidFill>
                <a:latin typeface="Roboto"/>
              </a:rPr>
              <a:t> </a:t>
            </a:r>
            <a:r>
              <a:rPr lang="en-US" sz="2110" spc="90" dirty="0" err="1">
                <a:solidFill>
                  <a:srgbClr val="231F20"/>
                </a:solidFill>
                <a:latin typeface="Roboto"/>
              </a:rPr>
              <a:t>Fokus</a:t>
            </a:r>
            <a:endParaRPr lang="en-US" sz="2110" spc="90" dirty="0">
              <a:solidFill>
                <a:srgbClr val="231F20"/>
              </a:solidFill>
              <a:latin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sp>
      <p:grpSp>
        <p:nvGrpSpPr>
          <p:cNvPr id="3" name="Group 3"/>
          <p:cNvGrpSpPr/>
          <p:nvPr/>
        </p:nvGrpSpPr>
        <p:grpSpPr>
          <a:xfrm>
            <a:off x="10998134" y="1206568"/>
            <a:ext cx="402560" cy="4025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928785" y="3841590"/>
            <a:ext cx="5330515" cy="2090784"/>
            <a:chOff x="0" y="-38100"/>
            <a:chExt cx="7107354" cy="2787712"/>
          </a:xfrm>
        </p:grpSpPr>
        <p:sp>
          <p:nvSpPr>
            <p:cNvPr id="7" name="TextBox 7"/>
            <p:cNvSpPr txBox="1"/>
            <p:nvPr/>
          </p:nvSpPr>
          <p:spPr>
            <a:xfrm>
              <a:off x="0" y="2322144"/>
              <a:ext cx="7107354" cy="427468"/>
            </a:xfrm>
            <a:prstGeom prst="rect">
              <a:avLst/>
            </a:prstGeom>
          </p:spPr>
          <p:txBody>
            <a:bodyPr lIns="0" tIns="0" rIns="0" bIns="0" rtlCol="0" anchor="t">
              <a:spAutoFit/>
            </a:bodyPr>
            <a:lstStyle/>
            <a:p>
              <a:pPr algn="l">
                <a:lnSpc>
                  <a:spcPts val="2659"/>
                </a:lnSpc>
              </a:pPr>
              <a:endParaRPr lang="en-US" sz="1899" spc="94" dirty="0">
                <a:solidFill>
                  <a:srgbClr val="191919"/>
                </a:solidFill>
                <a:latin typeface="Roboto"/>
              </a:endParaRPr>
            </a:p>
          </p:txBody>
        </p:sp>
        <p:sp>
          <p:nvSpPr>
            <p:cNvPr id="8" name="TextBox 8"/>
            <p:cNvSpPr txBox="1"/>
            <p:nvPr/>
          </p:nvSpPr>
          <p:spPr>
            <a:xfrm>
              <a:off x="0" y="455025"/>
              <a:ext cx="7107354" cy="1433195"/>
            </a:xfrm>
            <a:prstGeom prst="rect">
              <a:avLst/>
            </a:prstGeom>
          </p:spPr>
          <p:txBody>
            <a:bodyPr lIns="0" tIns="0" rIns="0" bIns="0" rtlCol="0" anchor="t">
              <a:spAutoFit/>
            </a:bodyPr>
            <a:lstStyle/>
            <a:p>
              <a:pPr algn="l">
                <a:lnSpc>
                  <a:spcPts val="4320"/>
                </a:lnSpc>
              </a:pPr>
              <a:r>
                <a:rPr lang="en-US" sz="3200" spc="240">
                  <a:solidFill>
                    <a:srgbClr val="191919"/>
                  </a:solidFill>
                  <a:latin typeface="Roboto Bold"/>
                </a:rPr>
                <a:t>WICHTIGE ERKENNTNISSE</a:t>
              </a:r>
            </a:p>
          </p:txBody>
        </p:sp>
        <p:sp>
          <p:nvSpPr>
            <p:cNvPr id="9" name="TextBox 9"/>
            <p:cNvSpPr txBox="1"/>
            <p:nvPr/>
          </p:nvSpPr>
          <p:spPr>
            <a:xfrm>
              <a:off x="0" y="-38100"/>
              <a:ext cx="7107354" cy="396241"/>
            </a:xfrm>
            <a:prstGeom prst="rect">
              <a:avLst/>
            </a:prstGeom>
          </p:spPr>
          <p:txBody>
            <a:bodyPr lIns="0" tIns="0" rIns="0" bIns="0" rtlCol="0" anchor="t">
              <a:spAutoFit/>
            </a:bodyPr>
            <a:lstStyle/>
            <a:p>
              <a:pPr algn="l">
                <a:lnSpc>
                  <a:spcPts val="2519"/>
                </a:lnSpc>
              </a:pPr>
              <a:endParaRPr/>
            </a:p>
          </p:txBody>
        </p:sp>
      </p:grpSp>
      <p:grpSp>
        <p:nvGrpSpPr>
          <p:cNvPr id="10" name="Group 10"/>
          <p:cNvGrpSpPr/>
          <p:nvPr/>
        </p:nvGrpSpPr>
        <p:grpSpPr>
          <a:xfrm>
            <a:off x="762001" y="2401529"/>
            <a:ext cx="9723078" cy="3674317"/>
            <a:chOff x="-539868" y="-38100"/>
            <a:chExt cx="7654079" cy="4899088"/>
          </a:xfrm>
        </p:grpSpPr>
        <p:sp>
          <p:nvSpPr>
            <p:cNvPr id="11" name="TextBox 11"/>
            <p:cNvSpPr txBox="1"/>
            <p:nvPr/>
          </p:nvSpPr>
          <p:spPr>
            <a:xfrm>
              <a:off x="-539868" y="1663533"/>
              <a:ext cx="7654079" cy="3197455"/>
            </a:xfrm>
            <a:prstGeom prst="rect">
              <a:avLst/>
            </a:prstGeom>
          </p:spPr>
          <p:txBody>
            <a:bodyPr wrap="square" lIns="0" tIns="0" rIns="0" bIns="0" rtlCol="0" anchor="t">
              <a:spAutoFit/>
            </a:bodyPr>
            <a:lstStyle/>
            <a:p>
              <a:pPr>
                <a:lnSpc>
                  <a:spcPts val="2659"/>
                </a:lnSpc>
              </a:pPr>
              <a:r>
                <a:rPr lang="de-DE" sz="1900" dirty="0">
                  <a:latin typeface="Roboto" panose="02000000000000000000" pitchFamily="2" charset="0"/>
                  <a:ea typeface="Roboto" panose="02000000000000000000" pitchFamily="2" charset="0"/>
                </a:rPr>
                <a:t>In der Anfangsphase haben wir die Bedürfnisse und Herausforderungen von potenziellen Nutzer*innen und Fahrzeugbesitzern untersucht. Durch Umfragen und Interviews haben wir herausgefunden, dass viele Menschen nachhaltigen Mobilitätslösungen interessiert sind, aber Bedenken hinsichtlich der Sicherheit, Versicherungen und der Einfachheit der Nutzung haben. Zudem haben wir festgestellt, dass Nachbarn, die ihre Autos über die App teilen, eine zusätzliche Einnahmequelle gewinnen können, was das Interesse an der Teilnahme an der Plattform erhöht.</a:t>
              </a:r>
              <a:endParaRPr lang="en-US" sz="1900" spc="94" dirty="0">
                <a:solidFill>
                  <a:srgbClr val="191919"/>
                </a:solidFill>
                <a:latin typeface="Roboto" panose="02000000000000000000" pitchFamily="2" charset="0"/>
                <a:ea typeface="Roboto" panose="02000000000000000000" pitchFamily="2" charset="0"/>
              </a:endParaRPr>
            </a:p>
          </p:txBody>
        </p:sp>
        <p:sp>
          <p:nvSpPr>
            <p:cNvPr id="12" name="TextBox 12"/>
            <p:cNvSpPr txBox="1"/>
            <p:nvPr/>
          </p:nvSpPr>
          <p:spPr>
            <a:xfrm>
              <a:off x="0" y="455025"/>
              <a:ext cx="7107354" cy="709295"/>
            </a:xfrm>
            <a:prstGeom prst="rect">
              <a:avLst/>
            </a:prstGeom>
          </p:spPr>
          <p:txBody>
            <a:bodyPr lIns="0" tIns="0" rIns="0" bIns="0" rtlCol="0" anchor="t">
              <a:spAutoFit/>
            </a:bodyPr>
            <a:lstStyle/>
            <a:p>
              <a:pPr algn="r">
                <a:lnSpc>
                  <a:spcPts val="4320"/>
                </a:lnSpc>
              </a:pPr>
              <a:r>
                <a:rPr lang="en-US" sz="3200" spc="35">
                  <a:solidFill>
                    <a:srgbClr val="191919"/>
                  </a:solidFill>
                  <a:latin typeface="Roboto Bold"/>
                </a:rPr>
                <a:t>USER RESEARCH</a:t>
              </a:r>
            </a:p>
          </p:txBody>
        </p:sp>
        <p:sp>
          <p:nvSpPr>
            <p:cNvPr id="13" name="TextBox 13"/>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4" name="Group 14"/>
          <p:cNvGrpSpPr/>
          <p:nvPr/>
        </p:nvGrpSpPr>
        <p:grpSpPr>
          <a:xfrm>
            <a:off x="5143744" y="6814224"/>
            <a:ext cx="5330515" cy="2090784"/>
            <a:chOff x="0" y="-38100"/>
            <a:chExt cx="7107354" cy="2787712"/>
          </a:xfrm>
        </p:grpSpPr>
        <p:sp>
          <p:nvSpPr>
            <p:cNvPr id="15" name="TextBox 15"/>
            <p:cNvSpPr txBox="1"/>
            <p:nvPr/>
          </p:nvSpPr>
          <p:spPr>
            <a:xfrm>
              <a:off x="0" y="2322144"/>
              <a:ext cx="7107354" cy="427468"/>
            </a:xfrm>
            <a:prstGeom prst="rect">
              <a:avLst/>
            </a:prstGeom>
          </p:spPr>
          <p:txBody>
            <a:bodyPr lIns="0" tIns="0" rIns="0" bIns="0" rtlCol="0" anchor="t">
              <a:spAutoFit/>
            </a:bodyPr>
            <a:lstStyle/>
            <a:p>
              <a:pPr algn="r">
                <a:lnSpc>
                  <a:spcPts val="2659"/>
                </a:lnSpc>
              </a:pPr>
              <a:endParaRPr lang="en-US" sz="1899" spc="94" dirty="0">
                <a:solidFill>
                  <a:srgbClr val="191919"/>
                </a:solidFill>
                <a:latin typeface="Roboto"/>
              </a:endParaRPr>
            </a:p>
          </p:txBody>
        </p:sp>
        <p:sp>
          <p:nvSpPr>
            <p:cNvPr id="16" name="TextBox 16"/>
            <p:cNvSpPr txBox="1"/>
            <p:nvPr/>
          </p:nvSpPr>
          <p:spPr>
            <a:xfrm>
              <a:off x="0" y="455025"/>
              <a:ext cx="7107354" cy="1433195"/>
            </a:xfrm>
            <a:prstGeom prst="rect">
              <a:avLst/>
            </a:prstGeom>
          </p:spPr>
          <p:txBody>
            <a:bodyPr lIns="0" tIns="0" rIns="0" bIns="0" rtlCol="0" anchor="t">
              <a:spAutoFit/>
            </a:bodyPr>
            <a:lstStyle/>
            <a:p>
              <a:pPr algn="r">
                <a:lnSpc>
                  <a:spcPts val="4320"/>
                </a:lnSpc>
              </a:pPr>
              <a:r>
                <a:rPr lang="en-US" sz="3200" spc="147">
                  <a:solidFill>
                    <a:srgbClr val="191919"/>
                  </a:solidFill>
                  <a:latin typeface="Roboto Bold"/>
                </a:rPr>
                <a:t>BISHERIGE MEILENSTEINE</a:t>
              </a:r>
            </a:p>
          </p:txBody>
        </p:sp>
        <p:sp>
          <p:nvSpPr>
            <p:cNvPr id="17" name="TextBox 17"/>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8" name="Group 18"/>
          <p:cNvGrpSpPr/>
          <p:nvPr/>
        </p:nvGrpSpPr>
        <p:grpSpPr>
          <a:xfrm>
            <a:off x="11000242" y="2694368"/>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98134" y="4924261"/>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998134" y="6458243"/>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en-US" sz="4200" spc="1470">
                <a:solidFill>
                  <a:srgbClr val="FFFFFF"/>
                </a:solidFill>
                <a:latin typeface="Now Medium"/>
              </a:rPr>
              <a:t>2</a:t>
            </a:r>
          </a:p>
        </p:txBody>
      </p:sp>
      <p:sp>
        <p:nvSpPr>
          <p:cNvPr id="28" name="TextBox 28"/>
          <p:cNvSpPr txBox="1"/>
          <p:nvPr/>
        </p:nvSpPr>
        <p:spPr>
          <a:xfrm>
            <a:off x="3139985" y="516958"/>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dirty="0"/>
          </a:p>
        </p:txBody>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sp>
      <p:sp>
        <p:nvSpPr>
          <p:cNvPr id="31" name="Rectangle 1">
            <a:extLst>
              <a:ext uri="{FF2B5EF4-FFF2-40B4-BE49-F238E27FC236}">
                <a16:creationId xmlns:a16="http://schemas.microsoft.com/office/drawing/2014/main" id="{EEA84E3D-4FA4-9BE8-69F2-FA66CF8E7581}"/>
              </a:ext>
            </a:extLst>
          </p:cNvPr>
          <p:cNvSpPr>
            <a:spLocks noChangeArrowheads="1"/>
          </p:cNvSpPr>
          <p:nvPr/>
        </p:nvSpPr>
        <p:spPr bwMode="auto">
          <a:xfrm rot="10800000" flipV="1">
            <a:off x="11750210" y="5611773"/>
            <a:ext cx="5330515"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9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Wachsende Nachfrage</a:t>
            </a:r>
            <a:r>
              <a:rPr kumimoji="0" lang="de-DE" altLang="de-DE" sz="19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Es gibt eine wachsende Interesse an günstige Carsharing-Lösungen, besonders unter jungen und umweltbewussten Menschen.</a:t>
            </a:r>
          </a:p>
          <a:p>
            <a:pPr marL="0" marR="0" lvl="0" indent="0" algn="l" defTabSz="914400" rtl="0" eaLnBrk="0" fontAlgn="base" latinLnBrk="0" hangingPunct="0">
              <a:lnSpc>
                <a:spcPct val="100000"/>
              </a:lnSpc>
              <a:spcBef>
                <a:spcPct val="0"/>
              </a:spcBef>
              <a:spcAft>
                <a:spcPct val="0"/>
              </a:spcAft>
              <a:buClrTx/>
              <a:buSzTx/>
              <a:tabLst/>
            </a:pPr>
            <a:r>
              <a:rPr kumimoji="0" lang="de-DE" altLang="de-DE" sz="19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Sicherheitsbedenken</a:t>
            </a:r>
            <a:r>
              <a:rPr kumimoji="0" lang="de-DE" altLang="de-DE" sz="19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Nutzer*innen sind besorgt über die Sicherheit von Fahrzeugen und den Umgang mit Schäden. Eine transparente Versicherungslösung ist daher entscheidend.</a:t>
            </a:r>
          </a:p>
          <a:p>
            <a:pPr marL="0" marR="0" lvl="0" indent="0" algn="l" defTabSz="914400" rtl="0" eaLnBrk="0" fontAlgn="base" latinLnBrk="0" hangingPunct="0">
              <a:lnSpc>
                <a:spcPct val="100000"/>
              </a:lnSpc>
              <a:spcBef>
                <a:spcPct val="0"/>
              </a:spcBef>
              <a:spcAft>
                <a:spcPct val="0"/>
              </a:spcAft>
              <a:buClrTx/>
              <a:buSzTx/>
              <a:tabLst/>
            </a:pPr>
            <a:r>
              <a:rPr kumimoji="0" lang="de-DE" altLang="de-DE" sz="19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Nutzerfreundlichkeit</a:t>
            </a:r>
            <a:r>
              <a:rPr kumimoji="0" lang="de-DE" altLang="de-DE" sz="19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Eine einfache und intuitive Benutzeroberfläche ist entscheidend für die Akzeptanz der Plattform. Nutzer*innen wünschen sich schnelle Buchungsprozesse und klare Informationen. </a:t>
            </a:r>
          </a:p>
        </p:txBody>
      </p:sp>
      <p:sp>
        <p:nvSpPr>
          <p:cNvPr id="32" name="Rectangle 2">
            <a:extLst>
              <a:ext uri="{FF2B5EF4-FFF2-40B4-BE49-F238E27FC236}">
                <a16:creationId xmlns:a16="http://schemas.microsoft.com/office/drawing/2014/main" id="{03544267-3C85-884A-F438-5062F8B45A9C}"/>
              </a:ext>
            </a:extLst>
          </p:cNvPr>
          <p:cNvSpPr>
            <a:spLocks noChangeArrowheads="1"/>
          </p:cNvSpPr>
          <p:nvPr/>
        </p:nvSpPr>
        <p:spPr bwMode="auto">
          <a:xfrm>
            <a:off x="762000" y="8258964"/>
            <a:ext cx="988661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9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Ideenentwicklung</a:t>
            </a:r>
            <a:r>
              <a:rPr kumimoji="0" lang="de-DE" altLang="de-DE" sz="19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Erste Konzeptentwicklung und Ausarbeitung des Geschäftsmodells für </a:t>
            </a:r>
            <a:r>
              <a:rPr kumimoji="0" lang="de-DE" altLang="de-DE" sz="1900" b="1" i="0" u="none" strike="noStrike" cap="none" normalizeH="0" baseline="0" dirty="0" err="1">
                <a:ln>
                  <a:noFill/>
                </a:ln>
                <a:solidFill>
                  <a:schemeClr val="tx1"/>
                </a:solidFill>
                <a:effectLst/>
                <a:latin typeface="Roboto" panose="02000000000000000000" pitchFamily="2" charset="0"/>
                <a:ea typeface="Roboto" panose="02000000000000000000" pitchFamily="2" charset="0"/>
              </a:rPr>
              <a:t>CarMigo</a:t>
            </a:r>
            <a:r>
              <a:rPr kumimoji="0" lang="de-DE" altLang="de-DE" sz="19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a:t>
            </a:r>
          </a:p>
          <a:p>
            <a:pPr marL="0" marR="0" lvl="0" indent="0" algn="l" defTabSz="914400" rtl="0" eaLnBrk="0" fontAlgn="base" latinLnBrk="0" hangingPunct="0">
              <a:lnSpc>
                <a:spcPct val="100000"/>
              </a:lnSpc>
              <a:spcBef>
                <a:spcPct val="0"/>
              </a:spcBef>
              <a:spcAft>
                <a:spcPct val="0"/>
              </a:spcAft>
              <a:buClrTx/>
              <a:buSzTx/>
              <a:tabLst/>
            </a:pPr>
            <a:r>
              <a:rPr kumimoji="0" lang="de-DE" altLang="de-DE" sz="19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Marktforschung</a:t>
            </a:r>
            <a:r>
              <a:rPr kumimoji="0" lang="de-DE" altLang="de-DE" sz="19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Durchführung von Umfragen zur Identifizierung der Zielgruppe und ihrer Bedürfnisse.</a:t>
            </a:r>
          </a:p>
          <a:p>
            <a:pPr marL="0" marR="0" lvl="0" indent="0" algn="l" defTabSz="914400" rtl="0" eaLnBrk="0" fontAlgn="base" latinLnBrk="0" hangingPunct="0">
              <a:lnSpc>
                <a:spcPct val="100000"/>
              </a:lnSpc>
              <a:spcBef>
                <a:spcPct val="0"/>
              </a:spcBef>
              <a:spcAft>
                <a:spcPct val="0"/>
              </a:spcAft>
              <a:buClrTx/>
              <a:buSzTx/>
              <a:tabLst/>
            </a:pPr>
            <a:r>
              <a:rPr kumimoji="0" lang="de-DE" altLang="de-DE" sz="1900" b="1" i="0" u="none" strike="noStrike" cap="none" normalizeH="0" baseline="0" dirty="0" err="1">
                <a:ln>
                  <a:noFill/>
                </a:ln>
                <a:solidFill>
                  <a:schemeClr val="tx1"/>
                </a:solidFill>
                <a:effectLst/>
                <a:latin typeface="Roboto" panose="02000000000000000000" pitchFamily="2" charset="0"/>
                <a:ea typeface="Roboto" panose="02000000000000000000" pitchFamily="2" charset="0"/>
              </a:rPr>
              <a:t>Prototyping</a:t>
            </a:r>
            <a:r>
              <a:rPr kumimoji="0" lang="de-DE" altLang="de-DE" sz="19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Erstellung eines ersten Prototyps der App zur Visualisierung der Benutzeroberfläche und der Benutzererfahrung.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34400" y="416822"/>
            <a:ext cx="9448800" cy="2746761"/>
            <a:chOff x="0" y="-9525"/>
            <a:chExt cx="12598399" cy="3662346"/>
          </a:xfrm>
        </p:grpSpPr>
        <p:sp>
          <p:nvSpPr>
            <p:cNvPr id="3" name="TextBox 3"/>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a:solidFill>
                    <a:srgbClr val="191919"/>
                  </a:solidFill>
                  <a:latin typeface="Roboto Bold"/>
                </a:rPr>
                <a:t>THEMA</a:t>
              </a:r>
            </a:p>
          </p:txBody>
        </p:sp>
        <p:sp>
          <p:nvSpPr>
            <p:cNvPr id="4" name="TextBox 4"/>
            <p:cNvSpPr txBox="1"/>
            <p:nvPr/>
          </p:nvSpPr>
          <p:spPr>
            <a:xfrm>
              <a:off x="0" y="944389"/>
              <a:ext cx="12598399" cy="2708432"/>
            </a:xfrm>
            <a:prstGeom prst="rect">
              <a:avLst/>
            </a:prstGeom>
          </p:spPr>
          <p:txBody>
            <a:bodyPr wrap="square" lIns="0" tIns="0" rIns="0" bIns="0" rtlCol="0" anchor="t">
              <a:spAutoFit/>
            </a:bodyPr>
            <a:lstStyle/>
            <a:p>
              <a:r>
                <a:rPr lang="de-DE" sz="2200" b="1" dirty="0">
                  <a:latin typeface="Roboto" panose="02000000000000000000" pitchFamily="2" charset="0"/>
                  <a:ea typeface="Roboto" panose="02000000000000000000" pitchFamily="2" charset="0"/>
                </a:rPr>
                <a:t>1. Maßnahme:</a:t>
              </a:r>
              <a:r>
                <a:rPr lang="de-DE" sz="2200" dirty="0">
                  <a:latin typeface="Roboto" panose="02000000000000000000" pitchFamily="2" charset="0"/>
                  <a:ea typeface="Roboto" panose="02000000000000000000" pitchFamily="2" charset="0"/>
                </a:rPr>
                <a:t> Technische Weiterentwicklung der App</a:t>
              </a:r>
            </a:p>
            <a:p>
              <a:pPr>
                <a:buFont typeface="Arial" panose="020B0604020202020204" pitchFamily="34" charset="0"/>
                <a:buChar char="•"/>
              </a:pPr>
              <a:r>
                <a:rPr lang="de-DE" sz="2200" b="1" dirty="0">
                  <a:latin typeface="Roboto" panose="02000000000000000000" pitchFamily="2" charset="0"/>
                  <a:ea typeface="Roboto" panose="02000000000000000000" pitchFamily="2" charset="0"/>
                </a:rPr>
                <a:t>Ziel:</a:t>
              </a:r>
              <a:r>
                <a:rPr lang="de-DE" sz="2200" dirty="0">
                  <a:latin typeface="Roboto" panose="02000000000000000000" pitchFamily="2" charset="0"/>
                  <a:ea typeface="Roboto" panose="02000000000000000000" pitchFamily="2" charset="0"/>
                </a:rPr>
                <a:t> Einen funktionierenden MVP entwickeln, der die Kernfunktionen der Plattform bietet, einschließlich Fahrzeugsuche, Buchung, und Zahlungsabwicklung.</a:t>
              </a:r>
            </a:p>
            <a:p>
              <a:pPr>
                <a:buFont typeface="Arial" panose="020B0604020202020204" pitchFamily="34" charset="0"/>
                <a:buChar char="•"/>
              </a:pPr>
              <a:r>
                <a:rPr lang="de-DE" sz="2200" b="1" dirty="0">
                  <a:latin typeface="Roboto" panose="02000000000000000000" pitchFamily="2" charset="0"/>
                  <a:ea typeface="Roboto" panose="02000000000000000000" pitchFamily="2" charset="0"/>
                </a:rPr>
                <a:t>Umsetzung:</a:t>
              </a:r>
              <a:r>
                <a:rPr lang="de-DE" sz="2200" dirty="0">
                  <a:latin typeface="Roboto" panose="02000000000000000000" pitchFamily="2" charset="0"/>
                  <a:ea typeface="Roboto" panose="02000000000000000000" pitchFamily="2" charset="0"/>
                </a:rPr>
                <a:t> Zusammenarbeit mit einem Entwicklungsteam, um die Benutzeroberfläche und das Backend der App zu finalisieren.</a:t>
              </a:r>
              <a:endParaRPr lang="en-US" sz="2125" dirty="0">
                <a:solidFill>
                  <a:srgbClr val="191919"/>
                </a:solidFill>
                <a:latin typeface="Roboto"/>
              </a:endParaRPr>
            </a:p>
          </p:txBody>
        </p:sp>
      </p:grpSp>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73762" y="4394831"/>
            <a:ext cx="4584435" cy="5297141"/>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28700" y="1393414"/>
            <a:ext cx="6224299" cy="2124075"/>
          </a:xfrm>
          <a:prstGeom prst="rect">
            <a:avLst/>
          </a:prstGeom>
        </p:spPr>
        <p:txBody>
          <a:bodyPr lIns="0" tIns="0" rIns="0" bIns="0" rtlCol="0" anchor="t">
            <a:spAutoFit/>
          </a:bodyPr>
          <a:lstStyle/>
          <a:p>
            <a:pPr algn="l">
              <a:lnSpc>
                <a:spcPts val="8250"/>
              </a:lnSpc>
            </a:pPr>
            <a:r>
              <a:rPr lang="en-US" sz="7500">
                <a:solidFill>
                  <a:srgbClr val="191919"/>
                </a:solidFill>
                <a:latin typeface="Roboto Bold"/>
              </a:rPr>
              <a:t>NÄCHSTE SCHRITTE</a:t>
            </a:r>
          </a:p>
        </p:txBody>
      </p:sp>
      <p:sp>
        <p:nvSpPr>
          <p:cNvPr id="8" name="TextBox 8"/>
          <p:cNvSpPr txBox="1"/>
          <p:nvPr/>
        </p:nvSpPr>
        <p:spPr>
          <a:xfrm>
            <a:off x="8534400" y="3522824"/>
            <a:ext cx="6940483" cy="447675"/>
          </a:xfrm>
          <a:prstGeom prst="rect">
            <a:avLst/>
          </a:prstGeom>
        </p:spPr>
        <p:txBody>
          <a:bodyPr lIns="0" tIns="0" rIns="0" bIns="0" rtlCol="0" anchor="t">
            <a:spAutoFit/>
          </a:bodyPr>
          <a:lstStyle/>
          <a:p>
            <a:pPr marL="0" lvl="0" indent="0" algn="l">
              <a:lnSpc>
                <a:spcPts val="3479"/>
              </a:lnSpc>
              <a:spcBef>
                <a:spcPct val="0"/>
              </a:spcBef>
            </a:pPr>
            <a:r>
              <a:rPr lang="en-US" sz="2899" dirty="0">
                <a:solidFill>
                  <a:srgbClr val="191919"/>
                </a:solidFill>
                <a:latin typeface="Roboto Bold"/>
              </a:rPr>
              <a:t>THEMA</a:t>
            </a:r>
          </a:p>
        </p:txBody>
      </p:sp>
      <p:sp>
        <p:nvSpPr>
          <p:cNvPr id="9" name="TextBox 9"/>
          <p:cNvSpPr txBox="1"/>
          <p:nvPr/>
        </p:nvSpPr>
        <p:spPr>
          <a:xfrm>
            <a:off x="8511648" y="4158065"/>
            <a:ext cx="9623951" cy="2728952"/>
          </a:xfrm>
          <a:prstGeom prst="rect">
            <a:avLst/>
          </a:prstGeom>
        </p:spPr>
        <p:txBody>
          <a:bodyPr wrap="square" lIns="0" tIns="0" rIns="0" bIns="0" rtlCol="0" anchor="t">
            <a:spAutoFit/>
          </a:bodyPr>
          <a:lstStyle/>
          <a:p>
            <a:r>
              <a:rPr lang="de-DE" sz="2200" b="1" dirty="0">
                <a:latin typeface="Roboto" panose="02000000000000000000" pitchFamily="2" charset="0"/>
                <a:ea typeface="Roboto" panose="02000000000000000000" pitchFamily="2" charset="0"/>
              </a:rPr>
              <a:t>2. Maßnahme:</a:t>
            </a:r>
            <a:r>
              <a:rPr lang="de-DE" sz="2200" dirty="0">
                <a:latin typeface="Roboto" panose="02000000000000000000" pitchFamily="2" charset="0"/>
                <a:ea typeface="Roboto" panose="02000000000000000000" pitchFamily="2" charset="0"/>
              </a:rPr>
              <a:t> Kooperation mit Versicherungs- und Fahrzeugpartnern</a:t>
            </a:r>
          </a:p>
          <a:p>
            <a:pPr>
              <a:buFont typeface="Arial" panose="020B0604020202020204" pitchFamily="34" charset="0"/>
              <a:buChar char="•"/>
            </a:pPr>
            <a:r>
              <a:rPr lang="de-DE" sz="2200" b="1" dirty="0">
                <a:latin typeface="Roboto" panose="02000000000000000000" pitchFamily="2" charset="0"/>
                <a:ea typeface="Roboto" panose="02000000000000000000" pitchFamily="2" charset="0"/>
              </a:rPr>
              <a:t>Ziel:</a:t>
            </a:r>
            <a:r>
              <a:rPr lang="de-DE" sz="2200" dirty="0">
                <a:latin typeface="Roboto" panose="02000000000000000000" pitchFamily="2" charset="0"/>
                <a:ea typeface="Roboto" panose="02000000000000000000" pitchFamily="2" charset="0"/>
              </a:rPr>
              <a:t> Eine transparente Versicherungslösung anbieten, um Vertrauen bei den Nutzern zu schaffen.</a:t>
            </a:r>
          </a:p>
          <a:p>
            <a:pPr>
              <a:buFont typeface="Arial" panose="020B0604020202020204" pitchFamily="34" charset="0"/>
              <a:buChar char="•"/>
            </a:pPr>
            <a:r>
              <a:rPr lang="de-DE" sz="2200" b="1" dirty="0">
                <a:latin typeface="Roboto" panose="02000000000000000000" pitchFamily="2" charset="0"/>
                <a:ea typeface="Roboto" panose="02000000000000000000" pitchFamily="2" charset="0"/>
              </a:rPr>
              <a:t>Umsetzung:</a:t>
            </a:r>
            <a:r>
              <a:rPr lang="de-DE" sz="2200" dirty="0">
                <a:latin typeface="Roboto" panose="02000000000000000000" pitchFamily="2" charset="0"/>
                <a:ea typeface="Roboto" panose="02000000000000000000" pitchFamily="2" charset="0"/>
              </a:rPr>
              <a:t> Partnerschaft mit einem Carsharing-Versicherungsanbieter etablieren und Bedingungen für die Integration in die Plattform klären. Gleichzeitig Fahrzeugbesitzer in der Nachbarschaft ansprechen, um sie als erste Anbieter zu gewinnen.</a:t>
            </a:r>
          </a:p>
          <a:p>
            <a:pPr marL="458789" lvl="1" indent="-229394" algn="l">
              <a:lnSpc>
                <a:spcPts val="2975"/>
              </a:lnSpc>
              <a:spcBef>
                <a:spcPct val="0"/>
              </a:spcBef>
              <a:buFont typeface="Arial"/>
              <a:buChar char="•"/>
            </a:pPr>
            <a:endParaRPr lang="en-US" sz="2200" dirty="0">
              <a:solidFill>
                <a:srgbClr val="191919"/>
              </a:solidFill>
              <a:latin typeface="Roboto" panose="02000000000000000000" pitchFamily="2" charset="0"/>
              <a:ea typeface="Roboto" panose="02000000000000000000" pitchFamily="2" charset="0"/>
            </a:endParaRPr>
          </a:p>
        </p:txBody>
      </p:sp>
      <p:grpSp>
        <p:nvGrpSpPr>
          <p:cNvPr id="10" name="Group 10"/>
          <p:cNvGrpSpPr/>
          <p:nvPr/>
        </p:nvGrpSpPr>
        <p:grpSpPr>
          <a:xfrm>
            <a:off x="8511649" y="6944427"/>
            <a:ext cx="6963234" cy="906993"/>
            <a:chOff x="-2766900" y="397437"/>
            <a:chExt cx="9284312" cy="1209323"/>
          </a:xfrm>
        </p:grpSpPr>
        <p:sp>
          <p:nvSpPr>
            <p:cNvPr id="11" name="TextBox 11"/>
            <p:cNvSpPr txBox="1"/>
            <p:nvPr/>
          </p:nvSpPr>
          <p:spPr>
            <a:xfrm>
              <a:off x="-2736565" y="397437"/>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a:solidFill>
                    <a:srgbClr val="191919"/>
                  </a:solidFill>
                  <a:latin typeface="Roboto Bold"/>
                </a:rPr>
                <a:t>THEMA</a:t>
              </a:r>
            </a:p>
          </p:txBody>
        </p:sp>
        <p:sp>
          <p:nvSpPr>
            <p:cNvPr id="12" name="TextBox 12"/>
            <p:cNvSpPr txBox="1"/>
            <p:nvPr/>
          </p:nvSpPr>
          <p:spPr>
            <a:xfrm>
              <a:off x="-2766900" y="1131159"/>
              <a:ext cx="9253977" cy="475601"/>
            </a:xfrm>
            <a:prstGeom prst="rect">
              <a:avLst/>
            </a:prstGeom>
          </p:spPr>
          <p:txBody>
            <a:bodyPr lIns="0" tIns="0" rIns="0" bIns="0" rtlCol="0" anchor="t">
              <a:spAutoFit/>
            </a:bodyPr>
            <a:lstStyle/>
            <a:p>
              <a:pPr marL="229395" lvl="1" algn="l">
                <a:lnSpc>
                  <a:spcPts val="2975"/>
                </a:lnSpc>
                <a:spcBef>
                  <a:spcPct val="0"/>
                </a:spcBef>
              </a:pPr>
              <a:endParaRPr lang="en-US" sz="2125" dirty="0">
                <a:solidFill>
                  <a:srgbClr val="191919"/>
                </a:solidFill>
                <a:latin typeface="Roboto"/>
              </a:endParaRPr>
            </a:p>
          </p:txBody>
        </p:sp>
      </p:gr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sp>
        <p:nvSpPr>
          <p:cNvPr id="25" name="Textfeld 24">
            <a:extLst>
              <a:ext uri="{FF2B5EF4-FFF2-40B4-BE49-F238E27FC236}">
                <a16:creationId xmlns:a16="http://schemas.microsoft.com/office/drawing/2014/main" id="{C1C8DE38-5C8A-AEC7-D783-8E47FB3A8423}"/>
              </a:ext>
            </a:extLst>
          </p:cNvPr>
          <p:cNvSpPr txBox="1"/>
          <p:nvPr/>
        </p:nvSpPr>
        <p:spPr>
          <a:xfrm>
            <a:off x="8511648" y="7432764"/>
            <a:ext cx="10004951" cy="2462213"/>
          </a:xfrm>
          <a:prstGeom prst="rect">
            <a:avLst/>
          </a:prstGeom>
          <a:noFill/>
        </p:spPr>
        <p:txBody>
          <a:bodyPr wrap="square">
            <a:spAutoFit/>
          </a:bodyPr>
          <a:lstStyle/>
          <a:p>
            <a:r>
              <a:rPr lang="de-DE" sz="2200" b="1" dirty="0">
                <a:latin typeface="Roboto" panose="02000000000000000000" pitchFamily="2" charset="0"/>
                <a:ea typeface="Roboto" panose="02000000000000000000" pitchFamily="2" charset="0"/>
              </a:rPr>
              <a:t>3. Maßnahme:</a:t>
            </a:r>
            <a:r>
              <a:rPr lang="de-DE" sz="2200" dirty="0">
                <a:latin typeface="Roboto" panose="02000000000000000000" pitchFamily="2" charset="0"/>
                <a:ea typeface="Roboto" panose="02000000000000000000" pitchFamily="2" charset="0"/>
              </a:rPr>
              <a:t> Marketing- und Community-Aufbau</a:t>
            </a:r>
          </a:p>
          <a:p>
            <a:pPr>
              <a:buFont typeface="Arial" panose="020B0604020202020204" pitchFamily="34" charset="0"/>
              <a:buChar char="•"/>
            </a:pPr>
            <a:r>
              <a:rPr lang="de-DE" sz="2200" b="1" dirty="0">
                <a:latin typeface="Roboto" panose="02000000000000000000" pitchFamily="2" charset="0"/>
                <a:ea typeface="Roboto" panose="02000000000000000000" pitchFamily="2" charset="0"/>
              </a:rPr>
              <a:t>Ziel:</a:t>
            </a:r>
            <a:r>
              <a:rPr lang="de-DE" sz="2200" dirty="0">
                <a:latin typeface="Roboto" panose="02000000000000000000" pitchFamily="2" charset="0"/>
                <a:ea typeface="Roboto" panose="02000000000000000000" pitchFamily="2" charset="0"/>
              </a:rPr>
              <a:t> Die ersten 200 Nutzer*innen für die Plattform gewinnen und das Bewusstsein für nachhaltige Mobilität stärken.</a:t>
            </a:r>
          </a:p>
          <a:p>
            <a:pPr>
              <a:buFont typeface="Arial" panose="020B0604020202020204" pitchFamily="34" charset="0"/>
              <a:buChar char="•"/>
            </a:pPr>
            <a:r>
              <a:rPr lang="de-DE" sz="2200" b="1" dirty="0">
                <a:latin typeface="Roboto" panose="02000000000000000000" pitchFamily="2" charset="0"/>
                <a:ea typeface="Roboto" panose="02000000000000000000" pitchFamily="2" charset="0"/>
              </a:rPr>
              <a:t>Umsetzung:</a:t>
            </a:r>
            <a:r>
              <a:rPr lang="de-DE" sz="2200" dirty="0">
                <a:latin typeface="Roboto" panose="02000000000000000000" pitchFamily="2" charset="0"/>
                <a:ea typeface="Roboto" panose="02000000000000000000" pitchFamily="2" charset="0"/>
              </a:rPr>
              <a:t> Lokale Marketingkampagnen in Köln starten, gezielte Werbung in sozialen Medien und Kooperationen mit lokalen Umweltinitiativen aufbauen. Organisation von Informationsveranstaltungen, um potenzielle Nutzer*innen  mit der Plattform vertraut zu machen.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69540"/>
            <a:ext cx="8411133" cy="2053654"/>
          </a:xfrm>
          <a:prstGeom prst="rect">
            <a:avLst/>
          </a:prstGeom>
        </p:spPr>
        <p:txBody>
          <a:bodyPr lIns="0" tIns="0" rIns="0" bIns="0" rtlCol="0" anchor="t">
            <a:spAutoFit/>
          </a:bodyPr>
          <a:lstStyle/>
          <a:p>
            <a:pPr marL="0" lvl="0" indent="0" algn="l">
              <a:lnSpc>
                <a:spcPts val="7861"/>
              </a:lnSpc>
            </a:pPr>
            <a:r>
              <a:rPr lang="en-US" sz="7861" spc="-78" dirty="0">
                <a:solidFill>
                  <a:srgbClr val="000000"/>
                </a:solidFill>
                <a:latin typeface="Roboto Bold"/>
              </a:rPr>
              <a:t>Wie </a:t>
            </a:r>
            <a:r>
              <a:rPr lang="en-US" sz="7861" spc="-78" dirty="0" err="1">
                <a:solidFill>
                  <a:srgbClr val="000000"/>
                </a:solidFill>
                <a:latin typeface="Roboto Bold"/>
              </a:rPr>
              <a:t>ihr</a:t>
            </a:r>
            <a:r>
              <a:rPr lang="en-US" sz="7861" spc="-78" dirty="0">
                <a:solidFill>
                  <a:srgbClr val="000000"/>
                </a:solidFill>
                <a:latin typeface="Roboto Bold"/>
              </a:rPr>
              <a:t> </a:t>
            </a:r>
            <a:r>
              <a:rPr lang="en-US" sz="7861" spc="-78" dirty="0" err="1">
                <a:solidFill>
                  <a:srgbClr val="000000"/>
                </a:solidFill>
                <a:latin typeface="Roboto Bold"/>
              </a:rPr>
              <a:t>uns</a:t>
            </a:r>
            <a:r>
              <a:rPr lang="en-US" sz="7861" spc="-78" dirty="0">
                <a:solidFill>
                  <a:srgbClr val="000000"/>
                </a:solidFill>
                <a:latin typeface="Roboto Bold"/>
              </a:rPr>
              <a:t> </a:t>
            </a:r>
            <a:r>
              <a:rPr lang="en-US" sz="7861" spc="-78" dirty="0" err="1">
                <a:solidFill>
                  <a:srgbClr val="000000"/>
                </a:solidFill>
                <a:latin typeface="Roboto Bold"/>
              </a:rPr>
              <a:t>unterstützen</a:t>
            </a:r>
            <a:r>
              <a:rPr lang="en-US" sz="7861" spc="-78" dirty="0">
                <a:solidFill>
                  <a:srgbClr val="000000"/>
                </a:solidFill>
                <a:latin typeface="Roboto Bold"/>
              </a:rPr>
              <a:t> </a:t>
            </a:r>
            <a:r>
              <a:rPr lang="en-US" sz="7861" spc="-78" dirty="0" err="1">
                <a:solidFill>
                  <a:srgbClr val="000000"/>
                </a:solidFill>
                <a:latin typeface="Roboto Bold"/>
              </a:rPr>
              <a:t>könnt</a:t>
            </a:r>
            <a:endParaRPr lang="en-US" sz="7861" spc="-78" dirty="0">
              <a:solidFill>
                <a:srgbClr val="000000"/>
              </a:solidFill>
              <a:latin typeface="Roboto Bold"/>
            </a:endParaRPr>
          </a:p>
        </p:txBody>
      </p:sp>
      <p:sp>
        <p:nvSpPr>
          <p:cNvPr id="3" name="TextBox 3"/>
          <p:cNvSpPr txBox="1"/>
          <p:nvPr/>
        </p:nvSpPr>
        <p:spPr>
          <a:xfrm>
            <a:off x="1028700" y="5940036"/>
            <a:ext cx="8877300" cy="4132542"/>
          </a:xfrm>
          <a:prstGeom prst="rect">
            <a:avLst/>
          </a:prstGeom>
        </p:spPr>
        <p:txBody>
          <a:bodyPr wrap="square" lIns="0" tIns="0" rIns="0" bIns="0" rtlCol="0" anchor="t">
            <a:spAutoFit/>
          </a:bodyPr>
          <a:lstStyle/>
          <a:p>
            <a:pPr marL="0" lvl="0" indent="0" algn="l">
              <a:lnSpc>
                <a:spcPts val="2729"/>
              </a:lnSpc>
            </a:pPr>
            <a:r>
              <a:rPr lang="de-DE" sz="2000" dirty="0">
                <a:latin typeface="Roboto" panose="02000000000000000000" pitchFamily="2" charset="0"/>
                <a:ea typeface="Roboto" panose="02000000000000000000" pitchFamily="2" charset="0"/>
              </a:rPr>
              <a:t>Um </a:t>
            </a:r>
            <a:r>
              <a:rPr lang="de-DE" sz="2000" b="1" dirty="0" err="1">
                <a:latin typeface="Roboto" panose="02000000000000000000" pitchFamily="2" charset="0"/>
                <a:ea typeface="Roboto" panose="02000000000000000000" pitchFamily="2" charset="0"/>
              </a:rPr>
              <a:t>CarMigo</a:t>
            </a:r>
            <a:r>
              <a:rPr lang="de-DE" sz="2000" dirty="0">
                <a:latin typeface="Roboto" panose="02000000000000000000" pitchFamily="2" charset="0"/>
                <a:ea typeface="Roboto" panose="02000000000000000000" pitchFamily="2" charset="0"/>
              </a:rPr>
              <a:t> erfolgreich umzusetzen, stehen wir vor der Herausforderung, ein starkes technisches Fundament zu schaffen, das eine sichere, skalierbare und benutzerfreundliche Plattform ermöglicht. Dabei benötigen wir Expertise in Backend-Architektur und Cloud-Infrastruktur, um die wachsenden Nutzerzahlen zu bewältigen und die Sicherheit von Zahlungen sowie Fahrzeugzugriffen zu </a:t>
            </a:r>
            <a:r>
              <a:rPr lang="de-DE" sz="2000" dirty="0" err="1">
                <a:latin typeface="Roboto" panose="02000000000000000000" pitchFamily="2" charset="0"/>
                <a:ea typeface="Roboto" panose="02000000000000000000" pitchFamily="2" charset="0"/>
              </a:rPr>
              <a:t>gewährleisten.Neben</a:t>
            </a:r>
            <a:r>
              <a:rPr lang="de-DE" sz="2000" dirty="0">
                <a:latin typeface="Roboto" panose="02000000000000000000" pitchFamily="2" charset="0"/>
                <a:ea typeface="Roboto" panose="02000000000000000000" pitchFamily="2" charset="0"/>
              </a:rPr>
              <a:t> der technischen Entwicklung ist es entscheidend, die rechtlichen Anforderungen rund um Versicherung und Haftung für das Carsharing-Modell zu klären. Hier benötigen wir Beratung im Bereich Vertragsgestaltung und </a:t>
            </a:r>
            <a:r>
              <a:rPr lang="de-DE" sz="2000" dirty="0" err="1">
                <a:latin typeface="Roboto" panose="02000000000000000000" pitchFamily="2" charset="0"/>
                <a:ea typeface="Roboto" panose="02000000000000000000" pitchFamily="2" charset="0"/>
              </a:rPr>
              <a:t>Versicherungslösungen.Darüber</a:t>
            </a:r>
            <a:r>
              <a:rPr lang="de-DE" sz="2000" dirty="0">
                <a:latin typeface="Roboto" panose="02000000000000000000" pitchFamily="2" charset="0"/>
                <a:ea typeface="Roboto" panose="02000000000000000000" pitchFamily="2" charset="0"/>
              </a:rPr>
              <a:t> hinaus stellt die Nutzerakquise eine Herausforderung dar, weshalb wir Unterstützung im Bereich Marketing und Community-Aufbau benötigen, um die ersten Nutzer*innen erfolgreich zu gewinnen.</a:t>
            </a:r>
            <a:endParaRPr lang="en-US" sz="1950" dirty="0">
              <a:solidFill>
                <a:srgbClr val="000000"/>
              </a:solidFill>
              <a:latin typeface="Roboto" panose="02000000000000000000" pitchFamily="2" charset="0"/>
              <a:ea typeface="Roboto" panose="02000000000000000000" pitchFamily="2" charset="0"/>
            </a:endParaRPr>
          </a:p>
        </p:txBody>
      </p:sp>
      <p:sp>
        <p:nvSpPr>
          <p:cNvPr id="4" name="TextBox 4"/>
          <p:cNvSpPr txBox="1"/>
          <p:nvPr/>
        </p:nvSpPr>
        <p:spPr>
          <a:xfrm>
            <a:off x="11803200" y="4074882"/>
            <a:ext cx="5570400" cy="1279325"/>
          </a:xfrm>
          <a:prstGeom prst="rect">
            <a:avLst/>
          </a:prstGeom>
        </p:spPr>
        <p:txBody>
          <a:bodyPr wrap="square" lIns="0" tIns="0" rIns="0" bIns="0" rtlCol="0" anchor="t">
            <a:spAutoFit/>
          </a:bodyPr>
          <a:lstStyle/>
          <a:p>
            <a:pPr marL="0" lvl="0" indent="0" algn="l">
              <a:lnSpc>
                <a:spcPts val="3359"/>
              </a:lnSpc>
              <a:spcBef>
                <a:spcPct val="0"/>
              </a:spcBef>
            </a:pPr>
            <a:r>
              <a:rPr lang="de-DE" sz="2400" dirty="0">
                <a:latin typeface="Roboto" panose="02000000000000000000" pitchFamily="2" charset="0"/>
                <a:ea typeface="Roboto" panose="02000000000000000000" pitchFamily="2" charset="0"/>
              </a:rPr>
              <a:t>Aufbau eines technischen Teams zur Sicherstellung von Skalierbarkeit und Sicherheit </a:t>
            </a:r>
            <a:endParaRPr lang="en-US" sz="2400" dirty="0">
              <a:solidFill>
                <a:srgbClr val="000000"/>
              </a:solidFill>
              <a:latin typeface="Roboto" panose="02000000000000000000" pitchFamily="2" charset="0"/>
              <a:ea typeface="Roboto" panose="02000000000000000000" pitchFamily="2" charset="0"/>
            </a:endParaRPr>
          </a:p>
        </p:txBody>
      </p:sp>
      <p:sp>
        <p:nvSpPr>
          <p:cNvPr id="5" name="TextBox 5"/>
          <p:cNvSpPr txBox="1"/>
          <p:nvPr/>
        </p:nvSpPr>
        <p:spPr>
          <a:xfrm>
            <a:off x="11803200" y="5766055"/>
            <a:ext cx="5570400" cy="843308"/>
          </a:xfrm>
          <a:prstGeom prst="rect">
            <a:avLst/>
          </a:prstGeom>
        </p:spPr>
        <p:txBody>
          <a:bodyPr wrap="square" lIns="0" tIns="0" rIns="0" bIns="0" rtlCol="0" anchor="t">
            <a:spAutoFit/>
          </a:bodyPr>
          <a:lstStyle/>
          <a:p>
            <a:pPr algn="l">
              <a:lnSpc>
                <a:spcPts val="3359"/>
              </a:lnSpc>
            </a:pPr>
            <a:r>
              <a:rPr lang="de-DE" sz="2400" dirty="0">
                <a:latin typeface="Roboto" panose="02000000000000000000" pitchFamily="2" charset="0"/>
                <a:ea typeface="Roboto" panose="02000000000000000000" pitchFamily="2" charset="0"/>
              </a:rPr>
              <a:t>Unterstützung bei Marketing- und Community-Aufbau.</a:t>
            </a:r>
            <a:endParaRPr lang="en-US" sz="2400" dirty="0">
              <a:solidFill>
                <a:srgbClr val="000000"/>
              </a:solidFill>
              <a:latin typeface="Roboto" panose="02000000000000000000" pitchFamily="2" charset="0"/>
              <a:ea typeface="Roboto" panose="02000000000000000000" pitchFamily="2" charset="0"/>
            </a:endParaRPr>
          </a:p>
        </p:txBody>
      </p:sp>
      <p:sp>
        <p:nvSpPr>
          <p:cNvPr id="6" name="TextBox 6"/>
          <p:cNvSpPr txBox="1"/>
          <p:nvPr/>
        </p:nvSpPr>
        <p:spPr>
          <a:xfrm>
            <a:off x="11803200" y="7318300"/>
            <a:ext cx="5570400" cy="1275990"/>
          </a:xfrm>
          <a:prstGeom prst="rect">
            <a:avLst/>
          </a:prstGeom>
        </p:spPr>
        <p:txBody>
          <a:bodyPr wrap="square" lIns="0" tIns="0" rIns="0" bIns="0" rtlCol="0" anchor="t">
            <a:spAutoFit/>
          </a:bodyPr>
          <a:lstStyle/>
          <a:p>
            <a:pPr marL="0" lvl="0" indent="0" algn="l">
              <a:lnSpc>
                <a:spcPts val="3359"/>
              </a:lnSpc>
              <a:spcBef>
                <a:spcPct val="0"/>
              </a:spcBef>
            </a:pPr>
            <a:r>
              <a:rPr lang="de-DE" sz="2400" dirty="0">
                <a:latin typeface="Roboto" panose="02000000000000000000" pitchFamily="2" charset="0"/>
                <a:ea typeface="Roboto" panose="02000000000000000000" pitchFamily="2" charset="0"/>
              </a:rPr>
              <a:t>Rechts- und Versicherungsberatung zur Klärung der Haftungs- und Vertragsfragen im Carsharing-Modell.</a:t>
            </a:r>
            <a:endParaRPr lang="en-US" sz="2400" dirty="0">
              <a:solidFill>
                <a:srgbClr val="000000"/>
              </a:solidFill>
              <a:latin typeface="Roboto" panose="02000000000000000000" pitchFamily="2" charset="0"/>
              <a:ea typeface="Roboto" panose="02000000000000000000" pitchFamily="2" charset="0"/>
            </a:endParaRPr>
          </a:p>
        </p:txBody>
      </p:sp>
      <p:grpSp>
        <p:nvGrpSpPr>
          <p:cNvPr id="7" name="Group 7"/>
          <p:cNvGrpSpPr/>
          <p:nvPr/>
        </p:nvGrpSpPr>
        <p:grpSpPr>
          <a:xfrm>
            <a:off x="10561312" y="4078038"/>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1</a:t>
              </a:r>
            </a:p>
          </p:txBody>
        </p:sp>
      </p:grpSp>
      <p:grpSp>
        <p:nvGrpSpPr>
          <p:cNvPr id="11" name="Group 11"/>
          <p:cNvGrpSpPr/>
          <p:nvPr/>
        </p:nvGrpSpPr>
        <p:grpSpPr>
          <a:xfrm>
            <a:off x="10561312" y="5769211"/>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grpSp>
      <p:grpSp>
        <p:nvGrpSpPr>
          <p:cNvPr id="15" name="Group 15"/>
          <p:cNvGrpSpPr/>
          <p:nvPr/>
        </p:nvGrpSpPr>
        <p:grpSpPr>
          <a:xfrm>
            <a:off x="10561312" y="732145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63409" flipV="1">
            <a:off x="13222096" y="2721723"/>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7330803" y="7211307"/>
            <a:ext cx="322065" cy="441735"/>
          </a:xfrm>
          <a:custGeom>
            <a:avLst/>
            <a:gdLst/>
            <a:ahLst/>
            <a:cxnLst/>
            <a:rect l="l" t="t" r="r" b="b"/>
            <a:pathLst>
              <a:path w="322065" h="441735">
                <a:moveTo>
                  <a:pt x="0" y="0"/>
                </a:moveTo>
                <a:lnTo>
                  <a:pt x="322066" y="0"/>
                </a:lnTo>
                <a:lnTo>
                  <a:pt x="322066" y="441736"/>
                </a:lnTo>
                <a:lnTo>
                  <a:pt x="0" y="4417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7330803" y="8181205"/>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2723035" y="1927999"/>
            <a:ext cx="7842654" cy="1828219"/>
          </a:xfrm>
          <a:prstGeom prst="rect">
            <a:avLst/>
          </a:prstGeom>
        </p:spPr>
        <p:txBody>
          <a:bodyPr lIns="0" tIns="0" rIns="0" bIns="0" rtlCol="0" anchor="t">
            <a:spAutoFit/>
          </a:bodyPr>
          <a:lstStyle/>
          <a:p>
            <a:pPr algn="l">
              <a:lnSpc>
                <a:spcPts val="14881"/>
              </a:lnSpc>
            </a:pPr>
            <a:r>
              <a:rPr lang="en-US" sz="10629">
                <a:solidFill>
                  <a:srgbClr val="222222"/>
                </a:solidFill>
                <a:latin typeface="Roboto Italics"/>
              </a:rPr>
              <a:t>Vielen </a:t>
            </a:r>
            <a:r>
              <a:rPr lang="en-US" sz="10629">
                <a:solidFill>
                  <a:srgbClr val="222222"/>
                </a:solidFill>
                <a:latin typeface="Roboto Bold"/>
              </a:rPr>
              <a:t>Dank!</a:t>
            </a:r>
          </a:p>
        </p:txBody>
      </p:sp>
      <p:sp>
        <p:nvSpPr>
          <p:cNvPr id="9" name="TextBox 9"/>
          <p:cNvSpPr txBox="1"/>
          <p:nvPr/>
        </p:nvSpPr>
        <p:spPr>
          <a:xfrm>
            <a:off x="2863753" y="4683873"/>
            <a:ext cx="7701936" cy="153754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Hier könnt ihr uns erreichen. Wir freuen uns über Feedback.</a:t>
            </a:r>
          </a:p>
        </p:txBody>
      </p:sp>
      <p:sp>
        <p:nvSpPr>
          <p:cNvPr id="11" name="TextBox 11"/>
          <p:cNvSpPr txBox="1"/>
          <p:nvPr/>
        </p:nvSpPr>
        <p:spPr>
          <a:xfrm>
            <a:off x="7911597" y="7239373"/>
            <a:ext cx="2408092" cy="332453"/>
          </a:xfrm>
          <a:prstGeom prst="rect">
            <a:avLst/>
          </a:prstGeom>
        </p:spPr>
        <p:txBody>
          <a:bodyPr lIns="0" tIns="0" rIns="0" bIns="0" rtlCol="0" anchor="t">
            <a:spAutoFit/>
          </a:bodyPr>
          <a:lstStyle/>
          <a:p>
            <a:pPr marL="0" lvl="0" indent="0" algn="l">
              <a:lnSpc>
                <a:spcPts val="2675"/>
              </a:lnSpc>
              <a:spcBef>
                <a:spcPct val="0"/>
              </a:spcBef>
            </a:pPr>
            <a:r>
              <a:rPr lang="en-US" sz="1911" u="none" spc="122" dirty="0">
                <a:solidFill>
                  <a:srgbClr val="000000"/>
                </a:solidFill>
                <a:latin typeface="Roboto"/>
              </a:rPr>
              <a:t>+49 17647070960</a:t>
            </a:r>
          </a:p>
        </p:txBody>
      </p:sp>
      <p:sp>
        <p:nvSpPr>
          <p:cNvPr id="12" name="TextBox 12"/>
          <p:cNvSpPr txBox="1"/>
          <p:nvPr/>
        </p:nvSpPr>
        <p:spPr>
          <a:xfrm>
            <a:off x="7911597" y="8133634"/>
            <a:ext cx="4348534" cy="332453"/>
          </a:xfrm>
          <a:prstGeom prst="rect">
            <a:avLst/>
          </a:prstGeom>
        </p:spPr>
        <p:txBody>
          <a:bodyPr lIns="0" tIns="0" rIns="0" bIns="0" rtlCol="0" anchor="t">
            <a:spAutoFit/>
          </a:bodyPr>
          <a:lstStyle/>
          <a:p>
            <a:pPr marL="0" lvl="0" indent="0" algn="l">
              <a:lnSpc>
                <a:spcPts val="2675"/>
              </a:lnSpc>
              <a:spcBef>
                <a:spcPct val="0"/>
              </a:spcBef>
            </a:pPr>
            <a:r>
              <a:rPr lang="en-US" sz="1911" dirty="0">
                <a:solidFill>
                  <a:srgbClr val="000000"/>
                </a:solidFill>
                <a:latin typeface="Roboto"/>
              </a:rPr>
              <a:t>zdrehus.eleea08@gmail.com</a:t>
            </a:r>
            <a:endParaRPr lang="en-US" sz="1911" u="none" dirty="0">
              <a:solidFill>
                <a:srgbClr val="000000"/>
              </a:solidFill>
              <a:latin typeface="Roboto"/>
            </a:endParaRP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0"/>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Benutzerdefiniert</PresentationFormat>
  <Paragraphs>64</Paragraphs>
  <Slides>10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Roboto Bold</vt:lpstr>
      <vt:lpstr>Roboto Italics</vt:lpstr>
      <vt:lpstr>Now Medium</vt:lpstr>
      <vt:lpstr>Calibri</vt:lpstr>
      <vt:lpstr>Arial</vt:lpstr>
      <vt:lpstr>DM Sans Bold</vt:lpstr>
      <vt:lpstr>Roboto</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Eleea Zdrehus</cp:lastModifiedBy>
  <cp:revision>56</cp:revision>
  <dcterms:created xsi:type="dcterms:W3CDTF">2006-08-16T00:00:00Z</dcterms:created>
  <dcterms:modified xsi:type="dcterms:W3CDTF">2024-09-30T14:28:25Z</dcterms:modified>
  <dc:identifier>DAGDPgA6T3o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qChecksum">
    <vt:lpwstr>79D31717A037C16D46480CC7914C7852</vt:lpwstr>
  </property>
  <property fmtid="{D5CDD505-2E9C-101B-9397-08002B2CF9AE}" pid="3" name="CqInformationType">
    <vt:lpwstr>Working Standard</vt:lpwstr>
  </property>
  <property fmtid="{D5CDD505-2E9C-101B-9397-08002B2CF9AE}" pid="4" name="CqVitality">
    <vt:lpwstr/>
  </property>
  <property fmtid="{D5CDD505-2E9C-101B-9397-08002B2CF9AE}" pid="5" name="CqDisclosureRange">
    <vt:lpwstr/>
  </property>
  <property fmtid="{D5CDD505-2E9C-101B-9397-08002B2CF9AE}" pid="6" name="CqDisclosureRangeStamp">
    <vt:lpwstr/>
  </property>
  <property fmtid="{D5CDD505-2E9C-101B-9397-08002B2CF9AE}" pid="7" name="CqDisclosureRangeLimitation">
    <vt:lpwstr/>
  </property>
  <property fmtid="{D5CDD505-2E9C-101B-9397-08002B2CF9AE}" pid="8" name="CqOwner">
    <vt:lpwstr>ZDREE2</vt:lpwstr>
  </property>
  <property fmtid="{D5CDD505-2E9C-101B-9397-08002B2CF9AE}" pid="9" name="CqDepartment">
    <vt:lpwstr/>
  </property>
  <property fmtid="{D5CDD505-2E9C-101B-9397-08002B2CF9AE}" pid="10" name="CqCompanyOwner">
    <vt:lpwstr>EBS Romania SA</vt:lpwstr>
  </property>
</Properties>
</file>