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4"/>
  </p:sldMasterIdLst>
  <p:notesMasterIdLst>
    <p:notesMasterId r:id="rId7"/>
  </p:notesMasterIdLst>
  <p:sldIdLst>
    <p:sldId id="2147481399" r:id="rId5"/>
    <p:sldId id="2147481397" r:id="rId6"/>
  </p:sldIdLst>
  <p:sldSz cx="12192000" cy="6858000"/>
  <p:notesSz cx="6858000" cy="9144000"/>
  <p:custDataLst>
    <p:tags r:id="rId8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FABAB"/>
    <a:srgbClr val="7F7F7F"/>
    <a:srgbClr val="000000"/>
    <a:srgbClr val="D35B5B"/>
    <a:srgbClr val="FC5959"/>
    <a:srgbClr val="FCA7AE"/>
    <a:srgbClr val="D65E5E"/>
    <a:srgbClr val="F6F6F6"/>
    <a:srgbClr val="EE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/>
    <p:restoredTop sz="94719"/>
  </p:normalViewPr>
  <p:slideViewPr>
    <p:cSldViewPr snapToGrid="0" showGuides="1">
      <p:cViewPr varScale="1">
        <p:scale>
          <a:sx n="147" d="100"/>
          <a:sy n="147" d="100"/>
        </p:scale>
        <p:origin x="10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9480E-9F5D-44AE-B553-146BE86DA397}" type="datetimeFigureOut">
              <a:rPr lang="de-DE" smtClean="0"/>
              <a:t>13.11.24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32A63-BD0A-4328-8E91-00F0E31A6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12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9F28F-4186-DB0D-D96D-53525A624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D7E5CF-F7C1-8ACD-948F-9CE0F23534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F64C70-9468-FFB5-80C1-D9A74F2AAE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7AE78-F765-9739-50EB-BC8AF4DC7C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78A3C-76F5-3148-9B96-B73C461B58A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49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F7605-78F5-1A83-FAEC-B6FD57BC0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71DDFB-5194-36D0-13BF-13F0351068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897C9-A1CD-A960-868D-E07899FF1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2FA2D-0DC7-6B68-A66C-DD7D27CBD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78A3C-76F5-3148-9B96-B73C461B58AB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4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5.emf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7.xml"/><Relationship Id="rId7" Type="http://schemas.openxmlformats.org/officeDocument/2006/relationships/oleObject" Target="../embeddings/oleObject4.bin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958FFA-FC9C-E1A4-A9BC-CB7252B5B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9211" y="6527132"/>
            <a:ext cx="745956" cy="264694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D0073A-6E85-F2D8-F346-DEF0A590F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8" y="219854"/>
            <a:ext cx="8753655" cy="520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9553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E9CB-DCBF-7BEB-C81F-E82C1853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D553A4-00A1-6798-C720-AD00CBDF39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 smtClean="0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12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45D22-982C-425D-B3AB-1BFA0B389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030" y="465393"/>
            <a:ext cx="10213394" cy="4680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8CD79A-0F61-47AC-92F5-B09AD52D0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030" y="1627094"/>
            <a:ext cx="11510008" cy="4865781"/>
          </a:xfrm>
          <a:prstGeom prst="rect">
            <a:avLst/>
          </a:prstGeom>
        </p:spPr>
        <p:txBody>
          <a:bodyPr/>
          <a:lstStyle>
            <a:lvl1pPr marL="180975" indent="-180975">
              <a:defRPr sz="1400"/>
            </a:lvl1pPr>
            <a:lvl2pPr marL="625475" indent="-168275">
              <a:defRPr sz="1200"/>
            </a:lvl2pPr>
            <a:lvl3pPr marL="1074738" indent="-160338">
              <a:defRPr sz="1200"/>
            </a:lvl3pPr>
            <a:lvl4pPr marL="1524000" indent="-152400">
              <a:defRPr sz="1200"/>
            </a:lvl4pPr>
            <a:lvl5pPr marL="1973263" indent="-144463">
              <a:defRPr sz="12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7BFB6E-041C-4D6A-8F0A-87865EFF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030" y="6593541"/>
            <a:ext cx="683913" cy="19068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50"/>
            </a:lvl1pPr>
          </a:lstStyle>
          <a:p>
            <a:fld id="{0F1916E0-8657-45C2-AD62-9B17BB7360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98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1">
          <p15:clr>
            <a:srgbClr val="FBAE40"/>
          </p15:clr>
        </p15:guide>
        <p15:guide id="2" orient="horz" pos="1026">
          <p15:clr>
            <a:srgbClr val="FBAE40"/>
          </p15:clr>
        </p15:guide>
        <p15:guide id="3" orient="horz" pos="4088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 Title, action title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25F633-74B1-966B-09BF-401AAD86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r>
              <a:rPr lang="en-DE" noProof="0"/>
              <a:t>07.02.2024</a:t>
            </a:r>
            <a:endParaRPr lang="en-US" noProof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0C1D7A-B4A9-2164-BBD6-BBAB5084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r>
              <a:rPr lang="en-GB" noProof="0"/>
              <a:t>Department K-DPD  |  GDPF Workshop in WOB  |  CSD-class</a:t>
            </a:r>
            <a:endParaRPr lang="en-US" noProof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490FCE-2BE3-C232-F8C8-3614C79C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53C98C43-8B83-4748-BA0D-B0C90A16569F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874EFD6-14E9-AAD6-30AA-E5A2849D0B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06400" y="1056085"/>
            <a:ext cx="11380751" cy="276999"/>
          </a:xfrm>
        </p:spPr>
        <p:txBody>
          <a:bodyPr wrap="square">
            <a:spAutoFit/>
          </a:bodyPr>
          <a:lstStyle>
            <a:lvl1pPr marL="0">
              <a:spcBef>
                <a:spcPts val="0"/>
              </a:spcBef>
              <a:buFontTx/>
              <a:buNone/>
              <a:defRPr sz="1800" b="0">
                <a:solidFill>
                  <a:schemeClr val="accent2"/>
                </a:solidFill>
                <a:latin typeface="+mj-lt"/>
              </a:defRPr>
            </a:lvl1pPr>
            <a:lvl2pPr marL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Action title in The Group Head Light 18pt, Vivid Green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E7460-C7D3-03A9-6131-23A8F994D67D}"/>
              </a:ext>
            </a:extLst>
          </p:cNvPr>
          <p:cNvSpPr>
            <a:spLocks noGrp="1"/>
          </p:cNvSpPr>
          <p:nvPr>
            <p:ph sz="quarter" idx="15"/>
          </p:nvPr>
        </p:nvSpPr>
        <p:spPr bwMode="auto">
          <a:xfrm>
            <a:off x="407988" y="1844675"/>
            <a:ext cx="11376020" cy="46085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6670DB8-E887-E7EE-2BAB-1480C153CA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/>
        <p:txBody>
          <a:bodyPr anchor="t"/>
          <a:lstStyle/>
          <a:p>
            <a:r>
              <a:rPr lang="en-US"/>
              <a:t>Headline in The Group Head Light 28pt, Deep Space Blue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Titl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81D8470D-1810-4DAC-89A3-77E410BB6D0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40513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01" imgH="502" progId="TCLayout.ActiveDocument.1">
                  <p:embed/>
                </p:oleObj>
              </mc:Choice>
              <mc:Fallback>
                <p:oleObj name="think-cell Slide" r:id="rId3" imgW="501" imgH="502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81D8470D-1810-4DAC-89A3-77E410BB6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73778DC6-8C42-41B3-9A13-BD8185560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088" y="758825"/>
            <a:ext cx="11807825" cy="417195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8" name="Content Placeholder">
            <a:extLst>
              <a:ext uri="{FF2B5EF4-FFF2-40B4-BE49-F238E27FC236}">
                <a16:creationId xmlns:a16="http://schemas.microsoft.com/office/drawing/2014/main" id="{FBFBA133-0545-4BC8-BC08-AFEB9FAECD7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92088" y="1898650"/>
            <a:ext cx="11807825" cy="4387850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496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-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81D8470D-1810-4DAC-89A3-77E410BB6D0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054879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01" imgH="502" progId="TCLayout.ActiveDocument.1">
                  <p:embed/>
                </p:oleObj>
              </mc:Choice>
              <mc:Fallback>
                <p:oleObj name="think-cell Slide" r:id="rId5" imgW="501" imgH="502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81D8470D-1810-4DAC-89A3-77E410BB6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88D08C53-A36F-4EEF-AF80-DE85A436932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018768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01" imgH="502" progId="TCLayout.ActiveDocument.1">
                  <p:embed/>
                </p:oleObj>
              </mc:Choice>
              <mc:Fallback>
                <p:oleObj name="think-cell Slide" r:id="rId7" imgW="501" imgH="502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88D08C53-A36F-4EEF-AF80-DE85A43693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397CA39-96E8-452E-9F3B-75998FC41D46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4326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01" imgH="502" progId="TCLayout.ActiveDocument.1">
                  <p:embed/>
                </p:oleObj>
              </mc:Choice>
              <mc:Fallback>
                <p:oleObj name="think-cell Slide" r:id="rId8" imgW="501" imgH="50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397CA39-96E8-452E-9F3B-75998FC41D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19E14B-C3C3-44E7-B52A-26CAE2B86641}"/>
              </a:ext>
            </a:extLst>
          </p:cNvPr>
          <p:cNvSpPr txBox="1"/>
          <p:nvPr/>
        </p:nvSpPr>
        <p:spPr>
          <a:xfrm>
            <a:off x="187325" y="6678932"/>
            <a:ext cx="81828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682392-E1D3-8D48-90E0-688560EAB659}" type="slidenum">
              <a:rPr lang="de-DE" sz="1000">
                <a:solidFill>
                  <a:schemeClr val="bg1"/>
                </a:solidFill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0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410DD2-29EB-4453-BAB6-DDDCBFC338A1}"/>
              </a:ext>
            </a:extLst>
          </p:cNvPr>
          <p:cNvSpPr txBox="1"/>
          <p:nvPr/>
        </p:nvSpPr>
        <p:spPr>
          <a:xfrm>
            <a:off x="9715501" y="6680634"/>
            <a:ext cx="228679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>
                <a:solidFill>
                  <a:schemeClr val="bg1"/>
                </a:solidFill>
              </a:rPr>
              <a:t>accilium</a:t>
            </a:r>
          </a:p>
        </p:txBody>
      </p:sp>
    </p:spTree>
    <p:extLst>
      <p:ext uri="{BB962C8B-B14F-4D97-AF65-F5344CB8AC3E}">
        <p14:creationId xmlns:p14="http://schemas.microsoft.com/office/powerpoint/2010/main" val="20120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13F5493F-6586-DA83-63AA-F6FE707DC8F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1725854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01" imgH="500" progId="TCLayout.ActiveDocument.1">
                  <p:embed/>
                </p:oleObj>
              </mc:Choice>
              <mc:Fallback>
                <p:oleObj name="think-cell Slide" r:id="rId10" imgW="501" imgH="5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13F5493F-6586-DA83-63AA-F6FE707DC8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6AFAA60-BA9F-5F5C-3D71-F6BED082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8" y="219854"/>
            <a:ext cx="8771386" cy="520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AD6743-374D-8C2A-B650-EBF58681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9">
            <a:extLst>
              <a:ext uri="{FF2B5EF4-FFF2-40B4-BE49-F238E27FC236}">
                <a16:creationId xmlns:a16="http://schemas.microsoft.com/office/drawing/2014/main" id="{CE209031-9584-80F9-6736-46B0FF22200B}"/>
              </a:ext>
            </a:extLst>
          </p:cNvPr>
          <p:cNvSpPr txBox="1">
            <a:spLocks/>
          </p:cNvSpPr>
          <p:nvPr/>
        </p:nvSpPr>
        <p:spPr>
          <a:xfrm>
            <a:off x="216568" y="6583291"/>
            <a:ext cx="4940945" cy="18076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>
                <a:solidFill>
                  <a:srgbClr val="EF0000"/>
                </a:solidFill>
                <a:latin typeface="Arial" panose="020B0604020202020204"/>
              </a:rPr>
              <a:t>IX-2 Stabsstelle Digitalisierung </a:t>
            </a:r>
          </a:p>
        </p:txBody>
      </p:sp>
      <p:sp>
        <p:nvSpPr>
          <p:cNvPr id="4" name="empower - DO NOT DELETE!!!" hidden="1">
            <a:extLst>
              <a:ext uri="{FF2B5EF4-FFF2-40B4-BE49-F238E27FC236}">
                <a16:creationId xmlns:a16="http://schemas.microsoft.com/office/drawing/2014/main" id="{C52D7465-150D-BCF2-1AB6-B5E63961F71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04C9CED-8613-8060-6161-007EDDFD5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9211" y="6527132"/>
            <a:ext cx="745956" cy="264694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A6E8F91-1C6A-1A46-43B3-65EE31918F2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6803" r="8435" b="7876"/>
          <a:stretch/>
        </p:blipFill>
        <p:spPr bwMode="auto">
          <a:xfrm>
            <a:off x="10182794" y="219854"/>
            <a:ext cx="751370" cy="61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9">
            <a:extLst>
              <a:ext uri="{FF2B5EF4-FFF2-40B4-BE49-F238E27FC236}">
                <a16:creationId xmlns:a16="http://schemas.microsoft.com/office/drawing/2014/main" id="{9749C2EE-01A3-BEE9-6536-100D4229C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21089" y="313626"/>
            <a:ext cx="928571" cy="391469"/>
          </a:xfrm>
          <a:prstGeom prst="rect">
            <a:avLst/>
          </a:prstGeom>
        </p:spPr>
      </p:pic>
      <p:pic>
        <p:nvPicPr>
          <p:cNvPr id="8" name="Picture 2" descr="KfW – Wikipedia">
            <a:extLst>
              <a:ext uri="{FF2B5EF4-FFF2-40B4-BE49-F238E27FC236}">
                <a16:creationId xmlns:a16="http://schemas.microsoft.com/office/drawing/2014/main" id="{3FBF68F9-B7C4-F403-33A1-2E2E27D6C2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7299" y="405306"/>
            <a:ext cx="681789" cy="24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21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704" r:id="rId3"/>
    <p:sldLayoutId id="2147483705" r:id="rId4"/>
    <p:sldLayoutId id="2147483706" r:id="rId5"/>
    <p:sldLayoutId id="214748370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de-DE" sz="2800" b="1" i="0" u="none" strike="noStrike" kern="1200" cap="none" spc="0" normalizeH="0" baseline="0" dirty="0">
          <a:ln>
            <a:noFill/>
          </a:ln>
          <a:solidFill>
            <a:srgbClr val="EF0000"/>
          </a:solidFill>
          <a:effectLst/>
          <a:uLnTx/>
          <a:uFillTx/>
          <a:latin typeface="Arial" panose="020B0604020202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image" Target="../media/image7.svg"/><Relationship Id="rId39" Type="http://schemas.openxmlformats.org/officeDocument/2006/relationships/image" Target="../media/image20.png"/><Relationship Id="rId21" Type="http://schemas.openxmlformats.org/officeDocument/2006/relationships/slideLayout" Target="../slideLayouts/slideLayout5.xml"/><Relationship Id="rId34" Type="http://schemas.openxmlformats.org/officeDocument/2006/relationships/image" Target="../media/image15.svg"/><Relationship Id="rId42" Type="http://schemas.openxmlformats.org/officeDocument/2006/relationships/image" Target="../media/image23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image" Target="../media/image10.png"/><Relationship Id="rId41" Type="http://schemas.openxmlformats.org/officeDocument/2006/relationships/image" Target="../media/image22.png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image" Target="../media/image1.emf"/><Relationship Id="rId32" Type="http://schemas.openxmlformats.org/officeDocument/2006/relationships/image" Target="../media/image13.svg"/><Relationship Id="rId37" Type="http://schemas.openxmlformats.org/officeDocument/2006/relationships/image" Target="../media/image18.jpg"/><Relationship Id="rId40" Type="http://schemas.openxmlformats.org/officeDocument/2006/relationships/image" Target="../media/image21.jp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oleObject" Target="../embeddings/oleObject6.bin"/><Relationship Id="rId28" Type="http://schemas.openxmlformats.org/officeDocument/2006/relationships/image" Target="../media/image9.svg"/><Relationship Id="rId36" Type="http://schemas.openxmlformats.org/officeDocument/2006/relationships/image" Target="../media/image17.sv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image" Target="../media/image12.pn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notesSlide" Target="../notesSlides/notesSlide1.xml"/><Relationship Id="rId27" Type="http://schemas.openxmlformats.org/officeDocument/2006/relationships/image" Target="../media/image8.png"/><Relationship Id="rId30" Type="http://schemas.openxmlformats.org/officeDocument/2006/relationships/image" Target="../media/image11.svg"/><Relationship Id="rId35" Type="http://schemas.openxmlformats.org/officeDocument/2006/relationships/image" Target="../media/image16.png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image" Target="../media/image6.png"/><Relationship Id="rId33" Type="http://schemas.openxmlformats.org/officeDocument/2006/relationships/image" Target="../media/image14.png"/><Relationship Id="rId38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26" Type="http://schemas.openxmlformats.org/officeDocument/2006/relationships/image" Target="../media/image1.emf"/><Relationship Id="rId39" Type="http://schemas.openxmlformats.org/officeDocument/2006/relationships/image" Target="../media/image16.png"/><Relationship Id="rId21" Type="http://schemas.openxmlformats.org/officeDocument/2006/relationships/tags" Target="../tags/tag48.xml"/><Relationship Id="rId34" Type="http://schemas.openxmlformats.org/officeDocument/2006/relationships/image" Target="../media/image11.svg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5" Type="http://schemas.openxmlformats.org/officeDocument/2006/relationships/oleObject" Target="../embeddings/oleObject6.bin"/><Relationship Id="rId33" Type="http://schemas.openxmlformats.org/officeDocument/2006/relationships/image" Target="../media/image10.png"/><Relationship Id="rId38" Type="http://schemas.openxmlformats.org/officeDocument/2006/relationships/image" Target="../media/image15.svg"/><Relationship Id="rId2" Type="http://schemas.openxmlformats.org/officeDocument/2006/relationships/tags" Target="../tags/tag29.xml"/><Relationship Id="rId16" Type="http://schemas.openxmlformats.org/officeDocument/2006/relationships/tags" Target="../tags/tag43.xml"/><Relationship Id="rId20" Type="http://schemas.openxmlformats.org/officeDocument/2006/relationships/tags" Target="../tags/tag47.xml"/><Relationship Id="rId29" Type="http://schemas.openxmlformats.org/officeDocument/2006/relationships/image" Target="../media/image24.jpeg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24" Type="http://schemas.openxmlformats.org/officeDocument/2006/relationships/notesSlide" Target="../notesSlides/notesSlide2.xml"/><Relationship Id="rId32" Type="http://schemas.openxmlformats.org/officeDocument/2006/relationships/image" Target="../media/image9.svg"/><Relationship Id="rId37" Type="http://schemas.openxmlformats.org/officeDocument/2006/relationships/image" Target="../media/image14.png"/><Relationship Id="rId40" Type="http://schemas.openxmlformats.org/officeDocument/2006/relationships/image" Target="../media/image17.svg"/><Relationship Id="rId5" Type="http://schemas.openxmlformats.org/officeDocument/2006/relationships/tags" Target="../tags/tag32.xml"/><Relationship Id="rId15" Type="http://schemas.openxmlformats.org/officeDocument/2006/relationships/tags" Target="../tags/tag42.xml"/><Relationship Id="rId23" Type="http://schemas.openxmlformats.org/officeDocument/2006/relationships/slideLayout" Target="../slideLayouts/slideLayout5.xml"/><Relationship Id="rId28" Type="http://schemas.openxmlformats.org/officeDocument/2006/relationships/image" Target="../media/image7.svg"/><Relationship Id="rId36" Type="http://schemas.openxmlformats.org/officeDocument/2006/relationships/image" Target="../media/image13.svg"/><Relationship Id="rId10" Type="http://schemas.openxmlformats.org/officeDocument/2006/relationships/tags" Target="../tags/tag37.xml"/><Relationship Id="rId19" Type="http://schemas.openxmlformats.org/officeDocument/2006/relationships/tags" Target="../tags/tag46.xml"/><Relationship Id="rId31" Type="http://schemas.openxmlformats.org/officeDocument/2006/relationships/image" Target="../media/image8.png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Relationship Id="rId22" Type="http://schemas.openxmlformats.org/officeDocument/2006/relationships/tags" Target="../tags/tag49.xml"/><Relationship Id="rId27" Type="http://schemas.openxmlformats.org/officeDocument/2006/relationships/image" Target="../media/image6.png"/><Relationship Id="rId30" Type="http://schemas.openxmlformats.org/officeDocument/2006/relationships/image" Target="../media/image25.png"/><Relationship Id="rId35" Type="http://schemas.openxmlformats.org/officeDocument/2006/relationships/image" Target="../media/image12.png"/><Relationship Id="rId8" Type="http://schemas.openxmlformats.org/officeDocument/2006/relationships/tags" Target="../tags/tag35.xml"/><Relationship Id="rId3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F3E38-F83F-85E7-498D-99802152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46342628-CDCB-8A99-882B-AB0D34EE79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501" imgH="500" progId="TCLayout.ActiveDocument.1">
                  <p:embed/>
                </p:oleObj>
              </mc:Choice>
              <mc:Fallback>
                <p:oleObj name="think-cell Slide" r:id="rId23" imgW="501" imgH="5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6342628-CDCB-8A99-882B-AB0D34EE79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CAF7A2A2-9367-78FC-E723-842206E5C51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325622" y="5701428"/>
            <a:ext cx="8046720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600">
              <a:solidFill>
                <a:srgbClr val="2E2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C714BFE-88E7-0FCB-F498-404B87F044C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38605" y="962358"/>
            <a:ext cx="11669127" cy="80424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rtlCol="0" anchor="ctr"/>
          <a:lstStyle/>
          <a:p>
            <a:r>
              <a:rPr lang="de-AT" sz="1400" b="1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[U2-0017]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A2F18E8-6A63-FA57-AEA9-386353FC6711}"/>
              </a:ext>
            </a:extLst>
          </p:cNvPr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93814375"/>
              </p:ext>
            </p:extLst>
          </p:nvPr>
        </p:nvGraphicFramePr>
        <p:xfrm>
          <a:off x="6138710" y="972487"/>
          <a:ext cx="5751311" cy="906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243">
                  <a:extLst>
                    <a:ext uri="{9D8B030D-6E8A-4147-A177-3AD203B41FA5}">
                      <a16:colId xmlns:a16="http://schemas.microsoft.com/office/drawing/2014/main" val="4184501659"/>
                    </a:ext>
                  </a:extLst>
                </a:gridCol>
                <a:gridCol w="4372068">
                  <a:extLst>
                    <a:ext uri="{9D8B030D-6E8A-4147-A177-3AD203B41FA5}">
                      <a16:colId xmlns:a16="http://schemas.microsoft.com/office/drawing/2014/main" val="3886319511"/>
                    </a:ext>
                  </a:extLst>
                </a:gridCol>
              </a:tblGrid>
              <a:tr h="364453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       # Teamgröße: 6 Ingenieur*innen</a:t>
                      </a:r>
                      <a:endParaRPr lang="en-US" sz="1200" b="1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        Hintergrund: Fahrzeugtechnik, Sensorik, Regelungstechnik, Softwareentwicklung</a:t>
                      </a:r>
                      <a:endParaRPr lang="en-US" sz="1200" b="1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3306130"/>
                  </a:ext>
                </a:extLst>
              </a:tr>
              <a:tr h="44932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9597952"/>
                  </a:ext>
                </a:extLst>
              </a:tr>
            </a:tbl>
          </a:graphicData>
        </a:graphic>
      </p:graphicFrame>
      <p:pic>
        <p:nvPicPr>
          <p:cNvPr id="24" name="Meeting Room">
            <a:extLst>
              <a:ext uri="{FF2B5EF4-FFF2-40B4-BE49-F238E27FC236}">
                <a16:creationId xmlns:a16="http://schemas.microsoft.com/office/drawing/2014/main" id="{23718119-105A-767D-B7A1-309D05B45C32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217543" y="1016208"/>
            <a:ext cx="210055" cy="19692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F85402A-8BEF-9E69-E2F1-A4EA279BAC14}"/>
              </a:ext>
            </a:extLst>
          </p:cNvPr>
          <p:cNvCxnSpPr>
            <a:cxnSpLocks/>
          </p:cNvCxnSpPr>
          <p:nvPr/>
        </p:nvCxnSpPr>
        <p:spPr>
          <a:xfrm flipV="1">
            <a:off x="241300" y="2085558"/>
            <a:ext cx="11669512" cy="29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E47118DA-0794-EAED-0F7A-CA15C250061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01598" y="1213134"/>
            <a:ext cx="6963437" cy="481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ecoCityLoader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Sicherheitssystem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</a:t>
            </a:r>
            <a:r>
              <a:rPr lang="en-US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Micromobilitätsfahrzeuge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Köln</a:t>
            </a:r>
            <a:endParaRPr lang="de-AT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171743-66BC-D7CC-97BC-DCEA94BE674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41299" y="2421052"/>
            <a:ext cx="7177464" cy="73152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FD249E-DDF8-C0C4-33FD-65E7A4F2EA47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319473" y="2282552"/>
            <a:ext cx="7177463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Herausforderung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Studien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von UDV und DVR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zeigen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Unfälle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Lastenrädern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 Deutschland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stetig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zunehmen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UDV-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Leiterin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Kirstin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Zeidler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nennt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Gründe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Kippanfälligkeit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unzureichende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Auslegung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elektrifizierten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Kleinfahrzeuge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die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u.a.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Fahrradwegen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fahren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und 200kg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zuladen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dürfen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4" name="Effort">
            <a:extLst>
              <a:ext uri="{FF2B5EF4-FFF2-40B4-BE49-F238E27FC236}">
                <a16:creationId xmlns:a16="http://schemas.microsoft.com/office/drawing/2014/main" id="{EA995367-CF4D-588E-D164-EEB6A0174493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28462" y="2294958"/>
            <a:ext cx="256032" cy="25603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0391FFF1-8EB4-3A0A-E7C9-FF5AD342523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41299" y="4459710"/>
            <a:ext cx="7177464" cy="78779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>
              <a:solidFill>
                <a:srgbClr val="2E2E2E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DBA0EF-7B23-17EB-79C1-DB40FB95214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319473" y="4321210"/>
            <a:ext cx="7105377" cy="1015663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de-DE" sz="1200" b="1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Zukunftspotenzial der Idee:</a:t>
            </a:r>
          </a:p>
          <a:p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Im Jahr 2022 wurden lt. ZIV in Deutschland 103.200 Lastenräder verkauft, von denen mehr als 50 % gewerblich genutzt werden; Tendenz stetig steigend. Insbesondere in Städten wie Köln sind die Vorzüge dieser Fahrzeuge durch lokale CO2 Neutralität und geringem Platzbedarf immens. </a:t>
            </a:r>
            <a:r>
              <a:rPr lang="de-DE" sz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ecoCityLoader</a:t>
            </a:r>
            <a:r>
              <a:rPr lang="de-DE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 trägt dazu bei, dass diese Fahrzeuge sicher und nachhaltig </a:t>
            </a:r>
            <a:r>
              <a:rPr lang="de-DE" sz="1200" noProof="0">
                <a:latin typeface="Arial" panose="020B0604020202020204" pitchFamily="34" charset="0"/>
                <a:cs typeface="Arial" panose="020B0604020202020204" pitchFamily="34" charset="0"/>
              </a:rPr>
              <a:t>einsetzbar werden.</a:t>
            </a:r>
            <a:endParaRPr lang="de-DE" sz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Goal">
            <a:extLst>
              <a:ext uri="{FF2B5EF4-FFF2-40B4-BE49-F238E27FC236}">
                <a16:creationId xmlns:a16="http://schemas.microsoft.com/office/drawing/2014/main" id="{FE8C377D-9706-C58C-4C5F-14AD4E445B8F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28462" y="4338476"/>
            <a:ext cx="252183" cy="25218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CC5620D-8BBA-6E61-FD69-C5EADA6ECF7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41299" y="3315886"/>
            <a:ext cx="7177464" cy="994577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  <a:defRPr/>
            </a:pPr>
            <a:endParaRPr lang="de-AT" sz="1100" dirty="0">
              <a:solidFill>
                <a:srgbClr val="2E2E2E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AA0DE4-D6A8-8181-1B75-FC561F317E3F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40890" y="3177386"/>
            <a:ext cx="7073320" cy="1015663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Ideen für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Prototyp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Projekt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ecoCityLoader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intelligentes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Antriebs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Assistenzsystem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für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Microbobilitätsfahrzeuge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entwickelt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was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Umfeld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anderen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Beladungszustand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sowie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biomechanische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Konstellation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des/der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Nutzenden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erkennt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diesen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diese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optimal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Bewältigung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Fahraufgabe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unterstützt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47" name="Services">
            <a:extLst>
              <a:ext uri="{FF2B5EF4-FFF2-40B4-BE49-F238E27FC236}">
                <a16:creationId xmlns:a16="http://schemas.microsoft.com/office/drawing/2014/main" id="{E146CD7C-A17B-9C12-7655-53343D346A75}"/>
              </a:ext>
            </a:extLst>
          </p:cNvPr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77700" y="3187741"/>
            <a:ext cx="256032" cy="256032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6426DCF3-0490-23D2-2189-40A648F2B090}"/>
              </a:ext>
            </a:extLst>
          </p:cNvPr>
          <p:cNvSpPr>
            <a:spLocks/>
          </p:cNvSpPr>
          <p:nvPr>
            <p:custDataLst>
              <p:tags r:id="rId16"/>
            </p:custDataLst>
          </p:nvPr>
        </p:nvSpPr>
        <p:spPr>
          <a:xfrm>
            <a:off x="307512" y="5591518"/>
            <a:ext cx="7035932" cy="556063"/>
          </a:xfrm>
          <a:prstGeom prst="rect">
            <a:avLst/>
          </a:prstGeom>
          <a:solidFill>
            <a:srgbClr val="F0E5E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i="1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[Befüllung durch die Mitglieder des Lenkungsausschusses)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98EE12-0F57-2290-8A2F-5AE6C5F6E1D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36747" y="5425001"/>
            <a:ext cx="7177463" cy="791904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7D125AC-5065-2DCD-5CE9-53239073D75B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314923" y="5293418"/>
            <a:ext cx="106920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Notizen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50" name="Square Border" descr="Magnifying glass outline">
            <a:extLst>
              <a:ext uri="{FF2B5EF4-FFF2-40B4-BE49-F238E27FC236}">
                <a16:creationId xmlns:a16="http://schemas.microsoft.com/office/drawing/2014/main" id="{1AD913E4-1A0A-8567-B897-A06B45168BF2}"/>
              </a:ext>
            </a:extLst>
          </p:cNvPr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323911" y="5303901"/>
            <a:ext cx="256032" cy="256032"/>
          </a:xfrm>
          <a:prstGeom prst="rect">
            <a:avLst/>
          </a:prstGeom>
        </p:spPr>
      </p:pic>
      <p:pic>
        <p:nvPicPr>
          <p:cNvPr id="28" name="Call male" descr="Acquisition outline">
            <a:extLst>
              <a:ext uri="{FF2B5EF4-FFF2-40B4-BE49-F238E27FC236}">
                <a16:creationId xmlns:a16="http://schemas.microsoft.com/office/drawing/2014/main" id="{07DDA6B4-B5B9-A947-1115-CC9C3458C622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7605247" y="999069"/>
            <a:ext cx="257868" cy="257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7CF361F-D284-C837-915A-8DDDB9026A2D}"/>
              </a:ext>
            </a:extLst>
          </p:cNvPr>
          <p:cNvSpPr/>
          <p:nvPr/>
        </p:nvSpPr>
        <p:spPr>
          <a:xfrm>
            <a:off x="4519582" y="0"/>
            <a:ext cx="2993641" cy="629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/>
              <a:t>[</a:t>
            </a:r>
            <a:r>
              <a:rPr lang="en-US" sz="1600" i="1" dirty="0" err="1"/>
              <a:t>Befüllung</a:t>
            </a:r>
            <a:r>
              <a:rPr lang="en-US" sz="1600" i="1" dirty="0"/>
              <a:t> </a:t>
            </a:r>
            <a:r>
              <a:rPr lang="en-US" sz="1600" i="1" dirty="0" err="1"/>
              <a:t>nach</a:t>
            </a:r>
            <a:r>
              <a:rPr lang="en-US" sz="1600" i="1" dirty="0"/>
              <a:t> </a:t>
            </a:r>
            <a:r>
              <a:rPr lang="en-US" sz="1600" i="1" dirty="0" err="1"/>
              <a:t>Ausdruck</a:t>
            </a:r>
            <a:r>
              <a:rPr lang="en-US" sz="1600" i="1" dirty="0"/>
              <a:t>]</a:t>
            </a:r>
            <a:endParaRPr lang="de-AT" sz="1600" i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450553-AFC0-FE82-CEF2-41FCD313D847}"/>
              </a:ext>
            </a:extLst>
          </p:cNvPr>
          <p:cNvSpPr txBox="1"/>
          <p:nvPr/>
        </p:nvSpPr>
        <p:spPr>
          <a:xfrm>
            <a:off x="4676801" y="6601509"/>
            <a:ext cx="75151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Quelle: https://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www.udv.de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udv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/presse/unfallforschung-der-versicherer-fordert-mehr-sicherheit-fuer-kinder-in-lastenraedern-173824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CB089A19-31EA-F153-C341-0C09ABA08219}"/>
              </a:ext>
            </a:extLst>
          </p:cNvPr>
          <p:cNvGrpSpPr>
            <a:grpSpLocks noChangeAspect="1"/>
          </p:cNvGrpSpPr>
          <p:nvPr/>
        </p:nvGrpSpPr>
        <p:grpSpPr>
          <a:xfrm>
            <a:off x="7923925" y="2048373"/>
            <a:ext cx="3811876" cy="3787341"/>
            <a:chOff x="1233872" y="234187"/>
            <a:chExt cx="6945104" cy="6900401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05583EA1-117F-9B7A-B7A4-AF0BC03A9108}"/>
                </a:ext>
              </a:extLst>
            </p:cNvPr>
            <p:cNvGrpSpPr/>
            <p:nvPr/>
          </p:nvGrpSpPr>
          <p:grpSpPr>
            <a:xfrm>
              <a:off x="1233872" y="234187"/>
              <a:ext cx="6945104" cy="6900401"/>
              <a:chOff x="3132176" y="-313383"/>
              <a:chExt cx="6846925" cy="6715767"/>
            </a:xfrm>
          </p:grpSpPr>
          <p:grpSp>
            <p:nvGrpSpPr>
              <p:cNvPr id="11" name="Gruppieren 10">
                <a:extLst>
                  <a:ext uri="{FF2B5EF4-FFF2-40B4-BE49-F238E27FC236}">
                    <a16:creationId xmlns:a16="http://schemas.microsoft.com/office/drawing/2014/main" id="{11791AEF-17BD-D106-3E1D-EC3B07DE7573}"/>
                  </a:ext>
                </a:extLst>
              </p:cNvPr>
              <p:cNvGrpSpPr/>
              <p:nvPr/>
            </p:nvGrpSpPr>
            <p:grpSpPr>
              <a:xfrm>
                <a:off x="3132176" y="632585"/>
                <a:ext cx="6846925" cy="5769799"/>
                <a:chOff x="2666019" y="373108"/>
                <a:chExt cx="5923858" cy="4991944"/>
              </a:xfrm>
            </p:grpSpPr>
            <p:sp>
              <p:nvSpPr>
                <p:cNvPr id="20" name="Ellipse 22">
                  <a:extLst>
                    <a:ext uri="{FF2B5EF4-FFF2-40B4-BE49-F238E27FC236}">
                      <a16:creationId xmlns:a16="http://schemas.microsoft.com/office/drawing/2014/main" id="{9484DD0C-D83F-78C6-87FD-5AEFCA025FE6}"/>
                    </a:ext>
                  </a:extLst>
                </p:cNvPr>
                <p:cNvSpPr/>
                <p:nvPr/>
              </p:nvSpPr>
              <p:spPr>
                <a:xfrm>
                  <a:off x="3287688" y="373108"/>
                  <a:ext cx="4680521" cy="4504218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21" name="Grafik 20">
                  <a:extLst>
                    <a:ext uri="{FF2B5EF4-FFF2-40B4-BE49-F238E27FC236}">
                      <a16:creationId xmlns:a16="http://schemas.microsoft.com/office/drawing/2014/main" id="{F3E2B97D-89D6-8685-349B-FC6B24A9BC0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66019" y="1499239"/>
                  <a:ext cx="5923858" cy="3865813"/>
                </a:xfrm>
                <a:prstGeom prst="rect">
                  <a:avLst/>
                </a:prstGeom>
              </p:spPr>
            </p:pic>
          </p:grpSp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73BFF0EF-88CA-9EC9-269C-31BE3CA492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08217" y="2432510"/>
                <a:ext cx="1236070" cy="1419715"/>
              </a:xfrm>
              <a:prstGeom prst="rect">
                <a:avLst/>
              </a:prstGeom>
            </p:spPr>
          </p:pic>
          <p:pic>
            <p:nvPicPr>
              <p:cNvPr id="15" name="Grafik 14">
                <a:extLst>
                  <a:ext uri="{FF2B5EF4-FFF2-40B4-BE49-F238E27FC236}">
                    <a16:creationId xmlns:a16="http://schemas.microsoft.com/office/drawing/2014/main" id="{2E8024D9-38A5-B6E2-6736-4CF3AB48B4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9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276018" y="-313383"/>
                <a:ext cx="3611887" cy="2377098"/>
              </a:xfrm>
              <a:prstGeom prst="rect">
                <a:avLst/>
              </a:prstGeom>
            </p:spPr>
          </p:pic>
          <p:pic>
            <p:nvPicPr>
              <p:cNvPr id="18" name="Grafik 17">
                <a:extLst>
                  <a:ext uri="{FF2B5EF4-FFF2-40B4-BE49-F238E27FC236}">
                    <a16:creationId xmlns:a16="http://schemas.microsoft.com/office/drawing/2014/main" id="{374C8DC5-9E9C-3BB6-1E66-D39F4635FD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0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46587" y="4591695"/>
                <a:ext cx="4753057" cy="1810688"/>
              </a:xfrm>
              <a:prstGeom prst="rect">
                <a:avLst/>
              </a:prstGeom>
            </p:spPr>
          </p:pic>
          <p:pic>
            <p:nvPicPr>
              <p:cNvPr id="19" name="Grafik 18">
                <a:extLst>
                  <a:ext uri="{FF2B5EF4-FFF2-40B4-BE49-F238E27FC236}">
                    <a16:creationId xmlns:a16="http://schemas.microsoft.com/office/drawing/2014/main" id="{DD0AD6B7-2D5A-CECD-24A2-38E5682665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47175" y="365999"/>
                <a:ext cx="1699513" cy="1513348"/>
              </a:xfrm>
              <a:prstGeom prst="rect">
                <a:avLst/>
              </a:prstGeom>
            </p:spPr>
          </p:pic>
        </p:grpSp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F231E7D3-5C0B-7C1F-8F76-410639AC5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4962" y="2968127"/>
              <a:ext cx="1432613" cy="15972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761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BF7A8-CEED-B411-182D-8B20E3A07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6FB952BB-A776-A678-5468-7AF2D54A1CD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5" imgW="501" imgH="500" progId="TCLayout.ActiveDocument.1">
                  <p:embed/>
                </p:oleObj>
              </mc:Choice>
              <mc:Fallback>
                <p:oleObj name="think-cell Slide" r:id="rId25" imgW="501" imgH="5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FB952BB-A776-A678-5468-7AF2D54A1C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92387FF-9892-0F8B-56DF-45875023BFB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325622" y="5701428"/>
            <a:ext cx="8046720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600">
              <a:solidFill>
                <a:srgbClr val="2E2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EAE4D00-E7B9-8822-3EE6-34EA794EF96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38605" y="962358"/>
            <a:ext cx="11669127" cy="80424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rtlCol="0" anchor="ctr"/>
          <a:lstStyle/>
          <a:p>
            <a:r>
              <a:rPr lang="de-AT" sz="1400" b="1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[NR. IDEE]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62B995-C915-24B5-2081-08B41DB130BB}"/>
              </a:ext>
            </a:extLst>
          </p:cNvPr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34126130"/>
              </p:ext>
            </p:extLst>
          </p:nvPr>
        </p:nvGraphicFramePr>
        <p:xfrm>
          <a:off x="6138710" y="972487"/>
          <a:ext cx="5751311" cy="8137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243">
                  <a:extLst>
                    <a:ext uri="{9D8B030D-6E8A-4147-A177-3AD203B41FA5}">
                      <a16:colId xmlns:a16="http://schemas.microsoft.com/office/drawing/2014/main" val="4184501659"/>
                    </a:ext>
                  </a:extLst>
                </a:gridCol>
                <a:gridCol w="4372068">
                  <a:extLst>
                    <a:ext uri="{9D8B030D-6E8A-4147-A177-3AD203B41FA5}">
                      <a16:colId xmlns:a16="http://schemas.microsoft.com/office/drawing/2014/main" val="3886319511"/>
                    </a:ext>
                  </a:extLst>
                </a:gridCol>
              </a:tblGrid>
              <a:tr h="364453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       # Teamgröße</a:t>
                      </a:r>
                      <a:endParaRPr lang="en-US" sz="1200" b="1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        Hintergrund</a:t>
                      </a:r>
                      <a:endParaRPr lang="en-US" sz="1200" b="1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3306130"/>
                  </a:ext>
                </a:extLst>
              </a:tr>
              <a:tr h="449325">
                <a:tc>
                  <a:txBody>
                    <a:bodyPr/>
                    <a:lstStyle/>
                    <a:p>
                      <a:r>
                        <a:rPr lang="de-DE" sz="1200" dirty="0"/>
                        <a:t>[#]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[Was ist der </a:t>
                      </a:r>
                      <a:r>
                        <a:rPr lang="de-DE" sz="1200" dirty="0" err="1"/>
                        <a:t>Hintergund</a:t>
                      </a:r>
                      <a:r>
                        <a:rPr lang="de-DE" sz="1200" dirty="0"/>
                        <a:t>/ Kontext der Ideenentstehung?]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9597952"/>
                  </a:ext>
                </a:extLst>
              </a:tr>
            </a:tbl>
          </a:graphicData>
        </a:graphic>
      </p:graphicFrame>
      <p:pic>
        <p:nvPicPr>
          <p:cNvPr id="24" name="Meeting Room">
            <a:extLst>
              <a:ext uri="{FF2B5EF4-FFF2-40B4-BE49-F238E27FC236}">
                <a16:creationId xmlns:a16="http://schemas.microsoft.com/office/drawing/2014/main" id="{B7099F0E-4897-2697-DE8B-6C4104C2A529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6217543" y="1016208"/>
            <a:ext cx="210055" cy="19692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8049AB9-B2AA-E0AF-B70E-B7B2D0311A60}"/>
              </a:ext>
            </a:extLst>
          </p:cNvPr>
          <p:cNvCxnSpPr>
            <a:cxnSpLocks/>
          </p:cNvCxnSpPr>
          <p:nvPr/>
        </p:nvCxnSpPr>
        <p:spPr>
          <a:xfrm flipV="1">
            <a:off x="241300" y="2085558"/>
            <a:ext cx="11669512" cy="29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erial photo of the river flowing through the forest">
            <a:extLst>
              <a:ext uri="{FF2B5EF4-FFF2-40B4-BE49-F238E27FC236}">
                <a16:creationId xmlns:a16="http://schemas.microsoft.com/office/drawing/2014/main" id="{A0B3A04E-DC37-2A14-7A22-4C6326DAB5EC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9" cstate="screen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07"/>
          <a:stretch/>
        </p:blipFill>
        <p:spPr>
          <a:xfrm>
            <a:off x="7513223" y="2421051"/>
            <a:ext cx="4374412" cy="3789902"/>
          </a:xfrm>
          <a:custGeom>
            <a:avLst/>
            <a:gdLst>
              <a:gd name="connsiteX0" fmla="*/ 0 w 5728933"/>
              <a:gd name="connsiteY0" fmla="*/ 0 h 3565265"/>
              <a:gd name="connsiteX1" fmla="*/ 5728933 w 5728933"/>
              <a:gd name="connsiteY1" fmla="*/ 0 h 3565265"/>
              <a:gd name="connsiteX2" fmla="*/ 5728933 w 5728933"/>
              <a:gd name="connsiteY2" fmla="*/ 3565265 h 3565265"/>
              <a:gd name="connsiteX3" fmla="*/ 0 w 5728933"/>
              <a:gd name="connsiteY3" fmla="*/ 3565265 h 356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8933" h="3565265">
                <a:moveTo>
                  <a:pt x="0" y="0"/>
                </a:moveTo>
                <a:lnTo>
                  <a:pt x="5728933" y="0"/>
                </a:lnTo>
                <a:lnTo>
                  <a:pt x="5728933" y="3565265"/>
                </a:lnTo>
                <a:lnTo>
                  <a:pt x="0" y="3565265"/>
                </a:lnTo>
                <a:close/>
              </a:path>
            </a:pathLst>
          </a:custGeom>
          <a:ln w="12700">
            <a:noFill/>
          </a:ln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4F4D8F4-F668-0F21-761B-4D488A162F1E}"/>
              </a:ext>
            </a:extLst>
          </p:cNvPr>
          <p:cNvGrpSpPr/>
          <p:nvPr/>
        </p:nvGrpSpPr>
        <p:grpSpPr>
          <a:xfrm>
            <a:off x="7686149" y="2709173"/>
            <a:ext cx="4028561" cy="3213658"/>
            <a:chOff x="7080250" y="2757031"/>
            <a:chExt cx="4028561" cy="321365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857535E-DAAE-7753-EE6C-855E11F09F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7080250" y="2757031"/>
              <a:ext cx="2739469" cy="254168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7AB3F28-43A2-BD4C-46B7-0881DF136C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8369342" y="3429000"/>
              <a:ext cx="2739469" cy="254168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A74CE9A-D266-14F8-4E0F-6512CC555BC9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 rot="455583">
              <a:off x="7781878" y="4023590"/>
              <a:ext cx="3057993" cy="54714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483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[Bilder </a:t>
              </a:r>
              <a:r>
                <a:rPr 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z.B.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der Pitch Decks </a:t>
              </a:r>
              <a:r>
                <a:rPr 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einfügen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]</a:t>
              </a:r>
              <a:endParaRPr lang="de-AT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7EA416A8-5D26-5592-C521-01E2F7438F7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401598" y="1213135"/>
            <a:ext cx="4669165" cy="279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Idee]</a:t>
            </a:r>
            <a:endParaRPr lang="de-A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49F4B-4F12-7E98-422F-0A23B48CE34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241299" y="2421052"/>
            <a:ext cx="7177464" cy="73152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Herausforderungen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bewältigt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EE7ECA-D3AC-430B-5F27-156CCAF73FB9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19474" y="2282552"/>
            <a:ext cx="176009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Herausforderung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4" name="Effort">
            <a:extLst>
              <a:ext uri="{FF2B5EF4-FFF2-40B4-BE49-F238E27FC236}">
                <a16:creationId xmlns:a16="http://schemas.microsoft.com/office/drawing/2014/main" id="{5D46E02A-8E41-E0EF-3425-623E3D50507D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28462" y="2294958"/>
            <a:ext cx="256032" cy="25603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0B0375B-6FA7-672B-F885-9323CA8CE15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41299" y="4459710"/>
            <a:ext cx="7177464" cy="78779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[</a:t>
            </a: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Welche Entwicklungsmöglichkeiten eröffnet die Idee in den nächsten fünf Jahren?</a:t>
            </a:r>
            <a:r>
              <a:rPr lang="en-US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]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E2449D-AC21-6DFE-74A1-EDA2FC9BEDE8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319473" y="4321210"/>
            <a:ext cx="246449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Zukunftspotenzial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Idee:</a:t>
            </a:r>
          </a:p>
        </p:txBody>
      </p:sp>
      <p:pic>
        <p:nvPicPr>
          <p:cNvPr id="45" name="Goal">
            <a:extLst>
              <a:ext uri="{FF2B5EF4-FFF2-40B4-BE49-F238E27FC236}">
                <a16:creationId xmlns:a16="http://schemas.microsoft.com/office/drawing/2014/main" id="{BBEDFBE5-4773-E54B-9BE3-25E2BC93171F}"/>
              </a:ext>
            </a:extLst>
          </p:cNvPr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328462" y="4338476"/>
            <a:ext cx="252183" cy="25218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1515B69F-08EA-EFEC-736B-EBEF8E86AEAF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41299" y="3315886"/>
            <a:ext cx="7177464" cy="994577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300"/>
              </a:spcAft>
              <a:buFont typeface="accilium Clear Sans Light" panose="00000500000000000000" pitchFamily="50" charset="0"/>
              <a:buChar char="›"/>
              <a:defRPr/>
            </a:pP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[Welcher Prototyp kann entstehen?]</a:t>
            </a:r>
          </a:p>
          <a:p>
            <a:pPr marL="171450" indent="-171450">
              <a:spcAft>
                <a:spcPts val="300"/>
              </a:spcAft>
              <a:buFont typeface="accilium Clear Sans Light" panose="00000500000000000000" pitchFamily="50" charset="0"/>
              <a:buChar char="›"/>
              <a:defRPr/>
            </a:pP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[z.B. APP Programm, Karte, …]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C899E9-0F06-005B-94DA-695247A9AD49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340890" y="3177386"/>
            <a:ext cx="2386174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Ideen für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Prototyp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7" name="Services">
            <a:extLst>
              <a:ext uri="{FF2B5EF4-FFF2-40B4-BE49-F238E27FC236}">
                <a16:creationId xmlns:a16="http://schemas.microsoft.com/office/drawing/2014/main" id="{EE38E164-3E1C-A2C4-3AC8-4EBD2188ADAC}"/>
              </a:ext>
            </a:extLst>
          </p:cNvPr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377700" y="3187741"/>
            <a:ext cx="256032" cy="256032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EDBDF035-7EB1-38F3-B172-7BDCEECDCFFB}"/>
              </a:ext>
            </a:extLst>
          </p:cNvPr>
          <p:cNvSpPr>
            <a:spLocks/>
          </p:cNvSpPr>
          <p:nvPr>
            <p:custDataLst>
              <p:tags r:id="rId17"/>
            </p:custDataLst>
          </p:nvPr>
        </p:nvSpPr>
        <p:spPr>
          <a:xfrm>
            <a:off x="307512" y="5591518"/>
            <a:ext cx="7035932" cy="556063"/>
          </a:xfrm>
          <a:prstGeom prst="rect">
            <a:avLst/>
          </a:prstGeom>
          <a:solidFill>
            <a:srgbClr val="F0E5E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i="1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[Befüllung durch die Mitglieder des Lenkungsausschusses)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F9D9477-7D7E-1D99-CC9F-94695927020A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236747" y="5425001"/>
            <a:ext cx="7177463" cy="791904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493C97B-6921-0BA3-C1B2-EB72BC81AC1D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314923" y="5293418"/>
            <a:ext cx="106920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Notizen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50" name="Square Border" descr="Magnifying glass outline">
            <a:extLst>
              <a:ext uri="{FF2B5EF4-FFF2-40B4-BE49-F238E27FC236}">
                <a16:creationId xmlns:a16="http://schemas.microsoft.com/office/drawing/2014/main" id="{35A44FA0-6C94-1039-6E46-EA3296057DC3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rcRect/>
          <a:stretch/>
        </p:blipFill>
        <p:spPr>
          <a:xfrm>
            <a:off x="323911" y="5303901"/>
            <a:ext cx="256032" cy="256032"/>
          </a:xfrm>
          <a:prstGeom prst="rect">
            <a:avLst/>
          </a:prstGeom>
        </p:spPr>
      </p:pic>
      <p:pic>
        <p:nvPicPr>
          <p:cNvPr id="28" name="Call male" descr="Acquisition outline">
            <a:extLst>
              <a:ext uri="{FF2B5EF4-FFF2-40B4-BE49-F238E27FC236}">
                <a16:creationId xmlns:a16="http://schemas.microsoft.com/office/drawing/2014/main" id="{F1C5378C-73B3-4427-589F-C070D40B6C46}"/>
              </a:ext>
            </a:extLst>
          </p:cNvPr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>
          <a:xfrm>
            <a:off x="7605247" y="999069"/>
            <a:ext cx="257868" cy="2578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1E039C5-993F-1B67-DD24-9ADA1A7704DD}"/>
              </a:ext>
            </a:extLst>
          </p:cNvPr>
          <p:cNvSpPr/>
          <p:nvPr/>
        </p:nvSpPr>
        <p:spPr>
          <a:xfrm>
            <a:off x="4519582" y="0"/>
            <a:ext cx="2993641" cy="629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/>
              <a:t>[</a:t>
            </a:r>
            <a:r>
              <a:rPr lang="en-US" sz="1600" i="1" dirty="0" err="1"/>
              <a:t>Anleitung</a:t>
            </a:r>
            <a:r>
              <a:rPr lang="en-US" sz="1600" i="1" dirty="0"/>
              <a:t> </a:t>
            </a:r>
            <a:r>
              <a:rPr lang="en-US" sz="1600" i="1" dirty="0" err="1"/>
              <a:t>zur</a:t>
            </a:r>
            <a:r>
              <a:rPr lang="en-US" sz="1600" i="1" dirty="0"/>
              <a:t> </a:t>
            </a:r>
            <a:r>
              <a:rPr lang="en-US" sz="1600" i="1" dirty="0" err="1"/>
              <a:t>Befüllung</a:t>
            </a:r>
            <a:r>
              <a:rPr lang="en-US" sz="1600" i="1" dirty="0"/>
              <a:t>]</a:t>
            </a:r>
            <a:endParaRPr lang="de-AT" sz="1600" i="1" dirty="0"/>
          </a:p>
        </p:txBody>
      </p:sp>
    </p:spTree>
    <p:extLst>
      <p:ext uri="{BB962C8B-B14F-4D97-AF65-F5344CB8AC3E}">
        <p14:creationId xmlns:p14="http://schemas.microsoft.com/office/powerpoint/2010/main" val="6328088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LENGTH" val="24576"/>
  <p:tag name="EMPOWERCHARTSPROPERTIES_SLOT" val="A"/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gBAQEBAQEBAQEBAQEBAQMAAAAAAAAAAwAAAAMAAAAA/////wUA5gsAAAAAAAAAAAAAIAD///////////////8AAAD///////////////8DAAAAAg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4SUQONMj1JrNzr5Vkz/XwEAAAAAAADAAAAAAADAAAAAwADAAQA////////BQAAAAMAEAALypTTXbipOUGjvZStLojD5AQAAAABAAMAAAACAAMAAAAEAAMAAAAAAAMAAAAEAAMAAAAAAP///////wMAAAAAAP///////wQAAgD///////8FAAAABAAQAAuw9A2Wb2xVSLp8kUdPirbjBAAAAAIAAwAAAAMAAwAAAAEAAwAAAAM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/GAMYAAAAFX2lkABAAAAAEPhJRA40yPUms3OvlWTP9fANEYXRhAFMAAAAIUHJlc2VudGF0aW9uU2Nhbm5lZEZvckxpbmtlZFNoYXBlcwABAk51bWJlckZvcm1hdFNlcGFyYXRvck1vZGUACgAAAEF1dG9tYXRpYwAAAk5hbWUAJAAAAExpbmtlZFNoYXBlUHJlc2VudGF0aW9uU2V0dGluZ3NEYXRhABBWZXJzaW9uAAAAAAAJTGFzdFdyaXRlAJ4n9gh9AQAAAAEA/////4MAgwAAAAVfaWQAEAAAAATKlNNduKk5QaO9lK0uiMPkA0RhdGEAGwAAAARMaW5rZWRTaGFwZURhdGEABQAAAAAAAk5hbWUAGQAAAExpbmtlZFNoYXBlc0RhdGFQcm9wZXJ0eQAQVmVyc2lvbgABAAAACUxhc3RXcml0ZQAxcqiPiAEAAAACAP////+DAIMAAAAFX2lkABAAAAAEsPQNlm9sVUi6fJFHT4q24wNEYXRhABsAAAAETGlua2VkU2hhcGVEYXRhAAUAAAAAAAJOYW1lABkAAABMaW5rZWRTaGFwZXNEYXRhUHJvcGVydHkAEFZlcnNpb24AAAAAAAlMYXN0V3JpdGUAOSf2CH0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CNCwAAAAAAAAAAAAAgAf///////////////wAAAP///////////////wUAAAACAP///////wUAAAACAP///////wUAAAAEAP///////wUAAAAEAP///////wUAAAAEAP///////wUAAAAEAP///////wUAAAAE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JQAGTGlua2VkU2hhcGVQcmVzZW50YXRpb25TZXR0aW5nc0RhdGFfMAQAAAAAAAUAAAAAAAUAAAAEAAUAAAAAAAUAAAAEAAMAAQEDAAAAAwD///////8aAAZMaW5rZWRTaGFwZXNEYXRhUHJvcGVydHlfMQQAAAABAAUAAAAEAAUAAAABAAQACAEDAAAABAD///////8aAAZMaW5rZWRTaGFwZXNEYXRhUHJvcGVydHlfMAQAAAACAAUAAAACAAUAAAADAAUAAAACAP///////wUAAAAAAP///////wUAAAAAAP///////wUAAAAAAP///////wUAAAAAAP///////wUAAAAAAP///////wUAAAAAAP///////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LASTWRITEDATE" val="638216341615561339"/>
  <p:tag name="THINKCELLUNDODONOTDELETE" val="0"/>
  <p:tag name="MIO_PRESENTATION_LANGUAGE" val="1031"/>
  <p:tag name="COAUTHORING_SESSION_ID" val="e93a5937-06f8-4696-9cbb-0fb089820504"/>
  <p:tag name="UNDO_REDO_REVISION" val="266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/gsAAAAAAAAAAAAAIAD///////////////8AAAD///////////////8DAAAAAg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0S9cDzfCDBOllaO+JXTONEEAAAAAAADAAAAAAADAAAAAwADAAMA////////BQAAAAMAEAALXVSOPeoAFEekMYUNKtR+LgQAAAABAAMAAAACAAMAAAAEAAMAAAAAAP///////wMAAAAAAP///////wQAAQD///////8FAAAABAAQAAuV5lDexSgcSLo5k90440mL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RL1wPN8IME6WVo74ldM40QREYXRhAAUAAAAAAk5hbWUADQAAAExpbmtEYXRhTGlzdAAQVmVyc2lvbgAAAAAACUxhc3RXcml0ZQASNUjBkAEAAAABAP////9hAGEAAAAFX2lkABAAAAAEXVSOPeoAFEekMYUNKtR+LgREYXRhAAUAAAAAAk5hbWUADQAAAExpbmtEYXRhTGlzdAAQVmVyc2lvbgABAAAACUxhc3RXcml0ZQATNUjBkAEAAAACAP////9wAHAAAAAFX2lkABAAAAAEleZQ3sUoHEi6OZPdOONJiwNEYXRhABYAAAACUGVyc29uYWxJZAABAAAAAAACTmFtZQALAAAAUGVyc29uYWxJZAAQVmVyc2lvbgAAAAAACUxhc3RXcml0ZQBKNUjB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MBAwAAAAMA////////DgAGTGlua0RhdGFMaXN0XzEEAAAAAQAFAAAAAgAFAAAABAA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264533889127"/>
  <p:tag name="EMPOWERCHARTSPROPERTIES_B_LENGTH" val="24576"/>
  <p:tag name="DOWN_MIGRATION_INITIAL_LAYOUT_REQUIRED" val="9.2.99"/>
  <p:tag name="RUNTIME_ID" val="f76f76c6-e9c7-4d23-97b9-beefa793948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MAAAAAAAAAAwAAAAMAAAAA/////wUA5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3YuAd0BjHRBluvfw/TM6iAEAAAAAAADAAAABAADAAAAAwADAAAABAD///////8DAAEA////////BQAAAAMAEAALz260+EL6r0OVkruZ39On1wQAAAABAAMAAAACAAMAAAABAAQABAD///////8FAAAABAAQAAtquxmEDMNgTa8h2SWTJHQsBAAAAAIAAwAAAAAAAwAAAAIAAwAAAAAAAwAAAAIA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di4B3QGMdEGW69/D9MzqIAREYXRhAAUAAAAAAk5hbWUADQAAAExpbmtEYXRhTGlzdAAQVmVyc2lvbgAAAAAACUxhc3RXcml0ZQCqTI3kkAEAAAABAP////9hAGEAAAAFX2lkABAAAAAEz260+EL6r0OVkruZ39On1wREYXRhAAUAAAAAAk5hbWUADQAAAExpbmtEYXRhTGlzdAAQVmVyc2lvbgABAAAACUxhc3RXcml0ZQCqTI3kkAEAAAACAP////9wAHAAAAAFX2lkABAAAAAEarsZhAzDYE2vIdklkyR0LANEYXRhABYAAAACUGVyc29uYWxJZAABAAAAAAACTmFtZQALAAAAUGVyc29uYWxJZAAQVmVyc2lvbgAAAAAACUxhc3RXcml0ZQDKTI3k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D///////8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74181839065062"/>
  <p:tag name="EMPOWERCHARTSPROPERTIES_B_LENGTH" val="24576"/>
  <p:tag name="DOWN_MIGRATION_INITIAL_LAYOUT_REQUIRED" val="9.2.99"/>
  <p:tag name="RUNTIME_ID" val="e1f2d28c-a53f-442f-811a-0130a74a24f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68119"/>
  <p:tag name="MIO_GUID" val="f7b80dc5-0e00-4f93-8dad-adc1f70536b5"/>
  <p:tag name="MIO_UPDATE" val="True"/>
  <p:tag name="MIO_VERSION" val="01.01.0001 00:00:00"/>
  <p:tag name="MIO_DBID" val="0F45B44C-9BC7-4D85-81C4-7155EE70A7B9"/>
  <p:tag name="MIO_LASTDOWNLOADED" val="24.07.2024 09:12:54.848"/>
  <p:tag name="MIO_OBJECTNAME" val="Meeting Roo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wcBAQEBAQEBAQEBAQEBAQMAAAAAAAAAAwAAAAMAAAAA/////wUAzgsAAAAAAAAAAAAAIAD///////////////8AAAD///////////////8DAAAAAgD///////8DAAAAAwD///////8DAAAAAwD///////8DAAAAAw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c451nuV19Km1zQZJ+0BasEAAAAAAADAAAAAAADAAAAAwADAAcA////////BQAAAAMAEAALcuQCZD1dPUymkXqHWJkBtwQAAAABAAMAAAACAAMAAAAEAAMAAAAAAP///////wMAAAAAAP///////wMAAAAAAP///////wMAAAAAAP///////wMAAAAAAP///////wMAAAAAAP///////wQAAQD///////8FAAAABAAQAAurwROydhK8QKn7IxuI/c69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9zjnWe5XX0qbXNBkn7QFqwREYXRhAAUAAAAAAk5hbWUADQAAAExpbmtEYXRhTGlzdAAQVmVyc2lvbgABAAAACUxhc3RXcml0ZQC1r/y8kgEAAAABAP////9hAGEAAAAFX2lkABAAAAAEcuQCZD1dPUymkXqHWJkBtwREYXRhAAUAAAAAAk5hbWUADQAAAExpbmtEYXRhTGlzdAAQVmVyc2lvbgAAAAAACUxhc3RXcml0ZQCzr/y8kgEAAAACAP////9wAHAAAAAFX2lkABAAAAAEq8ETsnYSvECp+yMbiP3OvQNEYXRhABYAAAACUGVyc29uYWxJZAABAAAAAAACTmFtZQALAAAAUGVyc29uYWxJZAAQVmVyc2lvbgAAAAAACUxhc3RXcml0ZQCCsPy8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WCwAAAAAAAAAAAAAgAf///////////////wAAAP///////////////wUAAAADAP///////wUAAAADAP///////wUAAAADAP///////wUAAAAD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cBAwAAAAMA////////DgAGTGlua0RhdGFMaXN0XzAEAAAAAQAFAAAAAAAFAAAAAgAFAAAAAAD///////8FAAAAAAD///////8FAAAAAAD///////8FAAAAAAD///////8FAAAAAAD///////8FAAAAAAD///////8EAAEBAwAAAAQA////////DAAGUGVyc29uYWxJZF8wBAAAAAIABQAAAAI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443299454875"/>
  <p:tag name="EMPOWERCHARTSPROPERTIES_B_LENGTH" val="24576"/>
  <p:tag name="DOWN_MIGRATION_INITIAL_LAYOUT_REQUIRED" val="9.2.99"/>
  <p:tag name="RUNTIME_ID" val="2fdd78c9-98db-4dd1-9b19-0e780ce8118b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6e5bdaf-3b64-4f87-9dcd-a9c2dacfd6a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d2c36307-852f-4cf0-bc8a-43fa61af19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551320230807090012"/>
  <p:tag name="MIO_GUID" val="48130c04-72e9-4316-b4fd-bc777a6926ba"/>
  <p:tag name="MIO_UPDATE" val="True"/>
  <p:tag name="MIO_VERSION" val="01.01.0001 00:00:00"/>
  <p:tag name="MIO_DBID" val="0F45B44C-9BC7-4D85-81C4-7155EE70A7B9"/>
  <p:tag name="MIO_LASTDOWNLOADED" val="07.08.2023 11:00:29.641"/>
  <p:tag name="MIO_OBJECTNAME" val="Effort"/>
  <p:tag name="MIO_LASTEDITORNAME" val="https://search.icons8.com/api/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79b2f732-9ea2-4256-97c2-fc054b9d712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62516342-9d37-4239-a5b3-121858fd045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088420230807090034"/>
  <p:tag name="MIO_GUID" val="571b8d5d-91b3-4ac5-a86c-535ef10b63d7"/>
  <p:tag name="MIO_UPDATE" val="True"/>
  <p:tag name="MIO_VERSION" val="01.01.0001 00:00:00"/>
  <p:tag name="MIO_DBID" val="0F45B44C-9BC7-4D85-81C4-7155EE70A7B9"/>
  <p:tag name="MIO_LASTDOWNLOADED" val="07.08.2023 11:00:45.526"/>
  <p:tag name="MIO_OBJECTNAME" val="Goal"/>
  <p:tag name="MIO_LASTEDITORNAME" val="https://search.icons8.com/api/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9e168d1-e726-4bd7-a066-eda93a2f3d8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fea18502-2646-4d10-99e9-3a6c3a031e4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1678"/>
  <p:tag name="MIO_GUID" val="f4151892-66ba-4c80-91ff-045195c9decf"/>
  <p:tag name="MIO_UPDATE" val="True"/>
  <p:tag name="MIO_VERSION" val="01.01.0001 00:00:00"/>
  <p:tag name="MIO_DBID" val="0F45B44C-9BC7-4D85-81C4-7155EE70A7B9"/>
  <p:tag name="MIO_LASTDOWNLOADED" val="24.10.2024 09:14:36.535"/>
  <p:tag name="MIO_OBJECTNAME" val="Servic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QBAQEBAQEBAQEBAQEBAQMAAAAAAAAAAwAAAAMAAAAA/////wUAz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xZWMvCFExVGnSYfTXPOwCgEAAAAAAADAAAABAADAAAAAwADAAQA////////BQAAAAMAEAALtg87+uqnA0qMtd5aqTTumAQAAAABAAMAAAACAAMAAAABAAMAAAAEAP///////wMAAAAEAP///////wMAAAAEAP///////wQABAD///////8FAAAABAAQAAtAAoORxxi/TKnRJcYovDeRBAAAAAIAAwAAAAAAAwAAAAIAAwAAAAAAAwAAAAMAAwAAAAAAAwAAAAMAAwAAAAAAAwAAA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FlYy8IUTFUadJh9Nc87AKAREYXRhAAUAAAAAAk5hbWUADQAAAExpbmtEYXRhTGlzdAAQVmVyc2lvbgAAAAAACUxhc3RXcml0ZQA2S8u/kAEAAAABAP////9hAGEAAAAFX2lkABAAAAAEtg87+uqnA0qMtd5aqTTumAREYXRhAAUAAAAAAk5hbWUADQAAAExpbmtEYXRhTGlzdAAQVmVyc2lvbgABAAAACUxhc3RXcml0ZQCDS8u/kAEAAAACAP////9wAHAAAAAFX2lkABAAAAAEQAKDkccYv0yp0SXGKLw3kQNEYXRhABYAAAACUGVyc29uYWxJZAABAAAAAAACTmFtZQALAAAAUGVyc29uYWxJZAAQVmVyc2lvbgAAAAAACUxhc3RXcml0ZQAjTM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C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QBAwAAAAMA////////DgAGTGlua0RhdGFMaXN0XzEEAAAAAQAFAAAAAgAFAAAABAAFAAAAAAD///////8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0038803"/>
  <p:tag name="EMPOWERCHARTSPROPERTIES_B_LENGTH" val="24576"/>
  <p:tag name="DOWN_MIGRATION_INITIAL_LAYOUT_REQUIRED" val="9.2.99"/>
  <p:tag name="RUNTIME_ID" val="01e93cc1-4f07-4618-b96e-86fac8a862d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c5f58343-1c74-4461-aea9-835d64c316f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2537ff7e-708a-4b9e-8bed-0e479dbe4d5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23950"/>
  <p:tag name="MIO_GUID" val="f469c2b9-7b76-40f7-a956-1413ce99654f"/>
  <p:tag name="MIO_UPDATE" val="True"/>
  <p:tag name="MIO_VERSION" val="01.01.0001 00:00:00"/>
  <p:tag name="MIO_DBID" val="0F45B44C-9BC7-4D85-81C4-7155EE70A7B9"/>
  <p:tag name="MIO_LASTDOWNLOADED" val="24.10.2024 09:15:10.065"/>
  <p:tag name="MIO_OBJECTNAME" val="Square Bord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o7N3nVNi8Ayy"/>
  <p:tag name="MIO_GUID" val="48cca56b-8493-43f3-b3fd-d27f46cec93c"/>
  <p:tag name="MIO_UPDATE" val="True"/>
  <p:tag name="MIO_VERSION" val="01.01.0001 00:00:00"/>
  <p:tag name="MIO_DBID" val="0F45B44C-9BC7-4D85-81C4-7155EE70A7B9"/>
  <p:tag name="MIO_LASTDOWNLOADED" val="24.07.2024 18:40:03.617"/>
  <p:tag name="MIO_OBJECTNAME" val="Call ma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MAAAAAAAAAAwAAAAMAAAAA/////wUAFgwAAAAAAAAAAAAAIAD///////////////8AAAD////////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vALiCWbMBAjsbzXSMkFxcEAAAAAAADAAAAAAADAAAAAwADAAEA////////BQAAAAMAEAALncFZRzMuX0ibyD8xqaEapQQAAAABAAMAAAACAAMAAAAEAAQAAQD///////8FAAAABAAQAAvd0qfQ60zKQqvzU+BNXR03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+8AuIJZswECOxvNdIyQXFwREYXRhAAUAAAAAAk5hbWUADQAAAExpbmtEYXRhTGlzdAAQVmVyc2lvbgABAAAACUxhc3RXcml0ZQB0Tsu/kAEAAAABAP////9hAGEAAAAFX2lkABAAAAAEncFZRzMuX0ibyD8xqaEapQREYXRhAAUAAAAAAk5hbWUADQAAAExpbmtEYXRhTGlzdAAQVmVyc2lvbgAAAAAACUxhc3RXcml0ZQBxTsu/kAEAAAACAP////9wAHAAAAAFX2lkABAAAAAE3dKn0OtMykKr81PgTV0dNwNEYXRhABYAAAACUGVyc29uYWxJZAABAAAAAAACTmFtZQALAAAAUGVyc29uYWxJZAAQVmVyc2lvbgAAAAAACUxhc3RXcml0ZQC7Ts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D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EBAwAAAAMA////////DgAGTGlua0RhdGFMaXN0XzAEAAAAAQAFAAAAAAAFAAAAAgAEAAIBAwAAAAQA////////DAAGUGVyc29uYWxJZF8wBAAAAAIABQAAAAIABQAAAAEABQ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6718894"/>
  <p:tag name="EMPOWERCHARTSPROPERTIES_B_LENGTH" val="24576"/>
  <p:tag name="DOWN_MIGRATION_INITIAL_LAYOUT_REQUIRED" val="9.2.99"/>
  <p:tag name="RUNTIME_ID" val="4f69c77e-cd27-4179-af4b-332adecad1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UPDATE" val="True"/>
  <p:tag name="MIO_FALLBACK_LAYOUT" val="1"/>
  <p:tag name="MIO_SHOW_DATE" val="False"/>
  <p:tag name="MIO_SHOW_FOOTER" val="False"/>
  <p:tag name="MIO_SHOW_PAGENUMBER" val="False"/>
  <p:tag name="MIO_AVOID_BLANK_LAYOUT" val="True"/>
  <p:tag name="MIO_CD_LAYOUT_VALID_AREA" val="False"/>
  <p:tag name="MIO_EMBED_FONT" val="False"/>
  <p:tag name="MIO_MATCH_COLOR_SCHEME" val="False"/>
  <p:tag name="MIO_NUMBER_OF_VALID_LAYOUTS" val="3"/>
  <p:tag name="MIO_EKGUID" val="ce64b9cf-2bb9-41c2-803a-8a49dae640e4"/>
  <p:tag name="MIO_VERSION" val="08.11.2022 11:04:24"/>
  <p:tag name="MIO_DBID" val="0F45B44C-9BC7-4D85-81C4-7155EE70A7B9"/>
  <p:tag name="MIO_OBJECTNAME" val="un:box Cologne Master_Stadt Köln"/>
  <p:tag name="MIO_LASTDOWNLOADED" val="08.11.2022 12:05:07.12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/gsAAAAAAAAAAAAAIAD///////////////8AAAD///////////////8DAAAAAg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0S9cDzfCDBOllaO+JXTONEEAAAAAAADAAAAAAADAAAAAwADAAMA////////BQAAAAMAEAALXVSOPeoAFEekMYUNKtR+LgQAAAABAAMAAAACAAMAAAAEAAMAAAAAAP///////wMAAAAAAP///////wQAAQD///////8FAAAABAAQAAuV5lDexSgcSLo5k90440mL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RL1wPN8IME6WVo74ldM40QREYXRhAAUAAAAAAk5hbWUADQAAAExpbmtEYXRhTGlzdAAQVmVyc2lvbgAAAAAACUxhc3RXcml0ZQASNUjBkAEAAAABAP////9hAGEAAAAFX2lkABAAAAAEXVSOPeoAFEekMYUNKtR+LgREYXRhAAUAAAAAAk5hbWUADQAAAExpbmtEYXRhTGlzdAAQVmVyc2lvbgABAAAACUxhc3RXcml0ZQATNUjBkAEAAAACAP////9wAHAAAAAFX2lkABAAAAAEleZQ3sUoHEi6OZPdOONJiwNEYXRhABYAAAACUGVyc29uYWxJZAABAAAAAAACTmFtZQALAAAAUGVyc29uYWxJZAAQVmVyc2lvbgAAAAAACUxhc3RXcml0ZQBKNUjB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MBAwAAAAMA////////DgAGTGlua0RhdGFMaXN0XzEEAAAAAQAFAAAAAgAFAAAABAA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264533889127"/>
  <p:tag name="EMPOWERCHARTSPROPERTIES_B_LENGTH" val="24576"/>
  <p:tag name="DOWN_MIGRATION_INITIAL_LAYOUT_REQUIRED" val="9.2.99"/>
  <p:tag name="RUNTIME_ID" val="f76f76c6-e9c7-4d23-97b9-beefa793948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MAAAAAAAAAAwAAAAMAAAAA/////wUA5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3YuAd0BjHRBluvfw/TM6iAEAAAAAAADAAAABAADAAAAAwADAAAABAD///////8DAAEA////////BQAAAAMAEAALz260+EL6r0OVkruZ39On1wQAAAABAAMAAAACAAMAAAABAAQABAD///////8FAAAABAAQAAtquxmEDMNgTa8h2SWTJHQsBAAAAAIAAwAAAAAAAwAAAAIAAwAAAAAAAwAAAAIA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di4B3QGMdEGW69/D9MzqIAREYXRhAAUAAAAAAk5hbWUADQAAAExpbmtEYXRhTGlzdAAQVmVyc2lvbgAAAAAACUxhc3RXcml0ZQCqTI3kkAEAAAABAP////9hAGEAAAAFX2lkABAAAAAEz260+EL6r0OVkruZ39On1wREYXRhAAUAAAAAAk5hbWUADQAAAExpbmtEYXRhTGlzdAAQVmVyc2lvbgABAAAACUxhc3RXcml0ZQCqTI3kkAEAAAACAP////9wAHAAAAAFX2lkABAAAAAEarsZhAzDYE2vIdklkyR0LANEYXRhABYAAAACUGVyc29uYWxJZAABAAAAAAACTmFtZQALAAAAUGVyc29uYWxJZAAQVmVyc2lvbgAAAAAACUxhc3RXcml0ZQDKTI3k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D///////8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74181839065062"/>
  <p:tag name="EMPOWERCHARTSPROPERTIES_B_LENGTH" val="24576"/>
  <p:tag name="DOWN_MIGRATION_INITIAL_LAYOUT_REQUIRED" val="9.2.99"/>
  <p:tag name="RUNTIME_ID" val="e1f2d28c-a53f-442f-811a-0130a74a24f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68119"/>
  <p:tag name="MIO_GUID" val="f7b80dc5-0e00-4f93-8dad-adc1f70536b5"/>
  <p:tag name="MIO_UPDATE" val="True"/>
  <p:tag name="MIO_VERSION" val="01.01.0001 00:00:00"/>
  <p:tag name="MIO_DBID" val="0F45B44C-9BC7-4D85-81C4-7155EE70A7B9"/>
  <p:tag name="MIO_LASTDOWNLOADED" val="24.07.2024 09:12:54.848"/>
  <p:tag name="MIO_OBJECTNAME" val="Meeting Roo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0150907B-2AC2-426A-86D6-2CFE1EF44D52\PR4LxX5bzj1F6zIk8a0536_rGOE5SjAaqqCCmY"/>
  <p:tag name="MIO_GUID" val="d187939c-d731-49a6-a65e-7006d0407bac"/>
  <p:tag name="MIO_UPDATE" val="True"/>
  <p:tag name="MIO_VERSION" val="29.09.2024 14:00:01"/>
  <p:tag name="MIO_DBID" val="0F45B44C-9BC7-4D85-81C4-7155EE70A7B9"/>
  <p:tag name="MIO_LASTDOWNLOADED" val="07.10.2024 18:16:10.915"/>
  <p:tag name="MIO_OBJECTNAME" val="Evening View on Vienna"/>
  <p:tag name="MIO_LASTEDITORNAME" val="Jacek Dylag 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wcBAQEBAQEBAQEBAQEBAQMAAAAAAAAAAwAAAAMAAAAA/////wUAzgsAAAAAAAAAAAAAIAD///////////////8AAAD///////////////8DAAAAAgD///////8DAAAAAwD///////8DAAAAAwD///////8DAAAAAw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c451nuV19Km1zQZJ+0BasEAAAAAAADAAAAAAADAAAAAwADAAcA////////BQAAAAMAEAALcuQCZD1dPUymkXqHWJkBtwQAAAABAAMAAAACAAMAAAAEAAMAAAAAAP///////wMAAAAAAP///////wMAAAAAAP///////wMAAAAAAP///////wMAAAAAAP///////wMAAAAAAP///////wQAAQD///////8FAAAABAAQAAurwROydhK8QKn7IxuI/c69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9zjnWe5XX0qbXNBkn7QFqwREYXRhAAUAAAAAAk5hbWUADQAAAExpbmtEYXRhTGlzdAAQVmVyc2lvbgABAAAACUxhc3RXcml0ZQC1r/y8kgEAAAABAP////9hAGEAAAAFX2lkABAAAAAEcuQCZD1dPUymkXqHWJkBtwREYXRhAAUAAAAAAk5hbWUADQAAAExpbmtEYXRhTGlzdAAQVmVyc2lvbgAAAAAACUxhc3RXcml0ZQCzr/y8kgEAAAACAP////9wAHAAAAAFX2lkABAAAAAEq8ETsnYSvECp+yMbiP3OvQNEYXRhABYAAAACUGVyc29uYWxJZAABAAAAAAACTmFtZQALAAAAUGVyc29uYWxJZAAQVmVyc2lvbgAAAAAACUxhc3RXcml0ZQCCsPy8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WCwAAAAAAAAAAAAAgAf///////////////wAAAP///////////////wUAAAADAP///////wUAAAADAP///////wUAAAADAP///////wUAAAAD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cBAwAAAAMA////////DgAGTGlua0RhdGFMaXN0XzAEAAAAAQAFAAAAAAAFAAAAAgAFAAAAAAD///////8FAAAAAAD///////8FAAAAAAD///////8FAAAAAAD///////8FAAAAAAD///////8FAAAAAAD///////8EAAEBAwAAAAQA////////DAAGUGVyc29uYWxJZF8wBAAAAAIABQAAAAI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443299454875"/>
  <p:tag name="EMPOWERCHARTSPROPERTIES_B_LENGTH" val="24576"/>
  <p:tag name="DOWN_MIGRATION_INITIAL_LAYOUT_REQUIRED" val="9.2.99"/>
  <p:tag name="RUNTIME_ID" val="2fdd78c9-98db-4dd1-9b19-0e780ce8118b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6e5bdaf-3b64-4f87-9dcd-a9c2dacfd6a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d2c36307-852f-4cf0-bc8a-43fa61af196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551320230807090012"/>
  <p:tag name="MIO_GUID" val="48130c04-72e9-4316-b4fd-bc777a6926ba"/>
  <p:tag name="MIO_UPDATE" val="True"/>
  <p:tag name="MIO_VERSION" val="01.01.0001 00:00:00"/>
  <p:tag name="MIO_DBID" val="0F45B44C-9BC7-4D85-81C4-7155EE70A7B9"/>
  <p:tag name="MIO_LASTDOWNLOADED" val="07.08.2023 11:00:29.641"/>
  <p:tag name="MIO_OBJECTNAME" val="Effort"/>
  <p:tag name="MIO_LASTEDITORNAME" val="https://search.icons8.com/api/ 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79b2f732-9ea2-4256-97c2-fc054b9d712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62516342-9d37-4239-a5b3-121858fd045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088420230807090034"/>
  <p:tag name="MIO_GUID" val="571b8d5d-91b3-4ac5-a86c-535ef10b63d7"/>
  <p:tag name="MIO_UPDATE" val="True"/>
  <p:tag name="MIO_VERSION" val="01.01.0001 00:00:00"/>
  <p:tag name="MIO_DBID" val="0F45B44C-9BC7-4D85-81C4-7155EE70A7B9"/>
  <p:tag name="MIO_LASTDOWNLOADED" val="07.08.2023 11:00:45.526"/>
  <p:tag name="MIO_OBJECTNAME" val="Goal"/>
  <p:tag name="MIO_LASTEDITORNAME" val="https://search.icons8.com/api/ 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9e168d1-e726-4bd7-a066-eda93a2f3d8c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fea18502-2646-4d10-99e9-3a6c3a031e4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1678"/>
  <p:tag name="MIO_GUID" val="f4151892-66ba-4c80-91ff-045195c9decf"/>
  <p:tag name="MIO_UPDATE" val="True"/>
  <p:tag name="MIO_VERSION" val="01.01.0001 00:00:00"/>
  <p:tag name="MIO_DBID" val="0F45B44C-9BC7-4D85-81C4-7155EE70A7B9"/>
  <p:tag name="MIO_LASTDOWNLOADED" val="24.10.2024 09:14:36.535"/>
  <p:tag name="MIO_OBJECTNAME" val="Services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QBAQEBAQEBAQEBAQEBAQMAAAAAAAAAAwAAAAMAAAAA/////wUAz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xZWMvCFExVGnSYfTXPOwCgEAAAAAAADAAAABAADAAAAAwADAAQA////////BQAAAAMAEAALtg87+uqnA0qMtd5aqTTumAQAAAABAAMAAAACAAMAAAABAAMAAAAEAP///////wMAAAAEAP///////wMAAAAEAP///////wQABAD///////8FAAAABAAQAAtAAoORxxi/TKnRJcYovDeRBAAAAAIAAwAAAAAAAwAAAAIAAwAAAAAAAwAAAAMAAwAAAAAAAwAAAAMAAwAAAAAAAwAAA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FlYy8IUTFUadJh9Nc87AKAREYXRhAAUAAAAAAk5hbWUADQAAAExpbmtEYXRhTGlzdAAQVmVyc2lvbgAAAAAACUxhc3RXcml0ZQA2S8u/kAEAAAABAP////9hAGEAAAAFX2lkABAAAAAEtg87+uqnA0qMtd5aqTTumAREYXRhAAUAAAAAAk5hbWUADQAAAExpbmtEYXRhTGlzdAAQVmVyc2lvbgABAAAACUxhc3RXcml0ZQCDS8u/kAEAAAACAP////9wAHAAAAAFX2lkABAAAAAEQAKDkccYv0yp0SXGKLw3kQNEYXRhABYAAAACUGVyc29uYWxJZAABAAAAAAACTmFtZQALAAAAUGVyc29uYWxJZAAQVmVyc2lvbgAAAAAACUxhc3RXcml0ZQAjTM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C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QBAwAAAAMA////////DgAGTGlua0RhdGFMaXN0XzEEAAAAAQAFAAAAAgAFAAAABAAFAAAAAAD///////8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0038803"/>
  <p:tag name="EMPOWERCHARTSPROPERTIES_B_LENGTH" val="24576"/>
  <p:tag name="DOWN_MIGRATION_INITIAL_LAYOUT_REQUIRED" val="9.2.99"/>
  <p:tag name="RUNTIME_ID" val="01e93cc1-4f07-4618-b96e-86fac8a862d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c5f58343-1c74-4461-aea9-835d64c316f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2537ff7e-708a-4b9e-8bed-0e479dbe4d5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23950"/>
  <p:tag name="MIO_GUID" val="f469c2b9-7b76-40f7-a956-1413ce99654f"/>
  <p:tag name="MIO_UPDATE" val="True"/>
  <p:tag name="MIO_VERSION" val="01.01.0001 00:00:00"/>
  <p:tag name="MIO_DBID" val="0F45B44C-9BC7-4D85-81C4-7155EE70A7B9"/>
  <p:tag name="MIO_LASTDOWNLOADED" val="24.10.2024 09:15:10.065"/>
  <p:tag name="MIO_OBJECTNAME" val="Square Borde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o7N3nVNi8Ayy"/>
  <p:tag name="MIO_GUID" val="48cca56b-8493-43f3-b3fd-d27f46cec93c"/>
  <p:tag name="MIO_UPDATE" val="True"/>
  <p:tag name="MIO_VERSION" val="01.01.0001 00:00:00"/>
  <p:tag name="MIO_DBID" val="0F45B44C-9BC7-4D85-81C4-7155EE70A7B9"/>
  <p:tag name="MIO_LASTDOWNLOADED" val="24.07.2024 18:40:03.617"/>
  <p:tag name="MIO_OBJECTNAME" val="Call mal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LENGTH" val="24576"/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gMBAQEBAQEBAQEBAQEBAQMAAAAAAAAAAwAAAAMAAAAA/////wUAwgsAAAAAAAAAAAAAIAD///////////////8AAAD///////////////8DAAAAAgD///////8DAAAAAwD///////8DAAAAAw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5XPSBOpS7ZDlbPW3gG8hjYEAAAAAAADAAAAAAADAAAAAwADAAMA////////BQAAAAMAEAALGHDZJT8zrUCt+w1N8rwmyAQAAAABAAMAAAACAAMAAAAEAAMAAAAAAAMAAAAEAAMAAAAAAAMAAAAEAAQABgD///////8FAAAABAAQAAsgAPwstQQsQriGIlZ1jOOwBAAAAAIAAwAAAAMAAwAAAAEAAwAAAAMA////////AwAAAAM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lc9IE6lLtkOVs9beAbyGNgREYXRhAAUAAAAAAk5hbWUADQAAAExpbmtEYXRhTGlzdAAQVmVyc2lvbgABAAAACUxhc3RXcml0ZQBAczy9kgEAAAABAP////9hAGEAAAAFX2lkABAAAAAEGHDZJT8zrUCt+w1N8rwmyAREYXRhAAUAAAAAAk5hbWUADQAAAExpbmtEYXRhTGlzdAAQVmVyc2lvbgAAAAAACUxhc3RXcml0ZQA+czy9kgEAAAACAP////9wAHAAAAAFX2lkABAAAAAEIAD8LLUELEK4hiJWdYzjsANEYXRhABYAAAACUGVyc29uYWxJZAABAAAAAAACTmFtZQALAAAAUGVyc29uYWxJZAAQVmVyc2lvbgAAAAAACUxhc3RXcml0ZQBhczy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MBAwAAAAMA////////DgAGTGlua0RhdGFMaXN0XzAEAAAAAQAFAAAAAAAFAAAAAgAFAAAAAAD///////8FAAAAAAD///////8EAAEBAwAAAAQA////////DAAGUGVyc29uYWxJZF8wBAAAAAIABQAAAAI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RUNTIME_ID" val="bc7e69d6-e6f2-4360-975f-bad5b45890d6"/>
  <p:tag name="DOWN_MIGRATION_INITIAL_LAYOUT_REQUIRED" val="9.2.99"/>
  <p:tag name="EMPOWERCHARTSPROPERTIES_LASTWRITEDATE" val="63865348508541689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MAAAAAAAAAAwAAAAMAAAAA/////wUAFgwAAAAAAAAAAAAAIAD///////////////8AAAD////////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vALiCWbMBAjsbzXSMkFxcEAAAAAAADAAAAAAADAAAAAwADAAEA////////BQAAAAMAEAALncFZRzMuX0ibyD8xqaEapQQAAAABAAMAAAACAAMAAAAEAAQAAQD///////8FAAAABAAQAAvd0qfQ60zKQqvzU+BNXR03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+8AuIJZswECOxvNdIyQXFwREYXRhAAUAAAAAAk5hbWUADQAAAExpbmtEYXRhTGlzdAAQVmVyc2lvbgABAAAACUxhc3RXcml0ZQB0Tsu/kAEAAAABAP////9hAGEAAAAFX2lkABAAAAAEncFZRzMuX0ibyD8xqaEapQREYXRhAAUAAAAAAk5hbWUADQAAAExpbmtEYXRhTGlzdAAQVmVyc2lvbgAAAAAACUxhc3RXcml0ZQBxTsu/kAEAAAACAP////9wAHAAAAAFX2lkABAAAAAE3dKn0OtMykKr81PgTV0dNwNEYXRhABYAAAACUGVyc29uYWxJZAABAAAAAAACTmFtZQALAAAAUGVyc29uYWxJZAAQVmVyc2lvbgAAAAAACUxhc3RXcml0ZQC7Ts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D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EBAwAAAAMA////////DgAGTGlua0RhdGFMaXN0XzAEAAAAAQAFAAAAAAAFAAAAAgAEAAIBAwAAAAQA////////DAAGUGVyc29uYWxJZF8wBAAAAAIABQAAAAIABQAAAAEABQ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6718894"/>
  <p:tag name="EMPOWERCHARTSPROPERTIES_B_LENGTH" val="24576"/>
  <p:tag name="DOWN_MIGRATION_INITIAL_LAYOUT_REQUIRED" val="9.2.99"/>
  <p:tag name="RUNTIME_ID" val="4f69c77e-cd27-4179-af4b-332adecad136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2114d1-18a8-489e-9364-2ed3f23c0a43" xsi:nil="true"/>
    <lcf76f155ced4ddcb4097134ff3c332f xmlns="580249cc-7c16-4110-ba65-05dc44dc9ad6">
      <Terms xmlns="http://schemas.microsoft.com/office/infopath/2007/PartnerControls"/>
    </lcf76f155ced4ddcb4097134ff3c332f>
    <SharedWithUsers xmlns="552114d1-18a8-489e-9364-2ed3f23c0a43">
      <UserInfo>
        <DisplayName>Johannes Teichmann</DisplayName>
        <AccountId>230</AccountId>
        <AccountType/>
      </UserInfo>
      <UserInfo>
        <DisplayName>Nils Leberecht</DisplayName>
        <AccountId>236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E93DF3953F4C9387637778C61605" ma:contentTypeVersion="18" ma:contentTypeDescription="Create a new document." ma:contentTypeScope="" ma:versionID="091a890c858c38eb2e36a598107d348d">
  <xsd:schema xmlns:xsd="http://www.w3.org/2001/XMLSchema" xmlns:xs="http://www.w3.org/2001/XMLSchema" xmlns:p="http://schemas.microsoft.com/office/2006/metadata/properties" xmlns:ns2="580249cc-7c16-4110-ba65-05dc44dc9ad6" xmlns:ns3="552114d1-18a8-489e-9364-2ed3f23c0a43" targetNamespace="http://schemas.microsoft.com/office/2006/metadata/properties" ma:root="true" ma:fieldsID="69754bd0c9972140a9c7f84da44b08c0" ns2:_="" ns3:_="">
    <xsd:import namespace="580249cc-7c16-4110-ba65-05dc44dc9ad6"/>
    <xsd:import namespace="552114d1-18a8-489e-9364-2ed3f23c0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249cc-7c16-4110-ba65-05dc44dc9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312512e-e748-4e8d-a186-dc228e0a25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114d1-18a8-489e-9364-2ed3f23c0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2ef82d2-8952-40b6-91ae-57a38ae49215}" ma:internalName="TaxCatchAll" ma:showField="CatchAllData" ma:web="552114d1-18a8-489e-9364-2ed3f23c0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BA9167-BCC0-4571-811D-3B8BB9457865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52114d1-18a8-489e-9364-2ed3f23c0a43"/>
    <ds:schemaRef ds:uri="580249cc-7c16-4110-ba65-05dc44dc9ad6"/>
  </ds:schemaRefs>
</ds:datastoreItem>
</file>

<file path=customXml/itemProps2.xml><?xml version="1.0" encoding="utf-8"?>
<ds:datastoreItem xmlns:ds="http://schemas.openxmlformats.org/officeDocument/2006/customXml" ds:itemID="{FA1D780B-2F75-4ABC-8B6E-8E2D212D9D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19C48D-6243-45EE-B20E-D8A28039CEAF}">
  <ds:schemaRefs>
    <ds:schemaRef ds:uri="552114d1-18a8-489e-9364-2ed3f23c0a43"/>
    <ds:schemaRef ds:uri="580249cc-7c16-4110-ba65-05dc44dc9a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a0e4dedb-22ae-47cb-a490-2c1b9f99a0dc}" enabled="1" method="Privileged" siteId="{c7f7ef47-b60b-4df2-a621-b8379ce8bd3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Macintosh PowerPoint</Application>
  <PresentationFormat>Breitbild</PresentationFormat>
  <Paragraphs>33</Paragraphs>
  <Slides>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accilium Clear Sans Bold</vt:lpstr>
      <vt:lpstr>accilium Clear Sans Light</vt:lpstr>
      <vt:lpstr>Arial</vt:lpstr>
      <vt:lpstr>Calibri</vt:lpstr>
      <vt:lpstr>Benutzerdefiniertes Design</vt:lpstr>
      <vt:lpstr>think-cell Slide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Katharina Jeczawitz</dc:creator>
  <cp:lastModifiedBy>René Degen (rdegen)</cp:lastModifiedBy>
  <cp:revision>7</cp:revision>
  <cp:lastPrinted>2024-11-14T11:49:09Z</cp:lastPrinted>
  <dcterms:created xsi:type="dcterms:W3CDTF">2024-10-28T13:14:51Z</dcterms:created>
  <dcterms:modified xsi:type="dcterms:W3CDTF">2024-11-14T11:54:16Z</dcterms:modified>
</cp:coreProperties>
</file>