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19AC19-7314-43E6-B41A-82D9B7B9E0F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A9784E-8698-4F04-A7A6-92478B1863B9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27D969-2561-4951-9626-43A9F8C538E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0AD9218-917D-4F5D-959C-1B8D15104AA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CFCB46D-C0F1-4A3F-AA1E-7496B2C16FC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‹Nr.›</a:t>
            </a:fld>
            <a:endParaRPr lang="de-DE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786138A-8253-4E34-84B6-3A90D4A6F30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‹Nr.›</a:t>
            </a:fld>
            <a:endParaRPr lang="de-DE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u="none" strike="noStrik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u="none" strike="noStrik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DD52F99-DDA0-45E0-8228-96FC40669EF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‹Nr.›</a:t>
            </a:fld>
            <a:endParaRPr lang="de-DE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u="none" strike="noStrik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p2d2.projekte-koenig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rw.social/@P2D2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hyperlink" Target="https://nrw.social/@P2D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/>
          <p:cNvSpPr/>
          <p:nvPr/>
        </p:nvSpPr>
        <p:spPr>
          <a:xfrm rot="1291800">
            <a:off x="-7018560" y="-574524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21" name="Freeform 4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22" name="TextBox 19"/>
          <p:cNvSpPr/>
          <p:nvPr/>
        </p:nvSpPr>
        <p:spPr>
          <a:xfrm>
            <a:off x="916200" y="3843360"/>
            <a:ext cx="8114040" cy="42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8334"/>
              </a:lnSpc>
            </a:pPr>
            <a:r>
              <a:rPr lang="en-US" sz="7200" b="0" u="none" strike="noStrike">
                <a:solidFill>
                  <a:srgbClr val="FF3838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Verwaltungsdaten</a:t>
            </a:r>
            <a:r>
              <a:rPr sz="7200"/>
              <a:t/>
            </a:r>
            <a:br>
              <a:rPr sz="7200"/>
            </a:br>
            <a:r>
              <a:rPr lang="en-US" sz="5400" b="0" u="none" strike="noStrike">
                <a:solidFill>
                  <a:srgbClr val="FF3838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und</a:t>
            </a:r>
            <a:r>
              <a:rPr sz="7200"/>
              <a:t/>
            </a:r>
            <a:br>
              <a:rPr sz="7200"/>
            </a:br>
            <a:r>
              <a:rPr lang="en-US" sz="7200" b="0" u="none" strike="noStrike">
                <a:solidFill>
                  <a:srgbClr val="FF3838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öffentliche Daten</a:t>
            </a:r>
            <a:endParaRPr lang="de-DE" sz="7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8334"/>
              </a:lnSpc>
            </a:pPr>
            <a:r>
              <a:rPr lang="de-DE" sz="9600" b="0" u="none" strike="noStrike">
                <a:solidFill>
                  <a:srgbClr val="FF3838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hybridisieren</a:t>
            </a:r>
            <a:endParaRPr lang="de-DE" sz="9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TextBox 7"/>
          <p:cNvSpPr/>
          <p:nvPr/>
        </p:nvSpPr>
        <p:spPr>
          <a:xfrm>
            <a:off x="900000" y="3821760"/>
            <a:ext cx="8114040" cy="42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8334"/>
              </a:lnSpc>
            </a:pPr>
            <a:r>
              <a:rPr lang="en-US" sz="72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Verwaltungsdaten</a:t>
            </a:r>
            <a:endParaRPr lang="de-DE" sz="7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8334"/>
              </a:lnSpc>
            </a:pPr>
            <a:r>
              <a:rPr lang="en-US" sz="54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und</a:t>
            </a:r>
            <a:r>
              <a:rPr sz="7200"/>
              <a:t/>
            </a:r>
            <a:br>
              <a:rPr sz="7200"/>
            </a:br>
            <a:r>
              <a:rPr lang="en-US" sz="72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öffentliche Daten</a:t>
            </a:r>
            <a:endParaRPr lang="de-DE" sz="7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ts val="8334"/>
              </a:lnSpc>
            </a:pPr>
            <a:r>
              <a:rPr lang="de-DE" sz="9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hybridisieren</a:t>
            </a:r>
            <a:endParaRPr lang="de-DE" sz="9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TextBox 1"/>
          <p:cNvSpPr/>
          <p:nvPr/>
        </p:nvSpPr>
        <p:spPr>
          <a:xfrm>
            <a:off x="1064880" y="1815120"/>
            <a:ext cx="7574040" cy="1698840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560" b="0" u="none" strike="noStrike">
                <a:solidFill>
                  <a:srgbClr val="000000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P2D2 -</a:t>
            </a:r>
            <a:endParaRPr lang="de-DE" sz="1056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TextBox 5"/>
          <p:cNvSpPr/>
          <p:nvPr/>
        </p:nvSpPr>
        <p:spPr>
          <a:xfrm>
            <a:off x="1028880" y="1800000"/>
            <a:ext cx="7790040" cy="169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56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P2D2 -</a:t>
            </a:r>
            <a:endParaRPr lang="de-DE" sz="1056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815000" y="1835280"/>
            <a:ext cx="3823920" cy="142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0" u="none" strike="noStrike">
                <a:solidFill>
                  <a:srgbClr val="355269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Public Public</a:t>
            </a:r>
            <a:r>
              <a:rPr sz="5400"/>
              <a:t/>
            </a:r>
            <a:br>
              <a:rPr sz="5400"/>
            </a:br>
            <a:r>
              <a:rPr lang="en-US" sz="5400" b="0" u="none" strike="noStrike">
                <a:solidFill>
                  <a:srgbClr val="355269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Data-DNA</a:t>
            </a:r>
            <a:endParaRPr lang="de-DE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785840" y="1815120"/>
            <a:ext cx="3673080" cy="142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0" u="none" strike="noStrike">
                <a:solidFill>
                  <a:srgbClr val="355269"/>
                </a:solidFill>
                <a:uFillTx/>
                <a:latin typeface="Alegreya Sans Medium"/>
                <a:ea typeface="DejaVu Sans"/>
              </a:rPr>
              <a:t>Public Public</a:t>
            </a:r>
            <a:r>
              <a:rPr sz="5400"/>
              <a:t/>
            </a:r>
            <a:br>
              <a:rPr sz="5400"/>
            </a:br>
            <a:r>
              <a:rPr lang="en-US" sz="5400" b="0" u="none" strike="noStrike">
                <a:solidFill>
                  <a:srgbClr val="355269"/>
                </a:solidFill>
                <a:uFillTx/>
                <a:latin typeface="Alegreya Sans Medium"/>
                <a:ea typeface="DejaVu Sans"/>
              </a:rPr>
              <a:t>Data-DNA</a:t>
            </a:r>
            <a:endParaRPr lang="de-DE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" name="Grafik 27"/>
          <p:cNvPicPr/>
          <p:nvPr/>
        </p:nvPicPr>
        <p:blipFill>
          <a:blip r:embed="rId5"/>
          <a:stretch/>
        </p:blipFill>
        <p:spPr>
          <a:xfrm rot="19560600">
            <a:off x="9302040" y="3782160"/>
            <a:ext cx="7968600" cy="28746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" name="Tabelle 28"/>
          <p:cNvGraphicFramePr/>
          <p:nvPr/>
        </p:nvGraphicFramePr>
        <p:xfrm>
          <a:off x="9587520" y="2107440"/>
          <a:ext cx="4564080" cy="1312560"/>
        </p:xfrm>
        <a:graphic>
          <a:graphicData uri="http://schemas.openxmlformats.org/drawingml/2006/table">
            <a:tbl>
              <a:tblPr/>
              <a:tblGrid>
                <a:gridCol w="45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3600" b="1" u="none" strike="noStrike">
                          <a:solidFill>
                            <a:srgbClr val="FFFFFF"/>
                          </a:solidFill>
                          <a:highlight>
                            <a:srgbClr val="1C9C76"/>
                          </a:highlight>
                          <a:uFillTx/>
                          <a:latin typeface="DM Sans Black"/>
                        </a:rPr>
                        <a:t>Daten öffentlicher Verwaltungen</a:t>
                      </a:r>
                      <a:endParaRPr lang="de-DE" sz="36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1C9C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elle 29"/>
          <p:cNvGraphicFramePr/>
          <p:nvPr/>
        </p:nvGraphicFramePr>
        <p:xfrm>
          <a:off x="12495600" y="6197040"/>
          <a:ext cx="4898160" cy="1362960"/>
        </p:xfrm>
        <a:graphic>
          <a:graphicData uri="http://schemas.openxmlformats.org/drawingml/2006/table">
            <a:tbl>
              <a:tblPr/>
              <a:tblGrid>
                <a:gridCol w="489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3600" b="1" u="none" strike="noStrike">
                          <a:solidFill>
                            <a:srgbClr val="FFFFFF"/>
                          </a:solidFill>
                          <a:highlight>
                            <a:srgbClr val="D05C03"/>
                          </a:highlight>
                          <a:uFillTx/>
                          <a:latin typeface="DM Sans Black"/>
                        </a:rPr>
                        <a:t>Daten öffentlicher Gruppen (z.B. OSM)</a:t>
                      </a:r>
                      <a:endParaRPr lang="de-DE" sz="36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marL="36000" marR="360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05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Gerader Verbinder 30"/>
          <p:cNvSpPr/>
          <p:nvPr/>
        </p:nvSpPr>
        <p:spPr>
          <a:xfrm>
            <a:off x="14040000" y="3316680"/>
            <a:ext cx="189360" cy="472320"/>
          </a:xfrm>
          <a:prstGeom prst="line">
            <a:avLst/>
          </a:prstGeom>
          <a:ln w="72000">
            <a:solidFill>
              <a:srgbClr val="1C9C7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32" name="Gerader Verbinder 31"/>
          <p:cNvSpPr/>
          <p:nvPr/>
        </p:nvSpPr>
        <p:spPr>
          <a:xfrm flipH="1" flipV="1">
            <a:off x="12240000" y="5769000"/>
            <a:ext cx="328680" cy="531000"/>
          </a:xfrm>
          <a:prstGeom prst="line">
            <a:avLst/>
          </a:prstGeom>
          <a:ln w="72000">
            <a:solidFill>
              <a:srgbClr val="D05C0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33" name="TextBox 6"/>
          <p:cNvSpPr/>
          <p:nvPr/>
        </p:nvSpPr>
        <p:spPr>
          <a:xfrm>
            <a:off x="1135080" y="9030960"/>
            <a:ext cx="15963840" cy="8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501"/>
              </a:lnSpc>
            </a:pPr>
            <a:r>
              <a:rPr lang="en-US" sz="2800" b="1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Dr. Peter König</a:t>
            </a:r>
            <a:endParaRPr lang="de-DE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501"/>
              </a:lnSpc>
            </a:pPr>
            <a:r>
              <a:rPr lang="en-US" sz="28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Folge dem Projekt auf Mastodon: </a:t>
            </a:r>
            <a:r>
              <a:rPr lang="en-US" sz="2800" b="1" u="none" strike="noStrike">
                <a:solidFill>
                  <a:srgbClr val="0000FF"/>
                </a:solidFill>
                <a:uFillTx/>
                <a:latin typeface="Alegreya Sans Medium"/>
                <a:ea typeface="DejaVu Sans"/>
                <a:hlinkClick r:id="rId6"/>
              </a:rPr>
              <a:t>https://nrw.social/@P2D2</a:t>
            </a:r>
            <a:r>
              <a:rPr lang="en-US" sz="28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, im Web: </a:t>
            </a:r>
            <a:r>
              <a:rPr lang="en-US" sz="2800" b="1" u="none" strike="noStrike">
                <a:solidFill>
                  <a:srgbClr val="0000FF"/>
                </a:solidFill>
                <a:uFillTx/>
                <a:latin typeface="Alegreya Sans Medium"/>
                <a:ea typeface="DejaVu Sans"/>
                <a:hlinkClick r:id="rId7"/>
              </a:rPr>
              <a:t>https://p2d2.projekte-koenig.eu</a:t>
            </a:r>
            <a:endParaRPr lang="de-DE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"/>
          <p:cNvSpPr/>
          <p:nvPr/>
        </p:nvSpPr>
        <p:spPr>
          <a:xfrm>
            <a:off x="2383920" y="4531320"/>
            <a:ext cx="681480" cy="610560"/>
          </a:xfrm>
          <a:custGeom>
            <a:avLst/>
            <a:gdLst>
              <a:gd name="textAreaLeft" fmla="*/ 0 w 681480"/>
              <a:gd name="textAreaRight" fmla="*/ 682920 w 681480"/>
              <a:gd name="textAreaTop" fmla="*/ 0 h 610560"/>
              <a:gd name="textAreaBottom" fmla="*/ 612000 h 610560"/>
            </a:gdLst>
            <a:ahLst/>
            <a:cxnLst/>
            <a:rect l="textAreaLeft" t="textAreaTop" r="textAreaRight" b="textAreaBottom"/>
            <a:pathLst>
              <a:path w="682838" h="611993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35" name="Freeform 11"/>
          <p:cNvSpPr/>
          <p:nvPr/>
        </p:nvSpPr>
        <p:spPr>
          <a:xfrm rot="1291800">
            <a:off x="-7018560" y="-574524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8640000" y="2700000"/>
            <a:ext cx="8998920" cy="66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0" u="none" strike="noStrike">
                <a:solidFill>
                  <a:srgbClr val="000000"/>
                </a:solidFill>
                <a:uFillTx/>
                <a:latin typeface="Alegreya SemiBold"/>
                <a:ea typeface="DejaVu Sans"/>
              </a:rPr>
              <a:t>Dr. Peter König</a:t>
            </a:r>
            <a:endParaRPr lang="de-DE" sz="4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 </a:t>
            </a:r>
            <a:r>
              <a:rPr lang="en-US" sz="2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IT Porjektberater, Freelancer, extern bei der Stadt Köln.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Projekte mit mehren Ämtern einer Rheinischen Metropole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Projektidee P2D2 soll das Projekt DigiFried durch Crowd-sourcing entlasten.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soll Bürger:innen in die Digitalisierung der Stadt einbinden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soll möglichst gemeinsam mit anderen Kommunen entwickelt werden (Bonn angefragt, RVR).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soll als Digitalisierungs-Blaupause für Friedhöfe anderer Kommunen in NRW/Deutschland dienen.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als Blaupause für andere  Themen (z.B. Grünflächenamt: Baumkataster, Beete → un:box “CologneCultivators” ).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Freeform 12"/>
          <p:cNvSpPr/>
          <p:nvPr/>
        </p:nvSpPr>
        <p:spPr>
          <a:xfrm rot="1291800">
            <a:off x="14165640" y="6371280"/>
            <a:ext cx="9329040" cy="6987960"/>
          </a:xfrm>
          <a:custGeom>
            <a:avLst/>
            <a:gdLst>
              <a:gd name="textAreaLeft" fmla="*/ 0 w 9329040"/>
              <a:gd name="textAreaRight" fmla="*/ 9330480 w 9329040"/>
              <a:gd name="textAreaTop" fmla="*/ 0 h 6987960"/>
              <a:gd name="textAreaBottom" fmla="*/ 6989400 h 6987960"/>
            </a:gdLst>
            <a:ahLst/>
            <a:cxnLst/>
            <a:rect l="textAreaLeft" t="textAreaTop" r="textAreaRight" b="textAreaBottom"/>
            <a:pathLst>
              <a:path w="9330612" h="6989476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38" name="Freeform 13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pic>
        <p:nvPicPr>
          <p:cNvPr id="39" name="Grafik 38"/>
          <p:cNvPicPr/>
          <p:nvPr/>
        </p:nvPicPr>
        <p:blipFill>
          <a:blip r:embed="rId8"/>
          <a:stretch/>
        </p:blipFill>
        <p:spPr>
          <a:xfrm>
            <a:off x="3539160" y="2652120"/>
            <a:ext cx="4921560" cy="3286800"/>
          </a:xfrm>
          <a:prstGeom prst="rect">
            <a:avLst/>
          </a:prstGeom>
          <a:ln w="0">
            <a:noFill/>
          </a:ln>
        </p:spPr>
      </p:pic>
      <p:sp>
        <p:nvSpPr>
          <p:cNvPr id="40" name="TextBox 21"/>
          <p:cNvSpPr/>
          <p:nvPr/>
        </p:nvSpPr>
        <p:spPr>
          <a:xfrm>
            <a:off x="4562280" y="1080000"/>
            <a:ext cx="7856640" cy="12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0080"/>
              </a:lnSpc>
            </a:pPr>
            <a:r>
              <a:rPr lang="en-US" sz="6800" b="0" u="none" strike="noStrike">
                <a:solidFill>
                  <a:srgbClr val="000000"/>
                </a:solidFill>
                <a:uFillTx/>
                <a:latin typeface="Alegreya Sans Black"/>
                <a:ea typeface="DejaVu Sans"/>
              </a:rPr>
              <a:t>Initiator</a:t>
            </a:r>
            <a:endParaRPr lang="de-DE" sz="6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9632880" y="6361200"/>
            <a:ext cx="5126400" cy="317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Beispiel: Dargestellt ist eine georeferenzierte, analoge</a:t>
            </a:r>
            <a:endParaRPr lang="de-DE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Friedhofskarte (gelb). Darunter liegend erkennt man eine</a:t>
            </a:r>
            <a:r>
              <a:rPr sz="1600"/>
              <a:t/>
            </a:r>
            <a:br>
              <a:rPr sz="1600"/>
            </a:b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Befliegungskarte mit hoher Auflösung.</a:t>
            </a:r>
            <a:endParaRPr lang="de-DE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Tahoma"/>
              </a:rPr>
              <a:t>Die </a:t>
            </a: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Verwaltungsmitarbeitenden verschieben die Gräber</a:t>
            </a:r>
            <a:r>
              <a:rPr lang="de-DE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von</a:t>
            </a:r>
            <a:r>
              <a:rPr sz="1600"/>
              <a:t/>
            </a:r>
            <a:br>
              <a:rPr sz="1600"/>
            </a:b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einem virtuell bereit gestellten Grab-Stapel (1) an</a:t>
            </a:r>
            <a:r>
              <a:rPr lang="de-DE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die korrekten</a:t>
            </a:r>
            <a:r>
              <a:rPr sz="1600"/>
              <a:t/>
            </a:r>
            <a:br>
              <a:rPr sz="1600"/>
            </a:b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 Positionen (2, Gräber 27-33) und drehen</a:t>
            </a:r>
            <a:r>
              <a:rPr lang="de-DE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Tahoma"/>
              </a:rPr>
              <a:t>das jeweilige Grab, so</a:t>
            </a:r>
            <a:r>
              <a:rPr sz="1600"/>
              <a:t/>
            </a:r>
            <a:br>
              <a:rPr sz="1600"/>
            </a:b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Tahoma"/>
              </a:rPr>
              <a:t>dass es auf die Fläche passt (3, Gräber 1-14).</a:t>
            </a:r>
            <a:endParaRPr lang="de-DE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Tahoma"/>
              </a:rPr>
              <a:t>P2D2 will diesen Prozess in einer Web-Anwendung Bürger-</a:t>
            </a:r>
            <a:endParaRPr lang="de-DE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Tahoma"/>
              </a:rPr>
              <a:t>innen und Bürgern zur Verfügung stellen und die Speicherung</a:t>
            </a:r>
            <a:r>
              <a:rPr sz="1600"/>
              <a:t/>
            </a:r>
            <a:br>
              <a:rPr sz="1600"/>
            </a:br>
            <a:r>
              <a:rPr lang="de-DE" sz="1600" b="0" u="none" strike="noStrike">
                <a:solidFill>
                  <a:srgbClr val="000000"/>
                </a:solidFill>
                <a:uFillTx/>
                <a:latin typeface="Alegreya Sans Medium"/>
                <a:ea typeface="Tahoma"/>
              </a:rPr>
              <a:t>des Ergebnisses in der OpenStreetMap ermöglichen.</a:t>
            </a:r>
            <a:endParaRPr lang="de-DE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TextBox 2"/>
          <p:cNvSpPr/>
          <p:nvPr/>
        </p:nvSpPr>
        <p:spPr>
          <a:xfrm>
            <a:off x="4680000" y="1440000"/>
            <a:ext cx="7764480" cy="92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277"/>
              </a:lnSpc>
            </a:pPr>
            <a:r>
              <a:rPr lang="en-US" sz="6800" b="0" u="none" strike="noStrike">
                <a:solidFill>
                  <a:srgbClr val="191919"/>
                </a:solidFill>
                <a:uFillTx/>
                <a:latin typeface="Alegreya Sans Black"/>
                <a:ea typeface="DejaVu Sans"/>
              </a:rPr>
              <a:t>Open Data in Action </a:t>
            </a:r>
            <a:endParaRPr lang="de-DE" sz="6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Freeform 3"/>
          <p:cNvSpPr/>
          <p:nvPr/>
        </p:nvSpPr>
        <p:spPr>
          <a:xfrm rot="1291800">
            <a:off x="-7018560" y="-574524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44" name="TextBox 5"/>
          <p:cNvSpPr/>
          <p:nvPr/>
        </p:nvSpPr>
        <p:spPr>
          <a:xfrm>
            <a:off x="1594440" y="3060000"/>
            <a:ext cx="7764480" cy="650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413"/>
              </a:lnSpc>
            </a:pPr>
            <a:r>
              <a:rPr lang="en-US" sz="20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Die Metropole digitalisiert aktuell die ihre Friedhöfe im eigenen Bereich. Parallel dazu sind in der OpenStreetMap (OSM) städtische Friedhöfe und zum Teil auch Gräber verzeichnet. In der OSM-Community besteht ein Interesse daran, Grab-Daten in Karte auch als Flächeninformation bereit zu stellen.</a:t>
            </a:r>
            <a:endParaRPr lang="de-DE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413"/>
              </a:lnSpc>
            </a:pPr>
            <a:endParaRPr lang="de-DE" sz="228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413"/>
              </a:lnSpc>
            </a:pPr>
            <a:r>
              <a:rPr lang="en-US" sz="20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P2D2 wird eine Push-Schnittstelle schaffen, die einen gegenseitigen Austausch für Öffentlichkeit und Fachanwendendende ermöglicht. Bürger:innen melden über die OSM Verändernungen an die Verwaltung. umgekehrt meldet die Verwaltung ihre Veränderungen an die OSM-Community. Aufgrund der gegenseitigen Kontrolle entsteht  ein Datenspeicher mit qualitativ hochwertigen Daten, die Dritten als Baisis für neue Apps frei zur Verfügung stehen.</a:t>
            </a:r>
            <a:endParaRPr lang="de-DE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413"/>
              </a:lnSpc>
            </a:pPr>
            <a:endParaRPr lang="de-DE" sz="228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3413"/>
              </a:lnSpc>
            </a:pPr>
            <a:r>
              <a:rPr lang="en-US" sz="1800" b="0" u="none" strike="noStrike">
                <a:solidFill>
                  <a:srgbClr val="191919"/>
                </a:solidFill>
                <a:uFillTx/>
                <a:latin typeface="Alegreya Sans Medium"/>
                <a:ea typeface="Tahoma"/>
              </a:rPr>
              <a:t>Ausgehend von Köln, ggf. Bonn und dem RVR , </a:t>
            </a:r>
            <a:r>
              <a:rPr lang="en-US" sz="2000" b="0" u="none" strike="noStrike">
                <a:solidFill>
                  <a:srgbClr val="191919"/>
                </a:solidFill>
                <a:uFillTx/>
                <a:latin typeface="Alegreya Sans Medium"/>
                <a:ea typeface="Tahoma"/>
              </a:rPr>
              <a:t>entsteht </a:t>
            </a:r>
            <a:r>
              <a:rPr lang="en-US" sz="18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eine weltweit gültige Struktur in der OSM, die insbesondere kleinere Kommunen für ihre Friedhöfe nutzen können.</a:t>
            </a: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Freeform 6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pic>
        <p:nvPicPr>
          <p:cNvPr id="46" name="Grafik 45"/>
          <p:cNvPicPr/>
          <p:nvPr/>
        </p:nvPicPr>
        <p:blipFill>
          <a:blip r:embed="rId5"/>
          <a:stretch/>
        </p:blipFill>
        <p:spPr>
          <a:xfrm>
            <a:off x="9720000" y="3240000"/>
            <a:ext cx="5044680" cy="309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"/>
          <p:cNvSpPr/>
          <p:nvPr/>
        </p:nvSpPr>
        <p:spPr>
          <a:xfrm>
            <a:off x="2340000" y="2700000"/>
            <a:ext cx="6298920" cy="25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3960"/>
              </a:lnSpc>
            </a:pPr>
            <a:r>
              <a:rPr lang="en-US" sz="26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Ist-Zustand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ts val="3960"/>
              </a:lnSpc>
            </a:pP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Auf der Basis eines Desktop-GIS (QGIS) existiert eine Lösung, die im Rahmen des Projektes </a:t>
            </a:r>
            <a:r>
              <a:rPr lang="en-US" sz="22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DigiFried </a:t>
            </a: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erarbeitet wurde. Damit wurden von Projektmitarbeitenden bisher gut 25.000 Gräber erfasst (8-10% der Gräber).</a:t>
            </a:r>
            <a:endParaRPr lang="de-DE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TextBox 3"/>
          <p:cNvSpPr/>
          <p:nvPr/>
        </p:nvSpPr>
        <p:spPr>
          <a:xfrm>
            <a:off x="5230800" y="900360"/>
            <a:ext cx="7856640" cy="12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0080"/>
              </a:lnSpc>
            </a:pPr>
            <a:r>
              <a:rPr lang="en-US" sz="6800" b="0" u="none" strike="noStrike">
                <a:solidFill>
                  <a:srgbClr val="000000"/>
                </a:solidFill>
                <a:uFillTx/>
                <a:latin typeface="Alegreya Sans Black"/>
                <a:ea typeface="DejaVu Sans"/>
              </a:rPr>
              <a:t>Die Lösung</a:t>
            </a:r>
            <a:endParaRPr lang="de-DE" sz="6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TextBox 5"/>
          <p:cNvSpPr/>
          <p:nvPr/>
        </p:nvSpPr>
        <p:spPr>
          <a:xfrm>
            <a:off x="9720000" y="2700000"/>
            <a:ext cx="7274160" cy="25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396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Lösungsweg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ts val="3960"/>
              </a:lnSpc>
              <a:tabLst>
                <a:tab pos="0" algn="l"/>
              </a:tabLst>
            </a:pP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erstellt aus der QGIS-basierten Lösung eine </a:t>
            </a:r>
            <a:r>
              <a:rPr lang="en-US" sz="22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WebGIS</a:t>
            </a: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-Lösung , die eine </a:t>
            </a:r>
            <a:r>
              <a:rPr lang="en-US" sz="22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gegenseitigen Benachrichtigung</a:t>
            </a: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 von </a:t>
            </a:r>
            <a:r>
              <a:rPr lang="en-US" sz="22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Mitarbeitenden der Verwaltungen</a:t>
            </a: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 mit der </a:t>
            </a:r>
            <a:r>
              <a:rPr lang="en-US" sz="22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OSM-Community</a:t>
            </a: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 ermöglicht und die eine leichte Übernahme der ausgetauschten Daten ermöglicht.</a:t>
            </a:r>
            <a:endParaRPr lang="de-DE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Freeform 6"/>
          <p:cNvSpPr/>
          <p:nvPr/>
        </p:nvSpPr>
        <p:spPr>
          <a:xfrm rot="1291800">
            <a:off x="-7018560" y="-574524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51" name="Freeform 7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52" name="TextBox 22"/>
          <p:cNvSpPr/>
          <p:nvPr/>
        </p:nvSpPr>
        <p:spPr>
          <a:xfrm>
            <a:off x="2387520" y="5511240"/>
            <a:ext cx="14578920" cy="15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396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Projektziel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ts val="3960"/>
              </a:lnSpc>
              <a:tabLst>
                <a:tab pos="0" algn="l"/>
              </a:tabLst>
            </a:pP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strebt an, einen der großen Friedhöfe (</a:t>
            </a:r>
            <a:r>
              <a:rPr lang="en-US" sz="22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Süd- Nord- oder Westfriedhof</a:t>
            </a:r>
            <a:r>
              <a:rPr lang="en-US" sz="22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) im Rahmen des Projektes zur Erfassung durch die Öffentlichkeit und ggf. Verwaltungsmitarbeiter bereit zu stellen. Dies soll durch die Stadt beworben werden.</a:t>
            </a:r>
            <a:endParaRPr lang="de-DE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" name="Grafik 52"/>
          <p:cNvPicPr/>
          <p:nvPr/>
        </p:nvPicPr>
        <p:blipFill>
          <a:blip r:embed="rId5"/>
          <a:stretch/>
        </p:blipFill>
        <p:spPr>
          <a:xfrm>
            <a:off x="2880000" y="7531920"/>
            <a:ext cx="1941120" cy="1827000"/>
          </a:xfrm>
          <a:prstGeom prst="rect">
            <a:avLst/>
          </a:prstGeom>
          <a:ln w="0">
            <a:noFill/>
          </a:ln>
        </p:spPr>
      </p:pic>
      <p:sp>
        <p:nvSpPr>
          <p:cNvPr id="54" name="Pfeil nach rechts 53"/>
          <p:cNvSpPr/>
          <p:nvPr/>
        </p:nvSpPr>
        <p:spPr>
          <a:xfrm rot="10800000">
            <a:off x="6481080" y="8281080"/>
            <a:ext cx="5758920" cy="358920"/>
          </a:xfrm>
          <a:prstGeom prst="rightArrow">
            <a:avLst>
              <a:gd name="adj1" fmla="val 45455"/>
              <a:gd name="adj2" fmla="val 153494"/>
            </a:avLst>
          </a:prstGeom>
          <a:solidFill>
            <a:srgbClr val="D62E4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FFFFFF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55" name="Pfeil nach rechts 54"/>
          <p:cNvSpPr/>
          <p:nvPr/>
        </p:nvSpPr>
        <p:spPr>
          <a:xfrm>
            <a:off x="7020000" y="8640000"/>
            <a:ext cx="5758920" cy="358920"/>
          </a:xfrm>
          <a:prstGeom prst="rightArrow">
            <a:avLst>
              <a:gd name="adj1" fmla="val 45455"/>
              <a:gd name="adj2" fmla="val 153494"/>
            </a:avLst>
          </a:prstGeom>
          <a:solidFill>
            <a:srgbClr val="D62E4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FFFFFF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8280000" y="7200000"/>
            <a:ext cx="220644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</a:t>
            </a:r>
            <a:endParaRPr lang="de-DE" sz="7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" name="Grafik 56"/>
          <p:cNvPicPr/>
          <p:nvPr/>
        </p:nvPicPr>
        <p:blipFill>
          <a:blip r:embed="rId6"/>
          <a:stretch/>
        </p:blipFill>
        <p:spPr>
          <a:xfrm>
            <a:off x="13320000" y="7380000"/>
            <a:ext cx="3238920" cy="2007000"/>
          </a:xfrm>
          <a:prstGeom prst="rect">
            <a:avLst/>
          </a:prstGeom>
          <a:ln w="0">
            <a:noFill/>
          </a:ln>
        </p:spPr>
      </p:pic>
      <p:sp>
        <p:nvSpPr>
          <p:cNvPr id="58" name="Rechteck 57"/>
          <p:cNvSpPr/>
          <p:nvPr/>
        </p:nvSpPr>
        <p:spPr>
          <a:xfrm>
            <a:off x="4102200" y="8763840"/>
            <a:ext cx="1656720" cy="77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OSM</a:t>
            </a:r>
            <a:endParaRPr lang="de-DE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6"/>
          <p:cNvGrpSpPr/>
          <p:nvPr/>
        </p:nvGrpSpPr>
        <p:grpSpPr>
          <a:xfrm>
            <a:off x="11880000" y="3600000"/>
            <a:ext cx="5329080" cy="5761440"/>
            <a:chOff x="11880000" y="3600000"/>
            <a:chExt cx="5329080" cy="5761440"/>
          </a:xfrm>
        </p:grpSpPr>
        <p:sp>
          <p:nvSpPr>
            <p:cNvPr id="60" name="TextBox 7"/>
            <p:cNvSpPr/>
            <p:nvPr/>
          </p:nvSpPr>
          <p:spPr>
            <a:xfrm>
              <a:off x="11880000" y="5370120"/>
              <a:ext cx="5329080" cy="399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defTabSz="914400">
                <a:lnSpc>
                  <a:spcPts val="2659"/>
                </a:lnSpc>
                <a:spcBef>
                  <a:spcPts val="1191"/>
                </a:spcBef>
                <a:spcAft>
                  <a:spcPts val="992"/>
                </a:spcAft>
              </a:pPr>
              <a:r>
                <a:rPr lang="en-US" sz="2200" b="0" u="none" strike="noStrike" spc="94">
                  <a:solidFill>
                    <a:srgbClr val="191919"/>
                  </a:solidFill>
                  <a:uFillTx/>
                  <a:latin typeface="Roboto"/>
                  <a:ea typeface="DejaVu Sans"/>
                </a:rPr>
                <a:t>Bürger zu beteiligen kann substanziel-len Beitrag an Datenerfassung und -qualität leisten und erhöht durch Bürgerbeteiligung die Zufriedenheit der Bürger:innen in der Stadt.</a:t>
              </a:r>
              <a:endParaRPr lang="de-DE" sz="2200" b="0" u="none" strike="noStrik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ts val="2659"/>
                </a:lnSpc>
                <a:spcBef>
                  <a:spcPts val="1191"/>
                </a:spcBef>
                <a:spcAft>
                  <a:spcPts val="992"/>
                </a:spcAft>
              </a:pPr>
              <a:r>
                <a:rPr lang="en-US" sz="2200" b="0" u="none" strike="noStrike" spc="94">
                  <a:solidFill>
                    <a:srgbClr val="191919"/>
                  </a:solidFill>
                  <a:uFillTx/>
                  <a:latin typeface="Roboto"/>
                  <a:ea typeface="DejaVu Sans"/>
                </a:rPr>
                <a:t>Thematisch und regional erweiterbar: Z.B. zur Pflege von Bäumen und Beeten (Projekt CologneCultivators), oder Er-fassung von “Cannabis-Verbotszonen” ausgeweitet werden. Andere Kommu-nen sind interessiert, z.B. Bonn.</a:t>
              </a:r>
              <a:endParaRPr lang="de-DE" sz="2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" name="TextBox 8"/>
            <p:cNvSpPr/>
            <p:nvPr/>
          </p:nvSpPr>
          <p:spPr>
            <a:xfrm>
              <a:off x="11880000" y="3969720"/>
              <a:ext cx="532908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defTabSz="914400">
                <a:lnSpc>
                  <a:spcPts val="4320"/>
                </a:lnSpc>
              </a:pPr>
              <a:r>
                <a:rPr lang="en-US" sz="3200" b="1" u="none" strike="noStrike" spc="241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WICHTIGE ERKENNTNISSE</a:t>
              </a:r>
              <a:endParaRPr lang="de-DE" sz="3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TextBox 9"/>
            <p:cNvSpPr/>
            <p:nvPr/>
          </p:nvSpPr>
          <p:spPr>
            <a:xfrm>
              <a:off x="11880000" y="3600000"/>
              <a:ext cx="5329080" cy="295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</p:grpSp>
      <p:sp>
        <p:nvSpPr>
          <p:cNvPr id="63" name="AutoShape 2"/>
          <p:cNvSpPr/>
          <p:nvPr/>
        </p:nvSpPr>
        <p:spPr>
          <a:xfrm flipV="1">
            <a:off x="11199240" y="-37800"/>
            <a:ext cx="360" cy="10286640"/>
          </a:xfrm>
          <a:prstGeom prst="line">
            <a:avLst/>
          </a:prstGeom>
          <a:ln w="76320">
            <a:solidFill>
              <a:srgbClr val="E1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grpSp>
        <p:nvGrpSpPr>
          <p:cNvPr id="64" name="Group 3"/>
          <p:cNvGrpSpPr/>
          <p:nvPr/>
        </p:nvGrpSpPr>
        <p:grpSpPr>
          <a:xfrm>
            <a:off x="10998000" y="1206720"/>
            <a:ext cx="401040" cy="401040"/>
            <a:chOff x="10998000" y="1206720"/>
            <a:chExt cx="401040" cy="401040"/>
          </a:xfrm>
        </p:grpSpPr>
        <p:sp>
          <p:nvSpPr>
            <p:cNvPr id="65" name="Freeform 4"/>
            <p:cNvSpPr/>
            <p:nvPr/>
          </p:nvSpPr>
          <p:spPr>
            <a:xfrm>
              <a:off x="10998000" y="1206720"/>
              <a:ext cx="401040" cy="401040"/>
            </a:xfrm>
            <a:custGeom>
              <a:avLst/>
              <a:gdLst>
                <a:gd name="textAreaLeft" fmla="*/ 0 w 401040"/>
                <a:gd name="textAreaRight" fmla="*/ 402480 w 401040"/>
                <a:gd name="textAreaTop" fmla="*/ 0 h 401040"/>
                <a:gd name="textAreaBottom" fmla="*/ 402480 h 4010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de-DE" sz="1800" b="0" u="none" strike="noStrike">
                <a:solidFill>
                  <a:srgbClr val="FFFFFF"/>
                </a:solidFill>
                <a:uFillTx/>
                <a:latin typeface="Alegreya Sans Medium"/>
                <a:ea typeface="DejaVu Sans"/>
              </a:endParaRPr>
            </a:p>
          </p:txBody>
        </p:sp>
        <p:sp>
          <p:nvSpPr>
            <p:cNvPr id="66" name="TextBox 5"/>
            <p:cNvSpPr/>
            <p:nvPr/>
          </p:nvSpPr>
          <p:spPr>
            <a:xfrm>
              <a:off x="11035800" y="1220760"/>
              <a:ext cx="325800" cy="34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</p:grpSp>
      <p:grpSp>
        <p:nvGrpSpPr>
          <p:cNvPr id="67" name="Group 10"/>
          <p:cNvGrpSpPr/>
          <p:nvPr/>
        </p:nvGrpSpPr>
        <p:grpSpPr>
          <a:xfrm>
            <a:off x="5145840" y="2401560"/>
            <a:ext cx="5329080" cy="2915280"/>
            <a:chOff x="5145840" y="2401560"/>
            <a:chExt cx="5329080" cy="2915280"/>
          </a:xfrm>
        </p:grpSpPr>
        <p:sp>
          <p:nvSpPr>
            <p:cNvPr id="68" name="TextBox 11"/>
            <p:cNvSpPr/>
            <p:nvPr/>
          </p:nvSpPr>
          <p:spPr>
            <a:xfrm>
              <a:off x="5145840" y="3628800"/>
              <a:ext cx="5329080" cy="1688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r" defTabSz="914400">
                <a:lnSpc>
                  <a:spcPts val="2659"/>
                </a:lnSpc>
              </a:pPr>
              <a:r>
                <a:rPr lang="en-US" sz="2200" b="0" u="none" strike="noStrike" spc="94">
                  <a:solidFill>
                    <a:srgbClr val="191919"/>
                  </a:solidFill>
                  <a:uFillTx/>
                  <a:latin typeface="Roboto"/>
                  <a:ea typeface="DejaVu Sans"/>
                </a:rPr>
                <a:t>Wissen und Prozess zur Digitalisierung von Gräbern vorhanden. Langsamer Fortschritt, kein Austausch mit Öffentlichkeit, keine Synergien. Lösung aktuell nur in Köln und nur Friedhöfe.</a:t>
              </a:r>
              <a:endParaRPr lang="de-DE" sz="2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" name="TextBox 12"/>
            <p:cNvSpPr/>
            <p:nvPr/>
          </p:nvSpPr>
          <p:spPr>
            <a:xfrm>
              <a:off x="5145840" y="2771280"/>
              <a:ext cx="532908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r" defTabSz="914400">
                <a:lnSpc>
                  <a:spcPts val="4320"/>
                </a:lnSpc>
              </a:pPr>
              <a:r>
                <a:rPr lang="en-US" sz="3200" b="1" u="none" strike="noStrike" spc="34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Aktuelles Wissen</a:t>
              </a:r>
              <a:endParaRPr lang="de-DE" sz="3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" name="TextBox 13"/>
            <p:cNvSpPr/>
            <p:nvPr/>
          </p:nvSpPr>
          <p:spPr>
            <a:xfrm>
              <a:off x="5145840" y="2401560"/>
              <a:ext cx="5329080" cy="295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</p:grpSp>
      <p:grpSp>
        <p:nvGrpSpPr>
          <p:cNvPr id="71" name="Group 14"/>
          <p:cNvGrpSpPr/>
          <p:nvPr/>
        </p:nvGrpSpPr>
        <p:grpSpPr>
          <a:xfrm>
            <a:off x="5143680" y="6814080"/>
            <a:ext cx="5329080" cy="2783160"/>
            <a:chOff x="5143680" y="6814080"/>
            <a:chExt cx="5329080" cy="2783160"/>
          </a:xfrm>
        </p:grpSpPr>
        <p:sp>
          <p:nvSpPr>
            <p:cNvPr id="72" name="TextBox 15"/>
            <p:cNvSpPr/>
            <p:nvPr/>
          </p:nvSpPr>
          <p:spPr>
            <a:xfrm>
              <a:off x="5143680" y="8584560"/>
              <a:ext cx="5329080" cy="1012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r" defTabSz="914400">
                <a:lnSpc>
                  <a:spcPts val="2659"/>
                </a:lnSpc>
              </a:pPr>
              <a:r>
                <a:rPr lang="en-US" sz="2200" b="0" u="none" strike="noStrike" spc="94">
                  <a:solidFill>
                    <a:srgbClr val="191919"/>
                  </a:solidFill>
                  <a:uFillTx/>
                  <a:latin typeface="Alegreya Sans Medium"/>
                  <a:ea typeface="Tahoma"/>
                </a:rPr>
                <a:t>Fertigstellungen kleinerer Friedhöfe auf der Basis der erschaffenen Desktop-GIS Lösung (</a:t>
              </a:r>
              <a:r>
                <a:rPr lang="en-US" sz="2200" b="0" u="none" strike="noStrike" spc="94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Technik-Proof of Concept).</a:t>
              </a:r>
              <a:endParaRPr lang="de-DE" sz="2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3" name="TextBox 16"/>
            <p:cNvSpPr/>
            <p:nvPr/>
          </p:nvSpPr>
          <p:spPr>
            <a:xfrm>
              <a:off x="5143680" y="7184160"/>
              <a:ext cx="532908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r" defTabSz="914400">
                <a:lnSpc>
                  <a:spcPts val="4320"/>
                </a:lnSpc>
              </a:pPr>
              <a:r>
                <a:rPr lang="en-US" sz="3200" b="1" u="none" strike="noStrike" spc="147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BISHERIGE MEILENSTEINE</a:t>
              </a:r>
              <a:endParaRPr lang="de-DE" sz="3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TextBox 17"/>
            <p:cNvSpPr/>
            <p:nvPr/>
          </p:nvSpPr>
          <p:spPr>
            <a:xfrm>
              <a:off x="5143680" y="6814080"/>
              <a:ext cx="5329080" cy="295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</p:grpSp>
      <p:grpSp>
        <p:nvGrpSpPr>
          <p:cNvPr id="75" name="Group 18"/>
          <p:cNvGrpSpPr/>
          <p:nvPr/>
        </p:nvGrpSpPr>
        <p:grpSpPr>
          <a:xfrm>
            <a:off x="11000160" y="2694240"/>
            <a:ext cx="401040" cy="401040"/>
            <a:chOff x="11000160" y="2694240"/>
            <a:chExt cx="401040" cy="401040"/>
          </a:xfrm>
        </p:grpSpPr>
        <p:sp>
          <p:nvSpPr>
            <p:cNvPr id="76" name="Freeform 19"/>
            <p:cNvSpPr/>
            <p:nvPr/>
          </p:nvSpPr>
          <p:spPr>
            <a:xfrm>
              <a:off x="11000160" y="2694240"/>
              <a:ext cx="401040" cy="401040"/>
            </a:xfrm>
            <a:custGeom>
              <a:avLst/>
              <a:gdLst>
                <a:gd name="textAreaLeft" fmla="*/ 0 w 401040"/>
                <a:gd name="textAreaRight" fmla="*/ 402480 w 401040"/>
                <a:gd name="textAreaTop" fmla="*/ 0 h 401040"/>
                <a:gd name="textAreaBottom" fmla="*/ 402480 h 4010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de-DE" sz="1800" b="0" u="none" strike="noStrike">
                <a:solidFill>
                  <a:srgbClr val="FFFFFF"/>
                </a:solidFill>
                <a:uFillTx/>
                <a:latin typeface="Alegreya Sans Medium"/>
                <a:ea typeface="DejaVu Sans"/>
              </a:endParaRPr>
            </a:p>
          </p:txBody>
        </p:sp>
        <p:sp>
          <p:nvSpPr>
            <p:cNvPr id="77" name="TextBox 20"/>
            <p:cNvSpPr/>
            <p:nvPr/>
          </p:nvSpPr>
          <p:spPr>
            <a:xfrm>
              <a:off x="11037960" y="2708640"/>
              <a:ext cx="325800" cy="34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</p:grpSp>
      <p:grpSp>
        <p:nvGrpSpPr>
          <p:cNvPr id="78" name="Group 21"/>
          <p:cNvGrpSpPr/>
          <p:nvPr/>
        </p:nvGrpSpPr>
        <p:grpSpPr>
          <a:xfrm>
            <a:off x="10998000" y="4924440"/>
            <a:ext cx="401040" cy="401040"/>
            <a:chOff x="10998000" y="4924440"/>
            <a:chExt cx="401040" cy="401040"/>
          </a:xfrm>
        </p:grpSpPr>
        <p:sp>
          <p:nvSpPr>
            <p:cNvPr id="79" name="Freeform 22"/>
            <p:cNvSpPr/>
            <p:nvPr/>
          </p:nvSpPr>
          <p:spPr>
            <a:xfrm>
              <a:off x="10998000" y="4924440"/>
              <a:ext cx="401040" cy="401040"/>
            </a:xfrm>
            <a:custGeom>
              <a:avLst/>
              <a:gdLst>
                <a:gd name="textAreaLeft" fmla="*/ 0 w 401040"/>
                <a:gd name="textAreaRight" fmla="*/ 402480 w 401040"/>
                <a:gd name="textAreaTop" fmla="*/ 0 h 401040"/>
                <a:gd name="textAreaBottom" fmla="*/ 402480 h 4010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de-DE" sz="1800" b="0" u="none" strike="noStrike">
                <a:solidFill>
                  <a:srgbClr val="FFFFFF"/>
                </a:solidFill>
                <a:uFillTx/>
                <a:latin typeface="Alegreya Sans Medium"/>
                <a:ea typeface="DejaVu Sans"/>
              </a:endParaRPr>
            </a:p>
          </p:txBody>
        </p:sp>
        <p:sp>
          <p:nvSpPr>
            <p:cNvPr id="80" name="TextBox 23"/>
            <p:cNvSpPr/>
            <p:nvPr/>
          </p:nvSpPr>
          <p:spPr>
            <a:xfrm>
              <a:off x="11035800" y="4938480"/>
              <a:ext cx="325800" cy="34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</p:grpSp>
      <p:grpSp>
        <p:nvGrpSpPr>
          <p:cNvPr id="81" name="Group 24"/>
          <p:cNvGrpSpPr/>
          <p:nvPr/>
        </p:nvGrpSpPr>
        <p:grpSpPr>
          <a:xfrm>
            <a:off x="10998000" y="6458400"/>
            <a:ext cx="401040" cy="401040"/>
            <a:chOff x="10998000" y="6458400"/>
            <a:chExt cx="401040" cy="401040"/>
          </a:xfrm>
        </p:grpSpPr>
        <p:sp>
          <p:nvSpPr>
            <p:cNvPr id="82" name="Freeform 25"/>
            <p:cNvSpPr/>
            <p:nvPr/>
          </p:nvSpPr>
          <p:spPr>
            <a:xfrm>
              <a:off x="10998000" y="6458400"/>
              <a:ext cx="401040" cy="401040"/>
            </a:xfrm>
            <a:custGeom>
              <a:avLst/>
              <a:gdLst>
                <a:gd name="textAreaLeft" fmla="*/ 0 w 401040"/>
                <a:gd name="textAreaRight" fmla="*/ 402480 w 401040"/>
                <a:gd name="textAreaTop" fmla="*/ 0 h 401040"/>
                <a:gd name="textAreaBottom" fmla="*/ 402480 h 40104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de-DE" sz="1800" b="0" u="none" strike="noStrike">
                <a:solidFill>
                  <a:srgbClr val="FFFFFF"/>
                </a:solidFill>
                <a:uFillTx/>
                <a:latin typeface="Alegreya Sans Medium"/>
                <a:ea typeface="DejaVu Sans"/>
              </a:endParaRPr>
            </a:p>
          </p:txBody>
        </p:sp>
        <p:sp>
          <p:nvSpPr>
            <p:cNvPr id="83" name="TextBox 26"/>
            <p:cNvSpPr/>
            <p:nvPr/>
          </p:nvSpPr>
          <p:spPr>
            <a:xfrm>
              <a:off x="11035800" y="6472440"/>
              <a:ext cx="325800" cy="34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</p:grpSp>
      <p:sp>
        <p:nvSpPr>
          <p:cNvPr id="84" name="TextBox 27"/>
          <p:cNvSpPr/>
          <p:nvPr/>
        </p:nvSpPr>
        <p:spPr>
          <a:xfrm>
            <a:off x="16529400" y="9306000"/>
            <a:ext cx="1305720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 defTabSz="914400">
              <a:lnSpc>
                <a:spcPts val="5669"/>
              </a:lnSpc>
            </a:pPr>
            <a:r>
              <a:rPr lang="en-US" sz="4200" b="0" u="none" strike="noStrike" spc="1471">
                <a:solidFill>
                  <a:srgbClr val="FFFFFF"/>
                </a:solidFill>
                <a:uFillTx/>
                <a:latin typeface="Now Medium"/>
                <a:ea typeface="DejaVu Sans"/>
              </a:rPr>
              <a:t>2</a:t>
            </a:r>
            <a:endParaRPr lang="de-DE" sz="4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TextBox 28"/>
          <p:cNvSpPr/>
          <p:nvPr/>
        </p:nvSpPr>
        <p:spPr>
          <a:xfrm>
            <a:off x="3139920" y="516960"/>
            <a:ext cx="7856640" cy="12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10080"/>
              </a:lnSpc>
            </a:pPr>
            <a:r>
              <a:rPr lang="en-US" sz="7200" b="0" u="none" strike="noStrike">
                <a:solidFill>
                  <a:srgbClr val="000000"/>
                </a:solidFill>
                <a:uFillTx/>
                <a:latin typeface="Roboto Bold"/>
                <a:ea typeface="DejaVu Sans"/>
              </a:rPr>
              <a:t>Status Quo</a:t>
            </a:r>
            <a:endParaRPr lang="de-DE" sz="7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Freeform 29"/>
          <p:cNvSpPr/>
          <p:nvPr/>
        </p:nvSpPr>
        <p:spPr>
          <a:xfrm rot="1291800">
            <a:off x="-7018560" y="-574524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87" name="Freeform 30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2"/>
          <p:cNvGrpSpPr/>
          <p:nvPr/>
        </p:nvGrpSpPr>
        <p:grpSpPr>
          <a:xfrm>
            <a:off x="8722440" y="2116440"/>
            <a:ext cx="7476480" cy="1848960"/>
            <a:chOff x="8722440" y="2116440"/>
            <a:chExt cx="7476480" cy="1848960"/>
          </a:xfrm>
        </p:grpSpPr>
        <p:sp>
          <p:nvSpPr>
            <p:cNvPr id="89" name="TextBox 3"/>
            <p:cNvSpPr/>
            <p:nvPr/>
          </p:nvSpPr>
          <p:spPr>
            <a:xfrm>
              <a:off x="8722440" y="2116440"/>
              <a:ext cx="7476480" cy="441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defTabSz="914400">
                <a:lnSpc>
                  <a:spcPts val="3478"/>
                </a:lnSpc>
                <a:tabLst>
                  <a:tab pos="0" algn="l"/>
                </a:tabLst>
              </a:pPr>
              <a:r>
                <a:rPr lang="en-US" sz="2900" b="1" u="none" strike="noStrike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Abstimmung OSM und Verwaltung</a:t>
              </a:r>
              <a:endParaRPr lang="de-DE" sz="29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0" name="TextBox 4"/>
            <p:cNvSpPr/>
            <p:nvPr/>
          </p:nvSpPr>
          <p:spPr>
            <a:xfrm>
              <a:off x="8722440" y="2831760"/>
              <a:ext cx="7476480" cy="1133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marL="458640" lvl="1" indent="-229320" defTabSz="914400">
                <a:lnSpc>
                  <a:spcPts val="2976"/>
                </a:lnSpc>
                <a:buClr>
                  <a:srgbClr val="191919"/>
                </a:buClr>
                <a:buFont typeface="Arial"/>
                <a:buChar char="•"/>
              </a:pPr>
              <a:r>
                <a:rPr lang="en-US" sz="2400" b="0" u="none" strike="noStrike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Es ist zu klären, Welche DSGVO-konforme Attribute (IDs, Namen Verstorbener, Geburts- und Sterbedatum, ..) öffent-lich bereit gestellt und in OSM aufgenommen werden.</a:t>
              </a:r>
              <a:endParaRPr lang="de-DE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91" name="TextBox 9"/>
          <p:cNvSpPr/>
          <p:nvPr/>
        </p:nvSpPr>
        <p:spPr>
          <a:xfrm>
            <a:off x="9642600" y="5280840"/>
            <a:ext cx="6939000" cy="151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458640" lvl="1" indent="-229320" defTabSz="914400">
              <a:lnSpc>
                <a:spcPts val="2976"/>
              </a:lnSpc>
              <a:buClr>
                <a:srgbClr val="191919"/>
              </a:buClr>
              <a:buFont typeface="Arial"/>
              <a:buChar char="•"/>
            </a:pPr>
            <a:r>
              <a:rPr lang="en-US" sz="24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Aufbau einer WebGIS-Plattform, auf der die Öffent-lichkeit Gräber anordnen und in die OSM übertragen können (Wikipedia-Prinzip). Push-Angebot aus OSM an Verwaltung über Veränderungen, Übernahme.</a:t>
            </a: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Freeform 5"/>
          <p:cNvSpPr/>
          <p:nvPr/>
        </p:nvSpPr>
        <p:spPr>
          <a:xfrm rot="1291800">
            <a:off x="13397760" y="628992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93" name="TextBox 7"/>
          <p:cNvSpPr/>
          <p:nvPr/>
        </p:nvSpPr>
        <p:spPr>
          <a:xfrm>
            <a:off x="1028880" y="1393560"/>
            <a:ext cx="6222960" cy="10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8249"/>
              </a:lnSpc>
            </a:pPr>
            <a:r>
              <a:rPr lang="en-US" sz="5400" b="0" u="none" strike="noStrike">
                <a:solidFill>
                  <a:srgbClr val="191919"/>
                </a:solidFill>
                <a:uFillTx/>
                <a:latin typeface="Alegreya Sans ExtraBold"/>
                <a:ea typeface="DejaVu Sans"/>
              </a:rPr>
              <a:t>NÄCHSTE  SCHRITTE</a:t>
            </a:r>
            <a:endParaRPr lang="de-DE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TextBox 8"/>
          <p:cNvSpPr/>
          <p:nvPr/>
        </p:nvSpPr>
        <p:spPr>
          <a:xfrm>
            <a:off x="9642600" y="4574880"/>
            <a:ext cx="6939000" cy="44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478"/>
              </a:lnSpc>
              <a:tabLst>
                <a:tab pos="0" algn="l"/>
              </a:tabLst>
            </a:pPr>
            <a:r>
              <a:rPr lang="en-US" sz="2900" b="1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Erstellung WebGIS &amp; Push-Dienst</a:t>
            </a:r>
            <a:endParaRPr lang="de-DE" sz="29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5" name="Group 10"/>
          <p:cNvGrpSpPr/>
          <p:nvPr/>
        </p:nvGrpSpPr>
        <p:grpSpPr>
          <a:xfrm>
            <a:off x="10586880" y="7036200"/>
            <a:ext cx="6332040" cy="1848960"/>
            <a:chOff x="10586880" y="7036200"/>
            <a:chExt cx="6332040" cy="1848960"/>
          </a:xfrm>
        </p:grpSpPr>
        <p:sp>
          <p:nvSpPr>
            <p:cNvPr id="96" name="TextBox 11"/>
            <p:cNvSpPr/>
            <p:nvPr/>
          </p:nvSpPr>
          <p:spPr>
            <a:xfrm>
              <a:off x="10586880" y="7036200"/>
              <a:ext cx="6332040" cy="441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defTabSz="914400">
                <a:lnSpc>
                  <a:spcPts val="3478"/>
                </a:lnSpc>
                <a:tabLst>
                  <a:tab pos="0" algn="l"/>
                </a:tabLst>
              </a:pPr>
              <a:r>
                <a:rPr lang="en-US" sz="2900" b="1" u="none" strike="noStrike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Pilot-Friedhof und Mitmach-Aufforderung</a:t>
              </a:r>
              <a:endParaRPr lang="de-DE" sz="29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7" name="TextBox 12"/>
            <p:cNvSpPr/>
            <p:nvPr/>
          </p:nvSpPr>
          <p:spPr>
            <a:xfrm>
              <a:off x="10586880" y="7751520"/>
              <a:ext cx="6332040" cy="1133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marL="458640" lvl="1" indent="-229320" defTabSz="914400">
                <a:lnSpc>
                  <a:spcPts val="2976"/>
                </a:lnSpc>
                <a:buClr>
                  <a:srgbClr val="191919"/>
                </a:buClr>
                <a:buFont typeface="Arial"/>
                <a:buChar char="•"/>
              </a:pPr>
              <a:r>
                <a:rPr lang="en-US" sz="2400" b="0" u="none" strike="noStrike">
                  <a:solidFill>
                    <a:srgbClr val="191919"/>
                  </a:solidFill>
                  <a:uFillTx/>
                  <a:latin typeface="Alegreya Sans Medium"/>
                  <a:ea typeface="DejaVu Sans"/>
                </a:rPr>
                <a:t>Pilot-artige Bereitstellung und Bewerbung der Plattform für einen der großen Friedhöfe (Nord-, Süd- oder Westfriedhofs als Pilot.</a:t>
              </a:r>
              <a:endParaRPr lang="de-DE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98" name="Freeform 13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pic>
        <p:nvPicPr>
          <p:cNvPr id="99" name="Grafik 98"/>
          <p:cNvPicPr/>
          <p:nvPr/>
        </p:nvPicPr>
        <p:blipFill>
          <a:blip r:embed="rId5"/>
          <a:stretch/>
        </p:blipFill>
        <p:spPr>
          <a:xfrm>
            <a:off x="900000" y="2520000"/>
            <a:ext cx="7074000" cy="5038920"/>
          </a:xfrm>
          <a:prstGeom prst="rect">
            <a:avLst/>
          </a:prstGeom>
          <a:ln w="0">
            <a:noFill/>
          </a:ln>
        </p:spPr>
      </p:pic>
      <p:sp>
        <p:nvSpPr>
          <p:cNvPr id="100" name="Rechteck 99"/>
          <p:cNvSpPr/>
          <p:nvPr/>
        </p:nvSpPr>
        <p:spPr>
          <a:xfrm>
            <a:off x="1080360" y="7560360"/>
            <a:ext cx="6658920" cy="53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u="none" strike="noStrike">
                <a:solidFill>
                  <a:srgbClr val="191919"/>
                </a:solidFill>
                <a:uFillTx/>
                <a:latin typeface="Alegreya Sans Medium"/>
                <a:ea typeface="DejaVu Sans"/>
              </a:rPr>
              <a:t>Lage der Kölner Friedhöfe (OpenStreetMap)</a:t>
            </a: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2"/>
          <p:cNvSpPr/>
          <p:nvPr/>
        </p:nvSpPr>
        <p:spPr>
          <a:xfrm>
            <a:off x="3829320" y="2061360"/>
            <a:ext cx="8409600" cy="99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860"/>
              </a:lnSpc>
              <a:tabLst>
                <a:tab pos="0" algn="l"/>
              </a:tabLst>
            </a:pPr>
            <a:r>
              <a:rPr lang="en-US" sz="7860" b="1" u="none" strike="noStrike" spc="-79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Was wird gebraucht?</a:t>
            </a:r>
            <a:endParaRPr lang="de-DE" sz="786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TextBox 3"/>
          <p:cNvSpPr/>
          <p:nvPr/>
        </p:nvSpPr>
        <p:spPr>
          <a:xfrm>
            <a:off x="3060000" y="4352760"/>
            <a:ext cx="10798920" cy="554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73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Finanzierung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legreya Sans Medium"/>
                <a:ea typeface="Tahoma"/>
              </a:rPr>
              <a:t>E</a:t>
            </a:r>
            <a:r>
              <a:rPr lang="en-US" sz="24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xterne Beauftragung zur Erstellung der Open Source WebGIS-und der Push-Lösung (GeoRSS) sowie Personalkosten zur Koordination.</a:t>
            </a: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Werbung für OpenData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Schaffung von Sensibilität für den Nutzen von OpenData in allen Ämtern und dort auf allen Ebenen, im Stadtplan werden Daten der OSM bereits aktiv genutzt.</a:t>
            </a: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Vernetzung</a:t>
            </a: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endParaRPr lang="de-DE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Neben existierenden, informellen Kontakten wäre die Kontaktaufnahme zu anderen Kommunen zur gemeinsamen Bearbeitung des Themas wünschenswert (Bonn, RVR, Landesebene, ..), ggf. auch zu weiteren Fördermittelgebern (z.B. Souvereign Tech Fund).</a:t>
            </a: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ts val="2730"/>
              </a:lnSpc>
              <a:tabLst>
                <a:tab pos="0" algn="l"/>
              </a:tabLst>
            </a:pPr>
            <a:endParaRPr lang="de-DE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3" name="Group 7"/>
          <p:cNvGrpSpPr/>
          <p:nvPr/>
        </p:nvGrpSpPr>
        <p:grpSpPr>
          <a:xfrm>
            <a:off x="1447560" y="4331520"/>
            <a:ext cx="883800" cy="887400"/>
            <a:chOff x="1447560" y="4331520"/>
            <a:chExt cx="883800" cy="887400"/>
          </a:xfrm>
        </p:grpSpPr>
        <p:grpSp>
          <p:nvGrpSpPr>
            <p:cNvPr id="104" name="Group 8"/>
            <p:cNvGrpSpPr/>
            <p:nvPr/>
          </p:nvGrpSpPr>
          <p:grpSpPr>
            <a:xfrm>
              <a:off x="1447560" y="4331520"/>
              <a:ext cx="883800" cy="887400"/>
              <a:chOff x="1447560" y="4331520"/>
              <a:chExt cx="883800" cy="887400"/>
            </a:xfrm>
          </p:grpSpPr>
          <p:sp>
            <p:nvSpPr>
              <p:cNvPr id="105" name="Freeform 9"/>
              <p:cNvSpPr/>
              <p:nvPr/>
            </p:nvSpPr>
            <p:spPr>
              <a:xfrm>
                <a:off x="1447560" y="4331520"/>
                <a:ext cx="883800" cy="887400"/>
              </a:xfrm>
              <a:custGeom>
                <a:avLst/>
                <a:gdLst>
                  <a:gd name="textAreaLeft" fmla="*/ 0 w 883800"/>
                  <a:gd name="textAreaRight" fmla="*/ 885240 w 883800"/>
                  <a:gd name="textAreaTop" fmla="*/ 0 h 887400"/>
                  <a:gd name="textAreaBottom" fmla="*/ 888840 h 887400"/>
                </a:gdLst>
                <a:ahLst/>
                <a:cxnLst/>
                <a:rect l="textAreaLeft" t="textAreaTop" r="textAreaRight" b="textAreaBottom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de-DE" sz="1800" b="0" u="none" strike="noStrike">
                  <a:solidFill>
                    <a:srgbClr val="FFFFFF"/>
                  </a:solidFill>
                  <a:uFillTx/>
                  <a:latin typeface="Alegreya Sans Medium"/>
                  <a:ea typeface="DejaVu Sans"/>
                </a:endParaRPr>
              </a:p>
            </p:txBody>
          </p:sp>
        </p:grpSp>
        <p:sp>
          <p:nvSpPr>
            <p:cNvPr id="106" name="TextBox 10"/>
            <p:cNvSpPr/>
            <p:nvPr/>
          </p:nvSpPr>
          <p:spPr>
            <a:xfrm>
              <a:off x="1683000" y="4536360"/>
              <a:ext cx="432000" cy="50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 defTabSz="914400">
                <a:lnSpc>
                  <a:spcPts val="3960"/>
                </a:lnSpc>
              </a:pPr>
              <a:r>
                <a:rPr lang="en-US" sz="3600" b="0" u="none" strike="noStrike">
                  <a:solidFill>
                    <a:srgbClr val="FFFFFF"/>
                  </a:solidFill>
                  <a:uFillTx/>
                  <a:latin typeface="Roboto Bold"/>
                  <a:ea typeface="DejaVu Sans"/>
                </a:rPr>
                <a:t>1</a:t>
              </a:r>
              <a:endParaRPr lang="de-DE" sz="36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7" name="Group 11"/>
          <p:cNvGrpSpPr/>
          <p:nvPr/>
        </p:nvGrpSpPr>
        <p:grpSpPr>
          <a:xfrm>
            <a:off x="1447560" y="5955120"/>
            <a:ext cx="883800" cy="883800"/>
            <a:chOff x="1447560" y="5955120"/>
            <a:chExt cx="883800" cy="883800"/>
          </a:xfrm>
        </p:grpSpPr>
        <p:grpSp>
          <p:nvGrpSpPr>
            <p:cNvPr id="108" name="Group 12"/>
            <p:cNvGrpSpPr/>
            <p:nvPr/>
          </p:nvGrpSpPr>
          <p:grpSpPr>
            <a:xfrm>
              <a:off x="1447560" y="5955120"/>
              <a:ext cx="883800" cy="883800"/>
              <a:chOff x="1447560" y="5955120"/>
              <a:chExt cx="883800" cy="883800"/>
            </a:xfrm>
          </p:grpSpPr>
          <p:sp>
            <p:nvSpPr>
              <p:cNvPr id="109" name="Freeform 13"/>
              <p:cNvSpPr/>
              <p:nvPr/>
            </p:nvSpPr>
            <p:spPr>
              <a:xfrm>
                <a:off x="1447560" y="5955120"/>
                <a:ext cx="883800" cy="883800"/>
              </a:xfrm>
              <a:custGeom>
                <a:avLst/>
                <a:gdLst>
                  <a:gd name="textAreaLeft" fmla="*/ 0 w 883800"/>
                  <a:gd name="textAreaRight" fmla="*/ 885240 w 883800"/>
                  <a:gd name="textAreaTop" fmla="*/ 0 h 883800"/>
                  <a:gd name="textAreaBottom" fmla="*/ 885240 h 883800"/>
                </a:gdLst>
                <a:ahLst/>
                <a:cxnLst/>
                <a:rect l="textAreaLeft" t="textAreaTop" r="textAreaRight" b="textAreaBottom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de-DE" sz="1800" b="0" u="none" strike="noStrike">
                  <a:solidFill>
                    <a:srgbClr val="FFFFFF"/>
                  </a:solidFill>
                  <a:uFillTx/>
                  <a:latin typeface="Alegreya Sans Medium"/>
                  <a:ea typeface="DejaVu Sans"/>
                </a:endParaRPr>
              </a:p>
            </p:txBody>
          </p:sp>
        </p:grpSp>
        <p:sp>
          <p:nvSpPr>
            <p:cNvPr id="110" name="TextBox 14"/>
            <p:cNvSpPr/>
            <p:nvPr/>
          </p:nvSpPr>
          <p:spPr>
            <a:xfrm>
              <a:off x="1683000" y="6172920"/>
              <a:ext cx="432000" cy="50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 defTabSz="914400">
                <a:lnSpc>
                  <a:spcPts val="3960"/>
                </a:lnSpc>
              </a:pPr>
              <a:r>
                <a:rPr lang="en-US" sz="3600" b="0" u="none" strike="noStrike">
                  <a:solidFill>
                    <a:srgbClr val="FFFFFF"/>
                  </a:solidFill>
                  <a:uFillTx/>
                  <a:latin typeface="DM Sans Bold"/>
                  <a:ea typeface="DejaVu Sans"/>
                </a:rPr>
                <a:t>2</a:t>
              </a:r>
              <a:endParaRPr lang="de-DE" sz="36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11" name="Group 15"/>
          <p:cNvGrpSpPr/>
          <p:nvPr/>
        </p:nvGrpSpPr>
        <p:grpSpPr>
          <a:xfrm>
            <a:off x="1447560" y="7740000"/>
            <a:ext cx="883800" cy="887400"/>
            <a:chOff x="1447560" y="7740000"/>
            <a:chExt cx="883800" cy="887400"/>
          </a:xfrm>
        </p:grpSpPr>
        <p:grpSp>
          <p:nvGrpSpPr>
            <p:cNvPr id="112" name="Group 16"/>
            <p:cNvGrpSpPr/>
            <p:nvPr/>
          </p:nvGrpSpPr>
          <p:grpSpPr>
            <a:xfrm>
              <a:off x="1447560" y="7740000"/>
              <a:ext cx="883800" cy="887400"/>
              <a:chOff x="1447560" y="7740000"/>
              <a:chExt cx="883800" cy="887400"/>
            </a:xfrm>
          </p:grpSpPr>
          <p:sp>
            <p:nvSpPr>
              <p:cNvPr id="113" name="Freeform 17"/>
              <p:cNvSpPr/>
              <p:nvPr/>
            </p:nvSpPr>
            <p:spPr>
              <a:xfrm>
                <a:off x="1447560" y="7740000"/>
                <a:ext cx="883800" cy="887400"/>
              </a:xfrm>
              <a:custGeom>
                <a:avLst/>
                <a:gdLst>
                  <a:gd name="textAreaLeft" fmla="*/ 0 w 883800"/>
                  <a:gd name="textAreaRight" fmla="*/ 885240 w 883800"/>
                  <a:gd name="textAreaTop" fmla="*/ 0 h 887400"/>
                  <a:gd name="textAreaBottom" fmla="*/ 888840 h 887400"/>
                </a:gdLst>
                <a:ahLst/>
                <a:cxnLst/>
                <a:rect l="textAreaLeft" t="textAreaTop" r="textAreaRight" b="textAreaBottom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de-DE" sz="1800" b="0" u="none" strike="noStrike">
                  <a:solidFill>
                    <a:srgbClr val="FFFFFF"/>
                  </a:solidFill>
                  <a:uFillTx/>
                  <a:latin typeface="Alegreya Sans Medium"/>
                  <a:ea typeface="DejaVu Sans"/>
                </a:endParaRPr>
              </a:p>
            </p:txBody>
          </p:sp>
        </p:grpSp>
        <p:sp>
          <p:nvSpPr>
            <p:cNvPr id="114" name="TextBox 18"/>
            <p:cNvSpPr/>
            <p:nvPr/>
          </p:nvSpPr>
          <p:spPr>
            <a:xfrm>
              <a:off x="1683000" y="7950960"/>
              <a:ext cx="432000" cy="50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 defTabSz="914400">
                <a:lnSpc>
                  <a:spcPts val="3960"/>
                </a:lnSpc>
              </a:pPr>
              <a:r>
                <a:rPr lang="en-US" sz="3600" b="0" u="none" strike="noStrike">
                  <a:solidFill>
                    <a:srgbClr val="FFFFFF"/>
                  </a:solidFill>
                  <a:uFillTx/>
                  <a:latin typeface="Roboto Bold"/>
                  <a:ea typeface="DejaVu Sans"/>
                </a:rPr>
                <a:t>3</a:t>
              </a:r>
              <a:endParaRPr lang="de-DE" sz="36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5" name="Freeform 19"/>
          <p:cNvSpPr/>
          <p:nvPr/>
        </p:nvSpPr>
        <p:spPr>
          <a:xfrm rot="1291800">
            <a:off x="-7018560" y="-574524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16" name="Freeform 20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3"/>
          <p:cNvSpPr/>
          <p:nvPr/>
        </p:nvSpPr>
        <p:spPr>
          <a:xfrm>
            <a:off x="7365600" y="8995320"/>
            <a:ext cx="261000" cy="405360"/>
          </a:xfrm>
          <a:custGeom>
            <a:avLst/>
            <a:gdLst>
              <a:gd name="textAreaLeft" fmla="*/ 0 w 261000"/>
              <a:gd name="textAreaRight" fmla="*/ 262440 w 261000"/>
              <a:gd name="textAreaTop" fmla="*/ 0 h 405360"/>
              <a:gd name="textAreaBottom" fmla="*/ 406800 h 405360"/>
            </a:gdLst>
            <a:ahLst/>
            <a:cxnLst/>
            <a:rect l="textAreaLeft" t="textAreaTop" r="textAreaRight" b="textAreaBottom"/>
            <a:pathLst>
              <a:path w="262543" h="406757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18" name="Freeform 4"/>
          <p:cNvSpPr/>
          <p:nvPr/>
        </p:nvSpPr>
        <p:spPr>
          <a:xfrm>
            <a:off x="7330680" y="7211160"/>
            <a:ext cx="320760" cy="440280"/>
          </a:xfrm>
          <a:custGeom>
            <a:avLst/>
            <a:gdLst>
              <a:gd name="textAreaLeft" fmla="*/ 0 w 320760"/>
              <a:gd name="textAreaRight" fmla="*/ 322200 w 320760"/>
              <a:gd name="textAreaTop" fmla="*/ 0 h 440280"/>
              <a:gd name="textAreaBottom" fmla="*/ 441720 h 440280"/>
            </a:gdLst>
            <a:ahLst/>
            <a:cxnLst/>
            <a:rect l="textAreaLeft" t="textAreaTop" r="textAreaRight" b="textAreaBottom"/>
            <a:pathLst>
              <a:path w="322065" h="44173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19" name="Freeform 5"/>
          <p:cNvSpPr/>
          <p:nvPr/>
        </p:nvSpPr>
        <p:spPr>
          <a:xfrm>
            <a:off x="7330680" y="8181360"/>
            <a:ext cx="376200" cy="289080"/>
          </a:xfrm>
          <a:custGeom>
            <a:avLst/>
            <a:gdLst>
              <a:gd name="textAreaLeft" fmla="*/ 0 w 376200"/>
              <a:gd name="textAreaRight" fmla="*/ 377640 w 376200"/>
              <a:gd name="textAreaTop" fmla="*/ 0 h 289080"/>
              <a:gd name="textAreaBottom" fmla="*/ 290520 h 289080"/>
            </a:gdLst>
            <a:ahLst/>
            <a:cxnLst/>
            <a:rect l="textAreaLeft" t="textAreaTop" r="textAreaRight" b="textAreaBottom"/>
            <a:pathLst>
              <a:path w="377599" h="290408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7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20" name="TextBox 8"/>
          <p:cNvSpPr/>
          <p:nvPr/>
        </p:nvSpPr>
        <p:spPr>
          <a:xfrm>
            <a:off x="2237760" y="3267720"/>
            <a:ext cx="7841160" cy="188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14882"/>
              </a:lnSpc>
            </a:pPr>
            <a:r>
              <a:rPr lang="en-US" sz="10630" b="0" u="none" strike="noStrike">
                <a:solidFill>
                  <a:srgbClr val="222222"/>
                </a:solidFill>
                <a:uFillTx/>
                <a:latin typeface="Alegreya Sans Black"/>
                <a:ea typeface="DejaVu Sans"/>
              </a:rPr>
              <a:t>Vielen Dank!</a:t>
            </a:r>
            <a:endParaRPr lang="de-DE" sz="1063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TextBox 9"/>
          <p:cNvSpPr/>
          <p:nvPr/>
        </p:nvSpPr>
        <p:spPr>
          <a:xfrm>
            <a:off x="2160000" y="4978080"/>
            <a:ext cx="7700400" cy="78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154"/>
              </a:lnSpc>
            </a:pPr>
            <a:r>
              <a:rPr lang="en-US" sz="439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Ich/Wir freuen uns über Feedback.</a:t>
            </a:r>
            <a:endParaRPr lang="de-DE" sz="439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TextBox 10"/>
          <p:cNvSpPr/>
          <p:nvPr/>
        </p:nvSpPr>
        <p:spPr>
          <a:xfrm>
            <a:off x="7893000" y="8909640"/>
            <a:ext cx="4287600" cy="67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76"/>
              </a:lnSpc>
              <a:tabLst>
                <a:tab pos="0" algn="l"/>
              </a:tabLst>
            </a:pPr>
            <a:r>
              <a:rPr lang="en-US" sz="2800" b="1" u="none" strike="noStrike" spc="122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Bonner Talweg 53</a:t>
            </a:r>
            <a:r>
              <a:rPr sz="2800"/>
              <a:t/>
            </a:r>
            <a:br>
              <a:rPr sz="2800"/>
            </a:br>
            <a:r>
              <a:rPr lang="en-US" sz="2800" b="1" u="none" strike="noStrike" spc="122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53113 Bonn</a:t>
            </a:r>
            <a:endParaRPr lang="de-DE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TextBox 11"/>
          <p:cNvSpPr/>
          <p:nvPr/>
        </p:nvSpPr>
        <p:spPr>
          <a:xfrm>
            <a:off x="7911720" y="7239240"/>
            <a:ext cx="3247200" cy="33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76"/>
              </a:lnSpc>
              <a:tabLst>
                <a:tab pos="0" algn="l"/>
              </a:tabLst>
            </a:pPr>
            <a:r>
              <a:rPr lang="en-US" sz="2800" b="1" u="none" strike="noStrike" spc="122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(0228)286 9392 0</a:t>
            </a:r>
            <a:endParaRPr lang="de-DE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TextBox 12"/>
          <p:cNvSpPr/>
          <p:nvPr/>
        </p:nvSpPr>
        <p:spPr>
          <a:xfrm>
            <a:off x="7911720" y="8133480"/>
            <a:ext cx="4347000" cy="33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76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p2d2@projekte-koenig.eu</a:t>
            </a:r>
            <a:endParaRPr lang="de-DE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Freeform 15"/>
          <p:cNvSpPr/>
          <p:nvPr/>
        </p:nvSpPr>
        <p:spPr>
          <a:xfrm rot="1291800">
            <a:off x="-7018560" y="-5745240"/>
            <a:ext cx="11747520" cy="8799480"/>
          </a:xfrm>
          <a:custGeom>
            <a:avLst/>
            <a:gdLst>
              <a:gd name="textAreaLeft" fmla="*/ 0 w 11747520"/>
              <a:gd name="textAreaRight" fmla="*/ 11748960 w 11747520"/>
              <a:gd name="textAreaTop" fmla="*/ 0 h 8799480"/>
              <a:gd name="textAreaBottom" fmla="*/ 8800920 h 8799480"/>
            </a:gdLst>
            <a:ahLst/>
            <a:cxn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>
              <a:extLst>
                <a:ext uri="{96DAC541-7B7A-43D3-8B79-37D633B846F1}">
  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9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26" name="Freeform 16"/>
          <p:cNvSpPr/>
          <p:nvPr/>
        </p:nvSpPr>
        <p:spPr>
          <a:xfrm>
            <a:off x="16389000" y="330840"/>
            <a:ext cx="1382040" cy="919440"/>
          </a:xfrm>
          <a:custGeom>
            <a:avLst/>
            <a:gdLst>
              <a:gd name="textAreaLeft" fmla="*/ 0 w 1382040"/>
              <a:gd name="textAreaRight" fmla="*/ 1383480 w 1382040"/>
              <a:gd name="textAreaTop" fmla="*/ 0 h 919440"/>
              <a:gd name="textAreaBottom" fmla="*/ 920880 h 919440"/>
            </a:gdLst>
            <a:ahLst/>
            <a:cxn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pic>
        <p:nvPicPr>
          <p:cNvPr id="127" name="Grafik 126"/>
          <p:cNvPicPr/>
          <p:nvPr/>
        </p:nvPicPr>
        <p:blipFill>
          <a:blip r:embed="rId11"/>
          <a:stretch/>
        </p:blipFill>
        <p:spPr>
          <a:xfrm>
            <a:off x="12960000" y="7200000"/>
            <a:ext cx="718920" cy="676440"/>
          </a:xfrm>
          <a:prstGeom prst="rect">
            <a:avLst/>
          </a:prstGeom>
          <a:ln w="0">
            <a:noFill/>
          </a:ln>
        </p:spPr>
      </p:pic>
      <p:sp>
        <p:nvSpPr>
          <p:cNvPr id="128" name="TextBox 29"/>
          <p:cNvSpPr/>
          <p:nvPr/>
        </p:nvSpPr>
        <p:spPr>
          <a:xfrm>
            <a:off x="13831920" y="7219800"/>
            <a:ext cx="3627000" cy="33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76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0000FF"/>
                </a:solidFill>
                <a:uFillTx/>
                <a:latin typeface="Alegreya Sans Medium"/>
                <a:ea typeface="DejaVu Sans"/>
                <a:hlinkClick r:id="rId12"/>
              </a:rPr>
              <a:t>https://nrw.social/@P2D2</a:t>
            </a:r>
            <a:endParaRPr lang="de-DE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" name="Grafik 128"/>
          <p:cNvPicPr/>
          <p:nvPr/>
        </p:nvPicPr>
        <p:blipFill>
          <a:blip r:embed="rId13"/>
          <a:stretch/>
        </p:blipFill>
        <p:spPr>
          <a:xfrm>
            <a:off x="10800000" y="1672200"/>
            <a:ext cx="6118920" cy="4086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3"/>
          <p:cNvSpPr/>
          <p:nvPr/>
        </p:nvSpPr>
        <p:spPr>
          <a:xfrm>
            <a:off x="1386360" y="8250480"/>
            <a:ext cx="3411360" cy="738360"/>
          </a:xfrm>
          <a:custGeom>
            <a:avLst/>
            <a:gdLst>
              <a:gd name="textAreaLeft" fmla="*/ 0 w 3411360"/>
              <a:gd name="textAreaRight" fmla="*/ 3412800 w 3411360"/>
              <a:gd name="textAreaTop" fmla="*/ 0 h 738360"/>
              <a:gd name="textAreaBottom" fmla="*/ 739800 h 738360"/>
            </a:gdLst>
            <a:ahLst/>
            <a:cxnLst/>
            <a:rect l="textAreaLeft" t="textAreaTop" r="textAreaRight" b="textAreaBottom"/>
            <a:pathLst>
              <a:path w="3412913" h="739641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31" name="Freeform 4"/>
          <p:cNvSpPr/>
          <p:nvPr/>
        </p:nvSpPr>
        <p:spPr>
          <a:xfrm>
            <a:off x="711360" y="3316320"/>
            <a:ext cx="4762080" cy="3169080"/>
          </a:xfrm>
          <a:custGeom>
            <a:avLst/>
            <a:gdLst>
              <a:gd name="textAreaLeft" fmla="*/ 0 w 4762080"/>
              <a:gd name="textAreaRight" fmla="*/ 4763520 w 4762080"/>
              <a:gd name="textAreaTop" fmla="*/ 0 h 3169080"/>
              <a:gd name="textAreaBottom" fmla="*/ 3170520 h 3169080"/>
            </a:gdLst>
            <a:ahLst/>
            <a:cxnLst/>
            <a:rect l="textAreaLeft" t="textAreaTop" r="textAreaRight" b="textAreaBottom"/>
            <a:pathLst>
              <a:path w="4763369" h="3170617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32" name="Freeform 5"/>
          <p:cNvSpPr/>
          <p:nvPr/>
        </p:nvSpPr>
        <p:spPr>
          <a:xfrm>
            <a:off x="5437800" y="7125840"/>
            <a:ext cx="3704760" cy="2987640"/>
          </a:xfrm>
          <a:custGeom>
            <a:avLst/>
            <a:gdLst>
              <a:gd name="textAreaLeft" fmla="*/ 0 w 3704760"/>
              <a:gd name="textAreaRight" fmla="*/ 3706200 w 3704760"/>
              <a:gd name="textAreaTop" fmla="*/ 0 h 2987640"/>
              <a:gd name="textAreaBottom" fmla="*/ 2989080 h 2987640"/>
            </a:gdLst>
            <a:ahLst/>
            <a:cxnLst/>
            <a:rect l="textAreaLeft" t="textAreaTop" r="textAreaRight" b="textAreaBottom"/>
            <a:pathLst>
              <a:path w="3706363" h="2989002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33" name="Freeform 6"/>
          <p:cNvSpPr/>
          <p:nvPr/>
        </p:nvSpPr>
        <p:spPr>
          <a:xfrm>
            <a:off x="9614880" y="7809840"/>
            <a:ext cx="2633400" cy="1619640"/>
          </a:xfrm>
          <a:custGeom>
            <a:avLst/>
            <a:gdLst>
              <a:gd name="textAreaLeft" fmla="*/ 0 w 2633400"/>
              <a:gd name="textAreaRight" fmla="*/ 2634840 w 2633400"/>
              <a:gd name="textAreaTop" fmla="*/ 0 h 1619640"/>
              <a:gd name="textAreaBottom" fmla="*/ 1621080 h 1619640"/>
            </a:gdLst>
            <a:ahLst/>
            <a:cxnLst/>
            <a:rect l="textAreaLeft" t="textAreaTop" r="textAreaRight" b="textAreaBottom"/>
            <a:pathLst>
              <a:path w="2634670" h="1620984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de-DE" sz="1800" b="0" u="none" strike="noStrike">
              <a:solidFill>
                <a:srgbClr val="000000"/>
              </a:solidFill>
              <a:uFillTx/>
              <a:latin typeface="Alegreya Sans Medium"/>
              <a:ea typeface="DejaVu Sans"/>
            </a:endParaRPr>
          </a:p>
        </p:txBody>
      </p:sp>
      <p:sp>
        <p:nvSpPr>
          <p:cNvPr id="134" name="TextBox 7"/>
          <p:cNvSpPr/>
          <p:nvPr/>
        </p:nvSpPr>
        <p:spPr>
          <a:xfrm>
            <a:off x="1028880" y="2888640"/>
            <a:ext cx="7700400" cy="78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154"/>
              </a:lnSpc>
            </a:pPr>
            <a:r>
              <a:rPr lang="en-US" sz="4390" b="0" u="none" strike="noStrike">
                <a:solidFill>
                  <a:srgbClr val="000000"/>
                </a:solidFill>
                <a:uFillTx/>
                <a:latin typeface="Roboto Bold"/>
                <a:ea typeface="DejaVu Sans"/>
              </a:rPr>
              <a:t>Ein Projekt von</a:t>
            </a:r>
            <a:endParaRPr lang="de-DE" sz="439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" name="Grafik 134"/>
          <p:cNvPicPr/>
          <p:nvPr/>
        </p:nvPicPr>
        <p:blipFill>
          <a:blip r:embed="rId6"/>
          <a:stretch/>
        </p:blipFill>
        <p:spPr>
          <a:xfrm>
            <a:off x="7020000" y="543960"/>
            <a:ext cx="8213400" cy="6835320"/>
          </a:xfrm>
          <a:prstGeom prst="rect">
            <a:avLst/>
          </a:prstGeom>
          <a:ln w="0">
            <a:noFill/>
          </a:ln>
        </p:spPr>
      </p:pic>
      <p:sp>
        <p:nvSpPr>
          <p:cNvPr id="136" name="TextBox 24"/>
          <p:cNvSpPr/>
          <p:nvPr/>
        </p:nvSpPr>
        <p:spPr>
          <a:xfrm>
            <a:off x="7416000" y="3881160"/>
            <a:ext cx="7574040" cy="1698840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560" b="0" u="none" strike="noStrike">
                <a:solidFill>
                  <a:srgbClr val="000000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P2D2 -</a:t>
            </a:r>
            <a:endParaRPr lang="de-DE" sz="1056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TextBox 25"/>
          <p:cNvSpPr/>
          <p:nvPr/>
        </p:nvSpPr>
        <p:spPr>
          <a:xfrm>
            <a:off x="7380000" y="3866040"/>
            <a:ext cx="7790040" cy="169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560" b="0" u="none" strike="noStrike">
                <a:solidFill>
                  <a:srgbClr val="000000"/>
                </a:solidFill>
                <a:uFillTx/>
                <a:latin typeface="Alegreya Sans Medium"/>
                <a:ea typeface="DejaVu Sans"/>
              </a:rPr>
              <a:t>P2D2 -</a:t>
            </a:r>
            <a:endParaRPr lang="de-DE" sz="1056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Rechteck 137"/>
          <p:cNvSpPr/>
          <p:nvPr/>
        </p:nvSpPr>
        <p:spPr>
          <a:xfrm>
            <a:off x="11166120" y="3901320"/>
            <a:ext cx="3823920" cy="142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0" u="none" strike="noStrike">
                <a:solidFill>
                  <a:srgbClr val="355269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Public Public</a:t>
            </a:r>
            <a:r>
              <a:rPr sz="5400"/>
              <a:t/>
            </a:r>
            <a:br>
              <a:rPr sz="5400"/>
            </a:br>
            <a:r>
              <a:rPr lang="en-US" sz="5400" b="0" u="none" strike="noStrike">
                <a:solidFill>
                  <a:srgbClr val="355269">
                    <a:alpha val="50000"/>
                  </a:srgbClr>
                </a:solidFill>
                <a:uFillTx/>
                <a:latin typeface="Alegreya Sans Medium"/>
                <a:ea typeface="DejaVu Sans"/>
              </a:rPr>
              <a:t>Data-DNA</a:t>
            </a:r>
            <a:endParaRPr lang="de-DE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Rechteck 138"/>
          <p:cNvSpPr/>
          <p:nvPr/>
        </p:nvSpPr>
        <p:spPr>
          <a:xfrm>
            <a:off x="11136960" y="3881160"/>
            <a:ext cx="3673080" cy="142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0" u="none" strike="noStrike">
                <a:solidFill>
                  <a:srgbClr val="355269"/>
                </a:solidFill>
                <a:uFillTx/>
                <a:latin typeface="Alegreya Sans Medium"/>
                <a:ea typeface="DejaVu Sans"/>
              </a:rPr>
              <a:t>Public Public</a:t>
            </a:r>
            <a:r>
              <a:rPr sz="5400"/>
              <a:t/>
            </a:r>
            <a:br>
              <a:rPr sz="5400"/>
            </a:br>
            <a:r>
              <a:rPr lang="en-US" sz="5400" b="0" u="none" strike="noStrike">
                <a:solidFill>
                  <a:srgbClr val="355269"/>
                </a:solidFill>
                <a:uFillTx/>
                <a:latin typeface="Alegreya Sans Medium"/>
                <a:ea typeface="DejaVu Sans"/>
              </a:rPr>
              <a:t>Data-DNA</a:t>
            </a:r>
            <a:endParaRPr lang="de-DE" sz="5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841</Words>
  <Application>Microsoft Office PowerPoint</Application>
  <PresentationFormat>Benutzerdefiniert</PresentationFormat>
  <Paragraphs>87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28" baseType="lpstr">
      <vt:lpstr>Alegreya Sans Black</vt:lpstr>
      <vt:lpstr>Alegreya Sans ExtraBold</vt:lpstr>
      <vt:lpstr>Alegreya Sans Medium</vt:lpstr>
      <vt:lpstr>Alegreya SemiBold</vt:lpstr>
      <vt:lpstr>Arial</vt:lpstr>
      <vt:lpstr>Calibri</vt:lpstr>
      <vt:lpstr>DejaVu Sans</vt:lpstr>
      <vt:lpstr>DM Sans Black</vt:lpstr>
      <vt:lpstr>DM Sans Bold</vt:lpstr>
      <vt:lpstr>Now Medium</vt:lpstr>
      <vt:lpstr>Roboto</vt:lpstr>
      <vt:lpstr>Roboto Bold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 Neongrün Grün Gekritzel Agenda für Team-Meeting Geschäftspräsentation</dc:title>
  <dc:subject/>
  <dc:creator>toennessen</dc:creator>
  <dc:description/>
  <cp:lastModifiedBy>haehnp</cp:lastModifiedBy>
  <cp:revision>58</cp:revision>
  <cp:lastPrinted>2024-11-21T16:48:20Z</cp:lastPrinted>
  <dcterms:created xsi:type="dcterms:W3CDTF">2006-08-16T00:00:00Z</dcterms:created>
  <dcterms:modified xsi:type="dcterms:W3CDTF">2024-12-11T05:35:54Z</dcterms:modified>
  <dc:identifier>DAGDPgA6T3o</dc:identifier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Benutzerdefiniert</vt:lpwstr>
  </property>
  <property fmtid="{D5CDD505-2E9C-101B-9397-08002B2CF9AE}" pid="3" name="Slides">
    <vt:r8>9</vt:r8>
  </property>
</Properties>
</file>