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8288000" cy="10287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ts val="9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-172" strike="noStrike" sz="5000" u="none" kumimoji="0" normalizeH="0">
        <a:ln>
          <a:noFill/>
        </a:ln>
        <a:solidFill>
          <a:srgbClr val="BCDC8A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457200" algn="l" defTabSz="914400" rtl="0" fontAlgn="auto" latinLnBrk="0" hangingPunct="0">
      <a:lnSpc>
        <a:spcPts val="9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-172" strike="noStrike" sz="5000" u="none" kumimoji="0" normalizeH="0">
        <a:ln>
          <a:noFill/>
        </a:ln>
        <a:solidFill>
          <a:srgbClr val="BCDC8A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914400" algn="l" defTabSz="914400" rtl="0" fontAlgn="auto" latinLnBrk="0" hangingPunct="0">
      <a:lnSpc>
        <a:spcPts val="9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-172" strike="noStrike" sz="5000" u="none" kumimoji="0" normalizeH="0">
        <a:ln>
          <a:noFill/>
        </a:ln>
        <a:solidFill>
          <a:srgbClr val="BCDC8A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1371600" algn="l" defTabSz="914400" rtl="0" fontAlgn="auto" latinLnBrk="0" hangingPunct="0">
      <a:lnSpc>
        <a:spcPts val="9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-172" strike="noStrike" sz="5000" u="none" kumimoji="0" normalizeH="0">
        <a:ln>
          <a:noFill/>
        </a:ln>
        <a:solidFill>
          <a:srgbClr val="BCDC8A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1828800" algn="l" defTabSz="914400" rtl="0" fontAlgn="auto" latinLnBrk="0" hangingPunct="0">
      <a:lnSpc>
        <a:spcPts val="9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-172" strike="noStrike" sz="5000" u="none" kumimoji="0" normalizeH="0">
        <a:ln>
          <a:noFill/>
        </a:ln>
        <a:solidFill>
          <a:srgbClr val="BCDC8A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2286000" algn="l" defTabSz="914400" rtl="0" fontAlgn="auto" latinLnBrk="0" hangingPunct="0">
      <a:lnSpc>
        <a:spcPts val="9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-172" strike="noStrike" sz="5000" u="none" kumimoji="0" normalizeH="0">
        <a:ln>
          <a:noFill/>
        </a:ln>
        <a:solidFill>
          <a:srgbClr val="BCDC8A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2743200" algn="l" defTabSz="914400" rtl="0" fontAlgn="auto" latinLnBrk="0" hangingPunct="0">
      <a:lnSpc>
        <a:spcPts val="9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-172" strike="noStrike" sz="5000" u="none" kumimoji="0" normalizeH="0">
        <a:ln>
          <a:noFill/>
        </a:ln>
        <a:solidFill>
          <a:srgbClr val="BCDC8A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3200400" algn="l" defTabSz="914400" rtl="0" fontAlgn="auto" latinLnBrk="0" hangingPunct="0">
      <a:lnSpc>
        <a:spcPts val="9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-172" strike="noStrike" sz="5000" u="none" kumimoji="0" normalizeH="0">
        <a:ln>
          <a:noFill/>
        </a:ln>
        <a:solidFill>
          <a:srgbClr val="BCDC8A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3657600" algn="l" defTabSz="914400" rtl="0" fontAlgn="auto" latinLnBrk="0" hangingPunct="0">
      <a:lnSpc>
        <a:spcPts val="9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-172" strike="noStrike" sz="5000" u="none" kumimoji="0" normalizeH="0">
        <a:ln>
          <a:noFill/>
        </a:ln>
        <a:solidFill>
          <a:srgbClr val="BCDC8A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12" name="Textebene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21" name="Textebene 1…"/>
          <p:cNvSpPr txBox="1"/>
          <p:nvPr>
            <p:ph type="body" sz="quarter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2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Titeltext</a:t>
            </a:r>
          </a:p>
        </p:txBody>
      </p:sp>
      <p:sp>
        <p:nvSpPr>
          <p:cNvPr id="30" name="Textebene 1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1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el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39" name="Textebene 1…"/>
          <p:cNvSpPr txBox="1"/>
          <p:nvPr>
            <p:ph type="body" sz="quarter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0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el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48" name="Textebene 1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el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58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el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Titeltext</a:t>
            </a:r>
          </a:p>
        </p:txBody>
      </p:sp>
      <p:sp>
        <p:nvSpPr>
          <p:cNvPr id="73" name="Textebene 1…"/>
          <p:cNvSpPr txBox="1"/>
          <p:nvPr>
            <p:ph type="body" sz="quarter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el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Titeltext</a:t>
            </a:r>
          </a:p>
        </p:txBody>
      </p:sp>
      <p:sp>
        <p:nvSpPr>
          <p:cNvPr id="83" name="Picture Placeholder 2"/>
          <p:cNvSpPr/>
          <p:nvPr>
            <p:ph type="pic" sz="quarter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Textebene 1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85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/>
          <p:nvPr>
            <p:ph type="title"/>
          </p:nvPr>
        </p:nvSpPr>
        <p:spPr>
          <a:xfrm>
            <a:off x="914400" y="138112"/>
            <a:ext cx="16459200" cy="2262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Titeltext</a:t>
            </a:r>
          </a:p>
        </p:txBody>
      </p:sp>
      <p:sp>
        <p:nvSpPr>
          <p:cNvPr id="3" name="Textebene 1…"/>
          <p:cNvSpPr txBox="1"/>
          <p:nvPr>
            <p:ph type="body" idx="1"/>
          </p:nvPr>
        </p:nvSpPr>
        <p:spPr>
          <a:xfrm>
            <a:off x="914400" y="2400300"/>
            <a:ext cx="16459200" cy="78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lnSpc>
                <a:spcPct val="100000"/>
              </a:lnSpc>
              <a:defRPr b="0" spc="0"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2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3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hyperlink" Target="mailto:pigsmighfly@onefile.de" TargetMode="External"/><Relationship Id="rId6" Type="http://schemas.openxmlformats.org/officeDocument/2006/relationships/image" Target="../media/image2.jpeg"/><Relationship Id="rId7" Type="http://schemas.openxmlformats.org/officeDocument/2006/relationships/image" Target="../media/image16.png"/><Relationship Id="rId8" Type="http://schemas.openxmlformats.org/officeDocument/2006/relationships/hyperlink" Target="http://www.flaticon.com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8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9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0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4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95" name="TextBox 5"/>
          <p:cNvSpPr txBox="1"/>
          <p:nvPr/>
        </p:nvSpPr>
        <p:spPr>
          <a:xfrm>
            <a:off x="1264121" y="3432681"/>
            <a:ext cx="8115301" cy="1066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pc="-138" sz="4000"/>
            </a:lvl1pPr>
          </a:lstStyle>
          <a:p>
            <a:pPr/>
            <a:r>
              <a:t>Tagging Cologne</a:t>
            </a:r>
          </a:p>
        </p:txBody>
      </p:sp>
      <p:sp>
        <p:nvSpPr>
          <p:cNvPr id="96" name="TextBox 6"/>
          <p:cNvSpPr txBox="1"/>
          <p:nvPr/>
        </p:nvSpPr>
        <p:spPr>
          <a:xfrm>
            <a:off x="1262655" y="9031009"/>
            <a:ext cx="7902524" cy="450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3500"/>
              </a:lnSpc>
              <a:defRPr spc="-86" sz="2500">
                <a:solidFill>
                  <a:srgbClr val="212121"/>
                </a:solidFill>
              </a:defRPr>
            </a:pPr>
            <a:r>
              <a:t>Pigs might </a:t>
            </a:r>
            <a:r>
              <a:rPr>
                <a:solidFill>
                  <a:srgbClr val="B24642"/>
                </a:solidFill>
              </a:rPr>
              <a:t>fly</a:t>
            </a:r>
            <a:r>
              <a:t>, Reinhold Goss</a:t>
            </a:r>
          </a:p>
        </p:txBody>
      </p:sp>
      <p:sp>
        <p:nvSpPr>
          <p:cNvPr id="97" name="TextBox 7"/>
          <p:cNvSpPr txBox="1"/>
          <p:nvPr/>
        </p:nvSpPr>
        <p:spPr>
          <a:xfrm>
            <a:off x="1264121" y="4910602"/>
            <a:ext cx="9061264" cy="38864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6000"/>
              </a:lnSpc>
              <a:defRPr spc="-207" sz="6000">
                <a:solidFill>
                  <a:srgbClr val="3498DB"/>
                </a:solidFill>
              </a:defRPr>
            </a:lvl1pPr>
          </a:lstStyle>
          <a:p>
            <a:pPr/>
            <a:r>
              <a:t>Klimaresiliente Stadtentwicklung durch intelligente Flächennutzung</a:t>
            </a:r>
          </a:p>
        </p:txBody>
      </p:sp>
      <p:pic>
        <p:nvPicPr>
          <p:cNvPr id="98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324629" y="3336881"/>
            <a:ext cx="4237784" cy="42377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52" name="TextBox 5"/>
          <p:cNvSpPr txBox="1"/>
          <p:nvPr/>
        </p:nvSpPr>
        <p:spPr>
          <a:xfrm>
            <a:off x="1266016" y="635000"/>
            <a:ext cx="8115301" cy="110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/>
            <a:r>
              <a:t>Synergien</a:t>
            </a:r>
          </a:p>
        </p:txBody>
      </p:sp>
      <p:sp>
        <p:nvSpPr>
          <p:cNvPr id="153" name="TextBox 7"/>
          <p:cNvSpPr txBox="1"/>
          <p:nvPr/>
        </p:nvSpPr>
        <p:spPr>
          <a:xfrm>
            <a:off x="1265004" y="3425189"/>
            <a:ext cx="10449008" cy="262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Ergänzung zum Open-Citizen-Data-Portal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Übertragbarkeit auf andere Städte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Skalierbare Technologie</a:t>
            </a:r>
          </a:p>
        </p:txBody>
      </p:sp>
      <p:pic>
        <p:nvPicPr>
          <p:cNvPr id="154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410317" y="3375015"/>
            <a:ext cx="4198918" cy="41989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58" name="TextBox 5"/>
          <p:cNvSpPr txBox="1"/>
          <p:nvPr/>
        </p:nvSpPr>
        <p:spPr>
          <a:xfrm>
            <a:off x="1266016" y="635000"/>
            <a:ext cx="8115301" cy="110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/>
            <a:r>
              <a:t>Vision</a:t>
            </a:r>
          </a:p>
        </p:txBody>
      </p:sp>
      <p:sp>
        <p:nvSpPr>
          <p:cNvPr id="159" name="TextBox 7"/>
          <p:cNvSpPr txBox="1"/>
          <p:nvPr/>
        </p:nvSpPr>
        <p:spPr>
          <a:xfrm>
            <a:off x="1265004" y="3425189"/>
            <a:ext cx="10449008" cy="262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Köln als Modellstadt für urbane Transformation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Partizipative Stadtentwicklung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Klimaanpassung durch Bürgerwissen</a:t>
            </a:r>
          </a:p>
        </p:txBody>
      </p:sp>
      <p:pic>
        <p:nvPicPr>
          <p:cNvPr id="160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365141" y="3468661"/>
            <a:ext cx="4197272" cy="41972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AutoShape 2"/>
          <p:cNvSpPr/>
          <p:nvPr/>
        </p:nvSpPr>
        <p:spPr>
          <a:xfrm flipV="1">
            <a:off x="8966901" y="4998666"/>
            <a:ext cx="1" cy="4619297"/>
          </a:xfrm>
          <a:prstGeom prst="line">
            <a:avLst/>
          </a:prstGeom>
          <a:ln w="76200">
            <a:solidFill>
              <a:srgbClr val="4C9DD4"/>
            </a:solidFill>
            <a:prstDash val="sysDot"/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64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65" name="TextBox 5"/>
          <p:cNvSpPr txBox="1"/>
          <p:nvPr/>
        </p:nvSpPr>
        <p:spPr>
          <a:xfrm>
            <a:off x="1266016" y="635000"/>
            <a:ext cx="13572939" cy="110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/>
            <a:r>
              <a:t>Wo stehen wir und wo geht es hin?</a:t>
            </a:r>
          </a:p>
        </p:txBody>
      </p:sp>
      <p:pic>
        <p:nvPicPr>
          <p:cNvPr id="166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AutoShape 2"/>
          <p:cNvSpPr/>
          <p:nvPr/>
        </p:nvSpPr>
        <p:spPr>
          <a:xfrm flipV="1">
            <a:off x="8966901" y="1777629"/>
            <a:ext cx="1" cy="2960687"/>
          </a:xfrm>
          <a:prstGeom prst="line">
            <a:avLst/>
          </a:prstGeom>
          <a:ln w="76200">
            <a:solidFill>
              <a:srgbClr val="3498DB"/>
            </a:solidFill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68" name="Freeform 19"/>
          <p:cNvSpPr/>
          <p:nvPr/>
        </p:nvSpPr>
        <p:spPr>
          <a:xfrm>
            <a:off x="8765717" y="2504122"/>
            <a:ext cx="402561" cy="402561"/>
          </a:xfrm>
          <a:prstGeom prst="ellipse">
            <a:avLst/>
          </a:prstGeom>
          <a:solidFill>
            <a:srgbClr val="3498DB"/>
          </a:solid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69" name="Freeform 22"/>
          <p:cNvSpPr/>
          <p:nvPr/>
        </p:nvSpPr>
        <p:spPr>
          <a:xfrm>
            <a:off x="8765717" y="3568236"/>
            <a:ext cx="402561" cy="402561"/>
          </a:xfrm>
          <a:prstGeom prst="ellipse">
            <a:avLst/>
          </a:prstGeom>
          <a:solidFill>
            <a:srgbClr val="BCDC8A"/>
          </a:solid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70" name="Freeform 25"/>
          <p:cNvSpPr/>
          <p:nvPr/>
        </p:nvSpPr>
        <p:spPr>
          <a:xfrm>
            <a:off x="8765717" y="4552910"/>
            <a:ext cx="402561" cy="402561"/>
          </a:xfrm>
          <a:prstGeom prst="ellipse">
            <a:avLst/>
          </a:prstGeom>
          <a:solidFill>
            <a:srgbClr val="FFFFFF"/>
          </a:solidFill>
          <a:ln w="63500">
            <a:solidFill>
              <a:srgbClr val="4C9DD4"/>
            </a:solidFill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71" name="TextBox 7"/>
          <p:cNvSpPr txBox="1"/>
          <p:nvPr/>
        </p:nvSpPr>
        <p:spPr>
          <a:xfrm>
            <a:off x="3443815" y="2445052"/>
            <a:ext cx="5007465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ct val="120000"/>
              </a:lnSpc>
              <a:defRPr spc="-103" sz="3000">
                <a:solidFill>
                  <a:srgbClr val="3498DB"/>
                </a:solidFill>
              </a:defRPr>
            </a:lvl1pPr>
          </a:lstStyle>
          <a:p>
            <a:pPr/>
            <a:r>
              <a:t>Projektbeschreibung</a:t>
            </a:r>
          </a:p>
        </p:txBody>
      </p:sp>
      <p:sp>
        <p:nvSpPr>
          <p:cNvPr id="172" name="TextBox 7"/>
          <p:cNvSpPr txBox="1"/>
          <p:nvPr/>
        </p:nvSpPr>
        <p:spPr>
          <a:xfrm>
            <a:off x="9488008" y="3547266"/>
            <a:ext cx="10350181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20000"/>
              </a:lnSpc>
              <a:defRPr spc="-103" sz="3000"/>
            </a:lvl1pPr>
          </a:lstStyle>
          <a:p>
            <a:pPr/>
            <a:r>
              <a:t>Anwendungsbeispiele</a:t>
            </a:r>
          </a:p>
        </p:txBody>
      </p:sp>
      <p:sp>
        <p:nvSpPr>
          <p:cNvPr id="173" name="TextBox 7"/>
          <p:cNvSpPr txBox="1"/>
          <p:nvPr/>
        </p:nvSpPr>
        <p:spPr>
          <a:xfrm>
            <a:off x="2345055" y="4493840"/>
            <a:ext cx="6106225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ct val="120000"/>
              </a:lnSpc>
              <a:defRPr spc="-103" sz="3000">
                <a:solidFill>
                  <a:srgbClr val="3498DB"/>
                </a:solidFill>
              </a:defRPr>
            </a:lvl1pPr>
          </a:lstStyle>
          <a:p>
            <a:pPr/>
            <a:r>
              <a:t>Stakeholder-Analyse</a:t>
            </a:r>
          </a:p>
        </p:txBody>
      </p:sp>
      <p:sp>
        <p:nvSpPr>
          <p:cNvPr id="174" name="Freeform 25"/>
          <p:cNvSpPr/>
          <p:nvPr/>
        </p:nvSpPr>
        <p:spPr>
          <a:xfrm>
            <a:off x="8765717" y="6601698"/>
            <a:ext cx="402561" cy="402561"/>
          </a:xfrm>
          <a:prstGeom prst="ellipse">
            <a:avLst/>
          </a:prstGeom>
          <a:solidFill>
            <a:srgbClr val="FFFFFF"/>
          </a:solidFill>
          <a:ln w="63500">
            <a:solidFill>
              <a:srgbClr val="4C9DD4"/>
            </a:solidFill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75" name="TextBox 7"/>
          <p:cNvSpPr txBox="1"/>
          <p:nvPr/>
        </p:nvSpPr>
        <p:spPr>
          <a:xfrm>
            <a:off x="1611817" y="6326728"/>
            <a:ext cx="6821306" cy="949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ct val="120000"/>
              </a:lnSpc>
              <a:defRPr spc="-103" sz="3000">
                <a:solidFill>
                  <a:srgbClr val="3498DB"/>
                </a:solidFill>
              </a:defRPr>
            </a:lvl1pPr>
          </a:lstStyle>
          <a:p>
            <a:pPr/>
            <a:r>
              <a:t>Technische Infrastruktur konzipieren</a:t>
            </a:r>
          </a:p>
        </p:txBody>
      </p:sp>
      <p:sp>
        <p:nvSpPr>
          <p:cNvPr id="176" name="TextBox 7"/>
          <p:cNvSpPr txBox="1"/>
          <p:nvPr/>
        </p:nvSpPr>
        <p:spPr>
          <a:xfrm>
            <a:off x="9503616" y="5538785"/>
            <a:ext cx="10350180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20000"/>
              </a:lnSpc>
              <a:defRPr spc="-103" sz="3000"/>
            </a:lvl1pPr>
          </a:lstStyle>
          <a:p>
            <a:pPr/>
            <a:r>
              <a:t>Rechtliche Rahmenbedingungen klären</a:t>
            </a:r>
          </a:p>
        </p:txBody>
      </p:sp>
      <p:sp>
        <p:nvSpPr>
          <p:cNvPr id="177" name="TextBox 7"/>
          <p:cNvSpPr txBox="1"/>
          <p:nvPr/>
        </p:nvSpPr>
        <p:spPr>
          <a:xfrm>
            <a:off x="9482522" y="7605541"/>
            <a:ext cx="10350181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20000"/>
              </a:lnSpc>
              <a:defRPr spc="-103" sz="3000"/>
            </a:lvl1pPr>
          </a:lstStyle>
          <a:p>
            <a:pPr/>
            <a:r>
              <a:t>Kernfunktionen priorisieren</a:t>
            </a:r>
          </a:p>
        </p:txBody>
      </p:sp>
      <p:sp>
        <p:nvSpPr>
          <p:cNvPr id="178" name="Freeform 22"/>
          <p:cNvSpPr/>
          <p:nvPr/>
        </p:nvSpPr>
        <p:spPr>
          <a:xfrm>
            <a:off x="8765717" y="5559755"/>
            <a:ext cx="402561" cy="402561"/>
          </a:xfrm>
          <a:prstGeom prst="ellipse">
            <a:avLst/>
          </a:prstGeom>
          <a:solidFill>
            <a:srgbClr val="FFFFFF"/>
          </a:solidFill>
          <a:ln w="63500">
            <a:solidFill>
              <a:srgbClr val="BCDC8A"/>
            </a:solidFill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79" name="Freeform 22"/>
          <p:cNvSpPr/>
          <p:nvPr/>
        </p:nvSpPr>
        <p:spPr>
          <a:xfrm>
            <a:off x="8765717" y="7664611"/>
            <a:ext cx="402561" cy="402561"/>
          </a:xfrm>
          <a:prstGeom prst="ellipse">
            <a:avLst/>
          </a:prstGeom>
          <a:solidFill>
            <a:srgbClr val="FFFFFF"/>
          </a:solidFill>
          <a:ln w="63500">
            <a:solidFill>
              <a:srgbClr val="BCDC8A"/>
            </a:solidFill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80" name="Freeform 25"/>
          <p:cNvSpPr/>
          <p:nvPr/>
        </p:nvSpPr>
        <p:spPr>
          <a:xfrm>
            <a:off x="8757962" y="8898146"/>
            <a:ext cx="402561" cy="402561"/>
          </a:xfrm>
          <a:prstGeom prst="ellipse">
            <a:avLst/>
          </a:prstGeom>
          <a:solidFill>
            <a:srgbClr val="FFFFFF"/>
          </a:solidFill>
          <a:ln w="63500">
            <a:solidFill>
              <a:srgbClr val="4C9DD4"/>
            </a:solidFill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81" name="TextBox 7"/>
          <p:cNvSpPr txBox="1"/>
          <p:nvPr/>
        </p:nvSpPr>
        <p:spPr>
          <a:xfrm>
            <a:off x="1604062" y="8839075"/>
            <a:ext cx="6821306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ct val="120000"/>
              </a:lnSpc>
              <a:defRPr spc="-103" sz="3000">
                <a:solidFill>
                  <a:srgbClr val="3498DB"/>
                </a:solidFill>
              </a:defRPr>
            </a:lvl1pPr>
          </a:lstStyle>
          <a:p>
            <a:pPr/>
            <a:r>
              <a:t>Pilotprojekte initiieren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Freeform 4"/>
          <p:cNvSpPr/>
          <p:nvPr/>
        </p:nvSpPr>
        <p:spPr>
          <a:xfrm>
            <a:off x="802030" y="1693919"/>
            <a:ext cx="4156018" cy="262264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84" name="Freeform 5"/>
          <p:cNvSpPr/>
          <p:nvPr/>
        </p:nvSpPr>
        <p:spPr>
          <a:xfrm>
            <a:off x="661731" y="5227160"/>
            <a:ext cx="4156017" cy="322305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85" name="TextBox 7"/>
          <p:cNvSpPr txBox="1"/>
          <p:nvPr/>
        </p:nvSpPr>
        <p:spPr>
          <a:xfrm>
            <a:off x="1016000" y="1436970"/>
            <a:ext cx="7701937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20000"/>
              </a:lnSpc>
              <a:defRPr spc="-138" sz="4000">
                <a:solidFill>
                  <a:srgbClr val="3498DB"/>
                </a:solidFill>
              </a:defRPr>
            </a:lvl1pPr>
          </a:lstStyle>
          <a:p>
            <a:pPr/>
            <a:r>
              <a:t>Ein Projekt von</a:t>
            </a:r>
          </a:p>
        </p:txBody>
      </p:sp>
      <p:pic>
        <p:nvPicPr>
          <p:cNvPr id="186" name="Bildergalerie" descr="Bildergalerie"/>
          <p:cNvPicPr>
            <a:picLocks noChangeAspect="1"/>
          </p:cNvPicPr>
          <p:nvPr/>
        </p:nvPicPr>
        <p:blipFill>
          <a:blip r:embed="rId4">
            <a:extLst/>
          </a:blip>
          <a:srcRect l="0" t="3227" r="0" b="3227"/>
          <a:stretch>
            <a:fillRect/>
          </a:stretch>
        </p:blipFill>
        <p:spPr>
          <a:xfrm>
            <a:off x="8384017" y="1892602"/>
            <a:ext cx="6478787" cy="3673792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TextBox 3"/>
          <p:cNvSpPr txBox="1"/>
          <p:nvPr/>
        </p:nvSpPr>
        <p:spPr>
          <a:xfrm>
            <a:off x="9808449" y="1439138"/>
            <a:ext cx="7858150" cy="1168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10000"/>
              </a:lnSpc>
              <a:defRPr spc="-138" sz="4000"/>
            </a:pPr>
            <a:r>
              <a:rPr>
                <a:solidFill>
                  <a:srgbClr val="212121"/>
                </a:solidFill>
              </a:rPr>
              <a:t>Pigs might</a:t>
            </a:r>
            <a:r>
              <a:t> </a:t>
            </a:r>
            <a:r>
              <a:rPr>
                <a:solidFill>
                  <a:srgbClr val="B24642"/>
                </a:solidFill>
              </a:rPr>
              <a:t>fly</a:t>
            </a:r>
          </a:p>
        </p:txBody>
      </p:sp>
      <p:sp>
        <p:nvSpPr>
          <p:cNvPr id="188" name="TextBox 6"/>
          <p:cNvSpPr txBox="1"/>
          <p:nvPr/>
        </p:nvSpPr>
        <p:spPr>
          <a:xfrm>
            <a:off x="12736086" y="2553882"/>
            <a:ext cx="3846516" cy="450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3500"/>
              </a:lnSpc>
              <a:defRPr spc="-86" sz="2500">
                <a:solidFill>
                  <a:srgbClr val="212121"/>
                </a:solidFill>
              </a:defRPr>
            </a:lvl1pPr>
          </a:lstStyle>
          <a:p>
            <a:pPr/>
            <a:r>
              <a:t>Reinhold Goss</a:t>
            </a:r>
          </a:p>
        </p:txBody>
      </p:sp>
      <p:sp>
        <p:nvSpPr>
          <p:cNvPr id="189" name="pigsmightfly@onefile.de | 0176 29836912"/>
          <p:cNvSpPr txBox="1"/>
          <p:nvPr/>
        </p:nvSpPr>
        <p:spPr>
          <a:xfrm>
            <a:off x="8593109" y="7208720"/>
            <a:ext cx="6659697" cy="542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lnSpc>
                <a:spcPts val="3500"/>
              </a:lnSpc>
              <a:defRPr b="0" spc="-86" sz="2500">
                <a:solidFill>
                  <a:srgbClr val="212121"/>
                </a:solidFill>
                <a:latin typeface="Open Sans Regular SemiBold"/>
                <a:ea typeface="Open Sans Regular SemiBold"/>
                <a:cs typeface="Open Sans Regular SemiBold"/>
                <a:sym typeface="Open Sans Regular SemiBold"/>
              </a:defRPr>
            </a:pPr>
            <a:r>
              <a:rPr b="1">
                <a:latin typeface="Courier New"/>
                <a:ea typeface="Courier New"/>
                <a:cs typeface="Courier New"/>
                <a:sym typeface="Courier New"/>
                <a:hlinkClick r:id="rId5" invalidUrl="" action="" tgtFrame="" tooltip="" history="1" highlightClick="0" endSnd="0"/>
              </a:rPr>
              <a:t>pigsmightfly@onefile.de</a:t>
            </a:r>
            <a:r>
              <a:t> | 0176 29836912</a:t>
            </a:r>
          </a:p>
        </p:txBody>
      </p:sp>
      <p:sp>
        <p:nvSpPr>
          <p:cNvPr id="190" name="Freeform 3"/>
          <p:cNvSpPr/>
          <p:nvPr/>
        </p:nvSpPr>
        <p:spPr>
          <a:xfrm>
            <a:off x="1030919" y="4351242"/>
            <a:ext cx="3698240" cy="841242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91" name="Freeform 6"/>
          <p:cNvSpPr/>
          <p:nvPr/>
        </p:nvSpPr>
        <p:spPr>
          <a:xfrm>
            <a:off x="465804" y="7776102"/>
            <a:ext cx="2831349" cy="1920150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92" name="Made with Love and Icons von Eucalyp www.flaticon.com"/>
          <p:cNvSpPr txBox="1"/>
          <p:nvPr/>
        </p:nvSpPr>
        <p:spPr>
          <a:xfrm>
            <a:off x="8595249" y="7676563"/>
            <a:ext cx="7861878" cy="523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lnSpc>
                <a:spcPts val="3500"/>
              </a:lnSpc>
              <a:defRPr spc="-69" sz="2000">
                <a:solidFill>
                  <a:srgbClr val="212121"/>
                </a:solidFill>
              </a:defRPr>
            </a:pPr>
            <a:r>
              <a:t>Made with Love and Icons von Eucalyp </a:t>
            </a:r>
            <a:r>
              <a:rPr>
                <a:hlinkClick r:id="rId8" invalidUrl="" action="" tgtFrame="" tooltip="" history="1" highlightClick="0" endSnd="0"/>
              </a:rPr>
              <a:t>www.flaticon.com</a:t>
            </a:r>
            <a:r>
              <a:t> </a:t>
            </a:r>
          </a:p>
        </p:txBody>
      </p:sp>
      <p:sp>
        <p:nvSpPr>
          <p:cNvPr id="193" name="14-11-2024"/>
          <p:cNvSpPr txBox="1"/>
          <p:nvPr/>
        </p:nvSpPr>
        <p:spPr>
          <a:xfrm>
            <a:off x="14121318" y="8621450"/>
            <a:ext cx="1628389" cy="523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>
              <a:lnSpc>
                <a:spcPts val="3500"/>
              </a:lnSpc>
              <a:defRPr spc="0" sz="2000">
                <a:solidFill>
                  <a:srgbClr val="212121"/>
                </a:solidFill>
              </a:defRPr>
            </a:lvl1pPr>
          </a:lstStyle>
          <a:p>
            <a:pPr/>
            <a:r>
              <a:t>14-11-2024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Freeform 2"/>
          <p:cNvSpPr/>
          <p:nvPr/>
        </p:nvSpPr>
        <p:spPr>
          <a:xfrm>
            <a:off x="2383906" y="4531183"/>
            <a:ext cx="682839" cy="61199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02" name="TextBox 3"/>
          <p:cNvSpPr txBox="1"/>
          <p:nvPr/>
        </p:nvSpPr>
        <p:spPr>
          <a:xfrm>
            <a:off x="611771" y="614846"/>
            <a:ext cx="7858150" cy="1290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10000"/>
              </a:lnSpc>
              <a:defRPr spc="-576" sz="7200"/>
            </a:pPr>
            <a:r>
              <a:rPr>
                <a:solidFill>
                  <a:srgbClr val="212121"/>
                </a:solidFill>
              </a:rPr>
              <a:t>Pigs might</a:t>
            </a:r>
            <a:r>
              <a:t> </a:t>
            </a:r>
            <a:r>
              <a:rPr>
                <a:solidFill>
                  <a:srgbClr val="B24642"/>
                </a:solidFill>
              </a:rPr>
              <a:t>fly</a:t>
            </a:r>
          </a:p>
        </p:txBody>
      </p:sp>
      <p:sp>
        <p:nvSpPr>
          <p:cNvPr id="103" name="Freeform 13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04" name="TextBox 6"/>
          <p:cNvSpPr txBox="1"/>
          <p:nvPr/>
        </p:nvSpPr>
        <p:spPr>
          <a:xfrm>
            <a:off x="11404228" y="7638469"/>
            <a:ext cx="5071046" cy="450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ts val="3500"/>
              </a:lnSpc>
              <a:defRPr spc="-86" sz="2500">
                <a:solidFill>
                  <a:srgbClr val="4C9DD4"/>
                </a:solidFill>
              </a:defRPr>
            </a:lvl1pPr>
          </a:lstStyle>
          <a:p>
            <a:pPr/>
            <a:r>
              <a:t>Reinhold Goss. Ideengeber</a:t>
            </a:r>
          </a:p>
        </p:txBody>
      </p:sp>
      <p:pic>
        <p:nvPicPr>
          <p:cNvPr id="105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549365" y="591609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Reinhold.jpg" descr="Reinhold.jp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71285" y="3433597"/>
            <a:ext cx="4103989" cy="4103989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TextBox 7"/>
          <p:cNvSpPr txBox="1"/>
          <p:nvPr/>
        </p:nvSpPr>
        <p:spPr>
          <a:xfrm>
            <a:off x="1267912" y="3425189"/>
            <a:ext cx="9672045" cy="294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20000"/>
              </a:lnSpc>
              <a:defRPr spc="-120" sz="3500">
                <a:solidFill>
                  <a:srgbClr val="4C9DD4"/>
                </a:solidFill>
              </a:defRPr>
            </a:lvl1pPr>
          </a:lstStyle>
          <a:p>
            <a:pPr/>
            <a:r>
              <a:t>Nutzer von Offenen Daten, Berater und Entwickler von datenbankgestützten Systemen (KMU), politisch Interessierter und Initiator der Initiative #RingFrei.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10" name="TextBox 5"/>
          <p:cNvSpPr txBox="1"/>
          <p:nvPr/>
        </p:nvSpPr>
        <p:spPr>
          <a:xfrm>
            <a:off x="1266016" y="640223"/>
            <a:ext cx="12496873" cy="110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/>
            <a:r>
              <a:t>Herausforderung</a:t>
            </a:r>
          </a:p>
        </p:txBody>
      </p:sp>
      <p:sp>
        <p:nvSpPr>
          <p:cNvPr id="111" name="TextBox 7"/>
          <p:cNvSpPr txBox="1"/>
          <p:nvPr/>
        </p:nvSpPr>
        <p:spPr>
          <a:xfrm>
            <a:off x="1267912" y="3425189"/>
            <a:ext cx="10350180" cy="400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401052" indent="-401052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Zunehmende Versiegelung</a:t>
            </a:r>
            <a:br/>
            <a:r>
              <a:t>urbaner Räume</a:t>
            </a:r>
          </a:p>
          <a:p>
            <a:pPr marL="401052" indent="-401052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Hitzeinseln in Kölner Stadtteilen</a:t>
            </a:r>
          </a:p>
          <a:p>
            <a:pPr marL="401052" indent="-401052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Mangel an belastbaren Daten zur Flächennutzung</a:t>
            </a:r>
          </a:p>
        </p:txBody>
      </p:sp>
      <p:pic>
        <p:nvPicPr>
          <p:cNvPr id="112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343406" y="3353919"/>
            <a:ext cx="4143042" cy="414304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16" name="TextBox 5"/>
          <p:cNvSpPr txBox="1"/>
          <p:nvPr/>
        </p:nvSpPr>
        <p:spPr>
          <a:xfrm>
            <a:off x="1266016" y="635000"/>
            <a:ext cx="12896728" cy="248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/>
            <a:r>
              <a:t>Lösung: Digitales Flächenmonitoring</a:t>
            </a:r>
          </a:p>
          <a:p>
            <a:pPr marL="457200" indent="-317500" defTabSz="457200">
              <a:lnSpc>
                <a:spcPct val="100000"/>
              </a:lnSpc>
              <a:buClr>
                <a:srgbClr val="13343B"/>
              </a:buClr>
              <a:buSzPct val="100000"/>
              <a:buFont typeface="TimesNewRomanPSMT"/>
              <a:buChar char="•"/>
              <a:defRPr b="0" spc="0" sz="1600">
                <a:solidFill>
                  <a:srgbClr val="13343B"/>
                </a:solidFill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17" name="TextBox 7"/>
          <p:cNvSpPr txBox="1"/>
          <p:nvPr/>
        </p:nvSpPr>
        <p:spPr>
          <a:xfrm>
            <a:off x="1270819" y="3428097"/>
            <a:ext cx="10793472" cy="331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OpenStreetMap-basierte Erfassung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Bürgerbeteiligung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Nutzen des Open-Citizen-Data-Portals 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KI-gestützte Datenanalyse</a:t>
            </a:r>
          </a:p>
        </p:txBody>
      </p:sp>
      <p:pic>
        <p:nvPicPr>
          <p:cNvPr id="118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477838" y="3468661"/>
            <a:ext cx="4006537" cy="40065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22" name="TextBox 5"/>
          <p:cNvSpPr txBox="1"/>
          <p:nvPr/>
        </p:nvSpPr>
        <p:spPr>
          <a:xfrm>
            <a:off x="1266016" y="635000"/>
            <a:ext cx="10407814" cy="110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/>
            <a:r>
              <a:t>Technische Umsetzung</a:t>
            </a:r>
          </a:p>
        </p:txBody>
      </p:sp>
      <p:sp>
        <p:nvSpPr>
          <p:cNvPr id="123" name="TextBox 7"/>
          <p:cNvSpPr txBox="1"/>
          <p:nvPr/>
        </p:nvSpPr>
        <p:spPr>
          <a:xfrm>
            <a:off x="1270819" y="3428097"/>
            <a:ext cx="10449008" cy="262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Mapping via App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Openstreetmap-Clone-Cologne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Anbindung zu bestehenden Geoinformationssysteme der Stadt</a:t>
            </a:r>
          </a:p>
        </p:txBody>
      </p:sp>
      <p:pic>
        <p:nvPicPr>
          <p:cNvPr id="124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335358" y="3453053"/>
            <a:ext cx="4149017" cy="414901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28" name="TextBox 5"/>
          <p:cNvSpPr txBox="1"/>
          <p:nvPr/>
        </p:nvSpPr>
        <p:spPr>
          <a:xfrm>
            <a:off x="1266016" y="640223"/>
            <a:ext cx="8115301" cy="110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/>
            <a:r>
              <a:t>Klimaschutz-Potenzial</a:t>
            </a:r>
          </a:p>
        </p:txBody>
      </p:sp>
      <p:sp>
        <p:nvSpPr>
          <p:cNvPr id="129" name="TextBox 7"/>
          <p:cNvSpPr txBox="1"/>
          <p:nvPr/>
        </p:nvSpPr>
        <p:spPr>
          <a:xfrm>
            <a:off x="1265004" y="3425189"/>
            <a:ext cx="10449008" cy="400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Identifikation von Flächen zur Entsiegelung und Optimierung des Wassermanagements, durch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Anpflanzung von Miniwälder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(in Kombination) mit unterirdischen Wasserspeichern</a:t>
            </a:r>
          </a:p>
        </p:txBody>
      </p:sp>
      <p:pic>
        <p:nvPicPr>
          <p:cNvPr id="130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387199" y="3445310"/>
            <a:ext cx="4078661" cy="40786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34" name="TextBox 5"/>
          <p:cNvSpPr txBox="1"/>
          <p:nvPr/>
        </p:nvSpPr>
        <p:spPr>
          <a:xfrm>
            <a:off x="1266016" y="635000"/>
            <a:ext cx="8115301" cy="110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/>
            <a:r>
              <a:t>Bürgerbeteiligung</a:t>
            </a:r>
          </a:p>
        </p:txBody>
      </p:sp>
      <p:sp>
        <p:nvSpPr>
          <p:cNvPr id="135" name="TextBox 7"/>
          <p:cNvSpPr txBox="1"/>
          <p:nvPr/>
        </p:nvSpPr>
        <p:spPr>
          <a:xfrm>
            <a:off x="1265004" y="3425189"/>
            <a:ext cx="10449008" cy="331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Crowd-Sourcing von Geodaten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Niedrigschwellige Erfassungsmethoden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Transparentes Vorgehen und Dokumentation</a:t>
            </a:r>
          </a:p>
        </p:txBody>
      </p:sp>
      <p:pic>
        <p:nvPicPr>
          <p:cNvPr id="136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575995" y="3468661"/>
            <a:ext cx="4080063" cy="40800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40" name="TextBox 5"/>
          <p:cNvSpPr txBox="1"/>
          <p:nvPr/>
        </p:nvSpPr>
        <p:spPr>
          <a:xfrm>
            <a:off x="1266016" y="635000"/>
            <a:ext cx="8115301" cy="110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/>
            <a:r>
              <a:t>Transformationswirkung</a:t>
            </a:r>
          </a:p>
        </p:txBody>
      </p:sp>
      <p:sp>
        <p:nvSpPr>
          <p:cNvPr id="141" name="TextBox 7"/>
          <p:cNvSpPr txBox="1"/>
          <p:nvPr/>
        </p:nvSpPr>
        <p:spPr>
          <a:xfrm>
            <a:off x="1265004" y="3425189"/>
            <a:ext cx="10449008" cy="1943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Resilienz gegen Klimawandelfolgen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Adaptive Stadtentwicklung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Quantifizierbare Verbesserungen</a:t>
            </a:r>
          </a:p>
        </p:txBody>
      </p:sp>
      <p:pic>
        <p:nvPicPr>
          <p:cNvPr id="142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340388" y="3406230"/>
            <a:ext cx="4081557" cy="408155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Freeform 6"/>
          <p:cNvSpPr/>
          <p:nvPr/>
        </p:nvSpPr>
        <p:spPr>
          <a:xfrm>
            <a:off x="16388996" y="330829"/>
            <a:ext cx="1383457" cy="9208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100000"/>
              </a:lnSpc>
              <a:defRPr b="0" spc="0" sz="18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46" name="TextBox 5"/>
          <p:cNvSpPr txBox="1"/>
          <p:nvPr/>
        </p:nvSpPr>
        <p:spPr>
          <a:xfrm>
            <a:off x="1266016" y="635000"/>
            <a:ext cx="8115301" cy="1105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/>
            <a:r>
              <a:t>Digitale Innovation</a:t>
            </a:r>
          </a:p>
        </p:txBody>
      </p:sp>
      <p:sp>
        <p:nvSpPr>
          <p:cNvPr id="147" name="TextBox 7"/>
          <p:cNvSpPr txBox="1"/>
          <p:nvPr/>
        </p:nvSpPr>
        <p:spPr>
          <a:xfrm>
            <a:off x="1265004" y="3425189"/>
            <a:ext cx="10449008" cy="262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KI-basierte Datenanalyse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Verknüpfung mit Open-Citizen-Data-Portal</a:t>
            </a:r>
          </a:p>
          <a:p>
            <a:pPr marL="571500" indent="-571500">
              <a:lnSpc>
                <a:spcPct val="120000"/>
              </a:lnSpc>
              <a:buSzPct val="100000"/>
              <a:buChar char="-"/>
              <a:defRPr spc="-138" sz="4000">
                <a:solidFill>
                  <a:srgbClr val="3498DB"/>
                </a:solidFill>
              </a:defRPr>
            </a:pPr>
            <a:r>
              <a:t>Offene Schnittstellen</a:t>
            </a:r>
          </a:p>
        </p:txBody>
      </p:sp>
      <p:pic>
        <p:nvPicPr>
          <p:cNvPr id="148" name="eingesetzter-Film.png" descr="eingesetzter-Fil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29267" y="8912503"/>
            <a:ext cx="1102776" cy="920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eingesetzter-Film.png" descr="eingesetzter-Fil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437631" y="3390623"/>
            <a:ext cx="4155997" cy="415599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FFFFFF"/>
      </a:dk1>
      <a:lt1>
        <a:srgbClr val="BCDC8A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ts val="9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-172" strike="noStrike" sz="5000" u="none" kumimoji="0" normalizeH="0">
            <a:ln>
              <a:noFill/>
            </a:ln>
            <a:solidFill>
              <a:srgbClr val="BCDC8A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ts val="9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-172" strike="noStrike" sz="5000" u="none" kumimoji="0" normalizeH="0">
            <a:ln>
              <a:noFill/>
            </a:ln>
            <a:solidFill>
              <a:srgbClr val="BCDC8A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