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b="def" i="def"/>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b="def" i="def"/>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b="def" i="def"/>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2130425"/>
            <a:ext cx="7772400" cy="1470025"/>
          </a:xfrm>
          <a:prstGeom prst="rect">
            <a:avLst/>
          </a:prstGeom>
        </p:spPr>
        <p:txBody>
          <a:bodyPr/>
          <a:lstStyle/>
          <a:p>
            <a:pPr/>
            <a:r>
              <a:t>Title Text</a:t>
            </a:r>
          </a:p>
        </p:txBody>
      </p:sp>
      <p:sp>
        <p:nvSpPr>
          <p:cNvPr id="12" name="Body Level One…"/>
          <p:cNvSpPr txBox="1"/>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xfrm>
            <a:off x="457200" y="274638"/>
            <a:ext cx="8229600" cy="1143001"/>
          </a:xfrm>
          <a:prstGeom prst="rect">
            <a:avLst/>
          </a:prstGeom>
        </p:spPr>
        <p:txBody>
          <a:bodyPr/>
          <a:lstStyle/>
          <a:p>
            <a:pPr/>
            <a:r>
              <a:t>Title Text</a:t>
            </a:r>
          </a:p>
        </p:txBody>
      </p:sp>
      <p:sp>
        <p:nvSpPr>
          <p:cNvPr id="21" name="Body Level One…"/>
          <p:cNvSpPr txBox="1"/>
          <p:nvPr>
            <p:ph type="body" sz="quarter" idx="1"/>
          </p:nvPr>
        </p:nvSpPr>
        <p:spPr>
          <a:xfrm>
            <a:off x="457200" y="1600200"/>
            <a:ext cx="8229600" cy="452596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xfrm>
            <a:off x="457200" y="274638"/>
            <a:ext cx="8229600" cy="1143001"/>
          </a:xfrm>
          <a:prstGeom prst="rect">
            <a:avLst/>
          </a:prstGeom>
        </p:spPr>
        <p:txBody>
          <a:bodyPr/>
          <a:lstStyle/>
          <a:p>
            <a:pPr/>
            <a:r>
              <a:t>Title Text</a:t>
            </a:r>
          </a:p>
        </p:txBody>
      </p:sp>
      <p:sp>
        <p:nvSpPr>
          <p:cNvPr id="39" name="Body Level One…"/>
          <p:cNvSpPr txBox="1"/>
          <p:nvPr>
            <p:ph type="body" sz="quarter"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457200" y="274638"/>
            <a:ext cx="8229600" cy="1143001"/>
          </a:xfrm>
          <a:prstGeom prst="rect">
            <a:avLst/>
          </a:prstGeom>
        </p:spPr>
        <p:txBody>
          <a:bodyPr/>
          <a:lstStyle/>
          <a:p>
            <a:pPr/>
            <a:r>
              <a:t>Title Text</a:t>
            </a:r>
          </a:p>
        </p:txBody>
      </p:sp>
      <p:sp>
        <p:nvSpPr>
          <p:cNvPr id="48" name="Body Level One…"/>
          <p:cNvSpPr txBox="1"/>
          <p:nvPr>
            <p:ph type="body" sz="quarter" idx="1"/>
          </p:nvPr>
        </p:nvSpPr>
        <p:spPr>
          <a:xfrm>
            <a:off x="457200" y="1535112"/>
            <a:ext cx="4040188" cy="639763"/>
          </a:xfrm>
          <a:prstGeom prst="rect">
            <a:avLst/>
          </a:prstGeom>
        </p:spPr>
        <p:txBody>
          <a:bodyPr anchor="b"/>
          <a:lstStyle>
            <a:lvl1pPr marL="0" indent="0">
              <a:spcBef>
                <a:spcPts val="500"/>
              </a:spcBef>
              <a:buSzTx/>
              <a:buFontTx/>
              <a:buNone/>
              <a:defRPr b="1" sz="2400"/>
            </a:lvl1pPr>
            <a:lvl2pPr marL="0" indent="457200">
              <a:spcBef>
                <a:spcPts val="500"/>
              </a:spcBef>
              <a:buSzTx/>
              <a:buFontTx/>
              <a:buNone/>
              <a:defRPr b="1" sz="2400"/>
            </a:lvl2pPr>
            <a:lvl3pPr marL="0" indent="914400">
              <a:spcBef>
                <a:spcPts val="500"/>
              </a:spcBef>
              <a:buSzTx/>
              <a:buFontTx/>
              <a:buNone/>
              <a:defRPr b="1" sz="2400"/>
            </a:lvl3pPr>
            <a:lvl4pPr marL="0" indent="1371600">
              <a:spcBef>
                <a:spcPts val="500"/>
              </a:spcBef>
              <a:buSzTx/>
              <a:buFontTx/>
              <a:buNone/>
              <a:defRPr b="1" sz="2400"/>
            </a:lvl4pPr>
            <a:lvl5pPr marL="0" indent="1828800">
              <a:spcBef>
                <a:spcPts val="500"/>
              </a:spcBef>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xfrm>
            <a:off x="457200" y="274638"/>
            <a:ext cx="8229600" cy="1143001"/>
          </a:xfrm>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57200" y="273050"/>
            <a:ext cx="3008314" cy="1162050"/>
          </a:xfrm>
          <a:prstGeom prst="rect">
            <a:avLst/>
          </a:prstGeom>
        </p:spPr>
        <p:txBody>
          <a:bodyPr anchor="b"/>
          <a:lstStyle>
            <a:lvl1pPr algn="l">
              <a:defRPr b="1" sz="2000"/>
            </a:lvl1pPr>
          </a:lstStyle>
          <a:p>
            <a:pPr/>
            <a:r>
              <a:t>Title Text</a:t>
            </a:r>
          </a:p>
        </p:txBody>
      </p:sp>
      <p:sp>
        <p:nvSpPr>
          <p:cNvPr id="73" name="Body Level One…"/>
          <p:cNvSpPr txBox="1"/>
          <p:nvPr>
            <p:ph type="body" sz="quarter" idx="1"/>
          </p:nvPr>
        </p:nvSpPr>
        <p:spPr>
          <a:xfrm>
            <a:off x="3575050" y="273050"/>
            <a:ext cx="5111750" cy="5853113"/>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457199" y="1435100"/>
            <a:ext cx="3008315" cy="4691063"/>
          </a:xfrm>
          <a:prstGeom prst="rect">
            <a:avLst/>
          </a:prstGeom>
        </p:spPr>
        <p:txBody>
          <a:bodyPr/>
          <a:lstStyle/>
          <a:p>
            <a:pPr marL="0" indent="0">
              <a:spcBef>
                <a:spcPts val="300"/>
              </a:spcBef>
              <a:buSzTx/>
              <a:buFontTx/>
              <a:buNone/>
              <a:defRPr sz="14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1792288" y="4800600"/>
            <a:ext cx="5486401" cy="566738"/>
          </a:xfrm>
          <a:prstGeom prst="rect">
            <a:avLst/>
          </a:prstGeom>
        </p:spPr>
        <p:txBody>
          <a:bodyPr anchor="b"/>
          <a:lstStyle>
            <a:lvl1pPr algn="l">
              <a:defRPr b="1" sz="2000"/>
            </a:lvl1pPr>
          </a:lstStyle>
          <a:p>
            <a:pPr/>
            <a:r>
              <a:t>Title Text</a:t>
            </a:r>
          </a:p>
        </p:txBody>
      </p:sp>
      <p:sp>
        <p:nvSpPr>
          <p:cNvPr id="83" name="Picture Placeholder 2"/>
          <p:cNvSpPr/>
          <p:nvPr>
            <p:ph type="pic" sz="quarter" idx="21"/>
          </p:nvPr>
        </p:nvSpPr>
        <p:spPr>
          <a:xfrm>
            <a:off x="1792288" y="612775"/>
            <a:ext cx="5486401" cy="4114800"/>
          </a:xfrm>
          <a:prstGeom prst="rect">
            <a:avLst/>
          </a:prstGeom>
        </p:spPr>
        <p:txBody>
          <a:bodyPr lIns="91439" rIns="91439">
            <a:noAutofit/>
          </a:bodyPr>
          <a:lstStyle/>
          <a:p>
            <a:pPr/>
          </a:p>
        </p:txBody>
      </p:sp>
      <p:sp>
        <p:nvSpPr>
          <p:cNvPr id="84" name="Body Level One…"/>
          <p:cNvSpPr txBox="1"/>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14400" y="138112"/>
            <a:ext cx="16459200" cy="2262188"/>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914400" y="2400300"/>
            <a:ext cx="16459200" cy="78867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b="0" baseline="0" cap="none" i="0" spc="0" strike="noStrike" sz="32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jpeg"/><Relationship Id="rId4" Type="http://schemas.openxmlformats.org/officeDocument/2006/relationships/image" Target="../media/image3.png"/><Relationship Id="rId5" Type="http://schemas.openxmlformats.org/officeDocument/2006/relationships/image" Target="../media/image19.png"/><Relationship Id="rId6" Type="http://schemas.openxmlformats.org/officeDocument/2006/relationships/image" Target="../media/image2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png"/><Relationship Id="rId8"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4.png"/><Relationship Id="rId4"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hyperlink" Target="mailto:mihirnayak@outlook.com" TargetMode="External"/><Relationship Id="rId7" Type="http://schemas.openxmlformats.org/officeDocument/2006/relationships/image" Target="../media/image1.png"/><Relationship Id="rId8"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Freeform 2"/>
          <p:cNvSpPr/>
          <p:nvPr/>
        </p:nvSpPr>
        <p:spPr>
          <a:xfrm rot="1291934">
            <a:off x="-7019643" y="-5746478"/>
            <a:ext cx="11748908" cy="8801001"/>
          </a:xfrm>
          <a:prstGeom prst="rect">
            <a:avLst/>
          </a:prstGeom>
          <a:blipFill>
            <a:blip r:embed="rId2"/>
            <a:stretch>
              <a:fillRect/>
            </a:stretch>
          </a:blipFill>
          <a:ln w="12700">
            <a:miter lim="400000"/>
          </a:ln>
        </p:spPr>
        <p:txBody>
          <a:bodyPr lIns="45719" rIns="45719"/>
          <a:lstStyle/>
          <a:p>
            <a:pPr/>
          </a:p>
        </p:txBody>
      </p:sp>
      <p:sp>
        <p:nvSpPr>
          <p:cNvPr id="95" name="Freeform 3"/>
          <p:cNvSpPr/>
          <p:nvPr/>
        </p:nvSpPr>
        <p:spPr>
          <a:xfrm>
            <a:off x="9419970" y="2659438"/>
            <a:ext cx="7453278" cy="5962623"/>
          </a:xfrm>
          <a:prstGeom prst="rect">
            <a:avLst/>
          </a:prstGeom>
          <a:blipFill>
            <a:blip r:embed="rId3"/>
            <a:stretch>
              <a:fillRect/>
            </a:stretch>
          </a:blipFill>
          <a:ln w="12700">
            <a:miter lim="400000"/>
          </a:ln>
        </p:spPr>
        <p:txBody>
          <a:bodyPr lIns="45719" rIns="45719"/>
          <a:lstStyle/>
          <a:p>
            <a:pPr/>
          </a:p>
        </p:txBody>
      </p:sp>
      <p:sp>
        <p:nvSpPr>
          <p:cNvPr id="96" name="Freeform 4"/>
          <p:cNvSpPr/>
          <p:nvPr/>
        </p:nvSpPr>
        <p:spPr>
          <a:xfrm>
            <a:off x="16388996" y="330829"/>
            <a:ext cx="1383457" cy="920863"/>
          </a:xfrm>
          <a:prstGeom prst="rect">
            <a:avLst/>
          </a:prstGeom>
          <a:blipFill>
            <a:blip r:embed="rId4"/>
            <a:stretch>
              <a:fillRect/>
            </a:stretch>
          </a:blipFill>
          <a:ln w="12700">
            <a:miter lim="400000"/>
          </a:ln>
        </p:spPr>
        <p:txBody>
          <a:bodyPr lIns="45719" rIns="45719"/>
          <a:lstStyle/>
          <a:p>
            <a:pPr/>
          </a:p>
        </p:txBody>
      </p:sp>
      <p:sp>
        <p:nvSpPr>
          <p:cNvPr id="97" name="TextBox 5"/>
          <p:cNvSpPr txBox="1"/>
          <p:nvPr/>
        </p:nvSpPr>
        <p:spPr>
          <a:xfrm>
            <a:off x="1028700" y="2906892"/>
            <a:ext cx="8115300" cy="33804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9000"/>
              </a:lnSpc>
              <a:defRPr spc="-138" sz="8600">
                <a:solidFill>
                  <a:srgbClr val="191919"/>
                </a:solidFill>
                <a:latin typeface="Roboto Bold"/>
                <a:ea typeface="Roboto Bold"/>
                <a:cs typeface="Roboto Bold"/>
                <a:sym typeface="Roboto Bold"/>
              </a:defRPr>
            </a:lvl1pPr>
          </a:lstStyle>
          <a:p>
            <a:pPr/>
            <a:r>
              <a:t>SMART VISA COLOGNE</a:t>
            </a:r>
          </a:p>
        </p:txBody>
      </p:sp>
      <p:sp>
        <p:nvSpPr>
          <p:cNvPr id="98" name="TextBox 6"/>
          <p:cNvSpPr txBox="1"/>
          <p:nvPr/>
        </p:nvSpPr>
        <p:spPr>
          <a:xfrm>
            <a:off x="1135087" y="9333144"/>
            <a:ext cx="7902525" cy="42862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500"/>
              </a:lnSpc>
              <a:defRPr sz="2500">
                <a:solidFill>
                  <a:srgbClr val="191919"/>
                </a:solidFill>
                <a:latin typeface="Roboto"/>
                <a:ea typeface="Roboto"/>
                <a:cs typeface="Roboto"/>
                <a:sym typeface="Roboto"/>
              </a:defRPr>
            </a:lvl1pPr>
          </a:lstStyle>
          <a:p>
            <a:pPr/>
            <a:r>
              <a:t>Prof. Dr. Mihir Nayak</a:t>
            </a:r>
          </a:p>
        </p:txBody>
      </p:sp>
      <p:sp>
        <p:nvSpPr>
          <p:cNvPr id="99" name="TextBox 7"/>
          <p:cNvSpPr txBox="1"/>
          <p:nvPr/>
        </p:nvSpPr>
        <p:spPr>
          <a:xfrm>
            <a:off x="1028700" y="5713137"/>
            <a:ext cx="8115300" cy="314133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8300"/>
              </a:lnSpc>
              <a:defRPr sz="6500">
                <a:solidFill>
                  <a:srgbClr val="191919"/>
                </a:solidFill>
                <a:latin typeface="Roboto"/>
                <a:ea typeface="Roboto"/>
                <a:cs typeface="Roboto"/>
                <a:sym typeface="Roboto"/>
              </a:defRPr>
            </a:lvl1pPr>
          </a:lstStyle>
          <a:p>
            <a:pPr/>
            <a:r>
              <a:t>DIGITALISIERTE VISAPROZESSE FÜR FACHKRÄFTE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Freeform 2"/>
          <p:cNvSpPr/>
          <p:nvPr/>
        </p:nvSpPr>
        <p:spPr>
          <a:xfrm>
            <a:off x="9286274" y="1028699"/>
            <a:ext cx="8123537" cy="6498830"/>
          </a:xfrm>
          <a:prstGeom prst="rect">
            <a:avLst/>
          </a:prstGeom>
          <a:blipFill>
            <a:blip r:embed="rId2"/>
            <a:stretch>
              <a:fillRect/>
            </a:stretch>
          </a:blipFill>
          <a:ln w="12700">
            <a:miter lim="400000"/>
          </a:ln>
        </p:spPr>
        <p:txBody>
          <a:bodyPr lIns="45719" rIns="45719"/>
          <a:lstStyle/>
          <a:p>
            <a:pPr/>
          </a:p>
        </p:txBody>
      </p:sp>
      <p:sp>
        <p:nvSpPr>
          <p:cNvPr id="203" name="Freeform 3"/>
          <p:cNvSpPr/>
          <p:nvPr/>
        </p:nvSpPr>
        <p:spPr>
          <a:xfrm>
            <a:off x="1386519" y="8250417"/>
            <a:ext cx="3412916" cy="739642"/>
          </a:xfrm>
          <a:prstGeom prst="rect">
            <a:avLst/>
          </a:prstGeom>
          <a:blipFill>
            <a:blip r:embed="rId3"/>
            <a:stretch>
              <a:fillRect/>
            </a:stretch>
          </a:blipFill>
          <a:ln w="12700">
            <a:miter lim="400000"/>
          </a:ln>
        </p:spPr>
        <p:txBody>
          <a:bodyPr lIns="45719" rIns="45719"/>
          <a:lstStyle/>
          <a:p>
            <a:pPr/>
          </a:p>
        </p:txBody>
      </p:sp>
      <p:sp>
        <p:nvSpPr>
          <p:cNvPr id="204" name="Freeform 4"/>
          <p:cNvSpPr/>
          <p:nvPr/>
        </p:nvSpPr>
        <p:spPr>
          <a:xfrm>
            <a:off x="711293" y="3316373"/>
            <a:ext cx="4763370" cy="3170618"/>
          </a:xfrm>
          <a:prstGeom prst="rect">
            <a:avLst/>
          </a:prstGeom>
          <a:blipFill>
            <a:blip r:embed="rId4"/>
            <a:stretch>
              <a:fillRect/>
            </a:stretch>
          </a:blipFill>
          <a:ln w="12700">
            <a:miter lim="400000"/>
          </a:ln>
        </p:spPr>
        <p:txBody>
          <a:bodyPr lIns="45719" rIns="45719"/>
          <a:lstStyle/>
          <a:p>
            <a:pPr/>
          </a:p>
        </p:txBody>
      </p:sp>
      <p:sp>
        <p:nvSpPr>
          <p:cNvPr id="205" name="Freeform 5"/>
          <p:cNvSpPr/>
          <p:nvPr/>
        </p:nvSpPr>
        <p:spPr>
          <a:xfrm>
            <a:off x="5437637" y="7125736"/>
            <a:ext cx="3706363" cy="2989003"/>
          </a:xfrm>
          <a:prstGeom prst="rect">
            <a:avLst/>
          </a:prstGeom>
          <a:blipFill>
            <a:blip r:embed="rId5"/>
            <a:stretch>
              <a:fillRect/>
            </a:stretch>
          </a:blipFill>
          <a:ln w="12700">
            <a:miter lim="400000"/>
          </a:ln>
        </p:spPr>
        <p:txBody>
          <a:bodyPr lIns="45719" rIns="45719"/>
          <a:lstStyle/>
          <a:p>
            <a:pPr/>
          </a:p>
        </p:txBody>
      </p:sp>
      <p:sp>
        <p:nvSpPr>
          <p:cNvPr id="206" name="Freeform 6"/>
          <p:cNvSpPr/>
          <p:nvPr/>
        </p:nvSpPr>
        <p:spPr>
          <a:xfrm>
            <a:off x="9614727" y="7809745"/>
            <a:ext cx="2634670" cy="1620985"/>
          </a:xfrm>
          <a:prstGeom prst="rect">
            <a:avLst/>
          </a:prstGeom>
          <a:blipFill>
            <a:blip r:embed="rId6"/>
            <a:stretch>
              <a:fillRect/>
            </a:stretch>
          </a:blipFill>
          <a:ln w="12700">
            <a:miter lim="400000"/>
          </a:ln>
        </p:spPr>
        <p:txBody>
          <a:bodyPr lIns="45719" rIns="45719"/>
          <a:lstStyle/>
          <a:p>
            <a:pPr/>
          </a:p>
        </p:txBody>
      </p:sp>
      <p:sp>
        <p:nvSpPr>
          <p:cNvPr id="207" name="TextBox 7"/>
          <p:cNvSpPr txBox="1"/>
          <p:nvPr/>
        </p:nvSpPr>
        <p:spPr>
          <a:xfrm>
            <a:off x="1028700" y="2888470"/>
            <a:ext cx="7701937" cy="74535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Roboto Bold"/>
                <a:ea typeface="Roboto Bold"/>
                <a:cs typeface="Roboto Bold"/>
                <a:sym typeface="Roboto Bold"/>
              </a:defRPr>
            </a:lvl1pPr>
          </a:lstStyle>
          <a:p>
            <a:pPr/>
            <a:r>
              <a:t>Ein Projekt von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Freeform 2"/>
          <p:cNvSpPr/>
          <p:nvPr/>
        </p:nvSpPr>
        <p:spPr>
          <a:xfrm>
            <a:off x="2383906" y="4531183"/>
            <a:ext cx="682839" cy="611994"/>
          </a:xfrm>
          <a:prstGeom prst="rect">
            <a:avLst/>
          </a:prstGeom>
          <a:blipFill>
            <a:blip r:embed="rId2"/>
            <a:stretch>
              <a:fillRect/>
            </a:stretch>
          </a:blipFill>
          <a:ln w="12700">
            <a:miter lim="400000"/>
          </a:ln>
        </p:spPr>
        <p:txBody>
          <a:bodyPr lIns="45719" rIns="45719"/>
          <a:lstStyle/>
          <a:p>
            <a:pPr/>
          </a:p>
        </p:txBody>
      </p:sp>
      <p:sp>
        <p:nvSpPr>
          <p:cNvPr id="102" name="TextBox 3"/>
          <p:cNvSpPr txBox="1"/>
          <p:nvPr/>
        </p:nvSpPr>
        <p:spPr>
          <a:xfrm>
            <a:off x="5214925" y="1015573"/>
            <a:ext cx="7858150" cy="12262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0000"/>
              </a:lnSpc>
              <a:defRPr sz="7200">
                <a:latin typeface="Roboto Bold"/>
                <a:ea typeface="Roboto Bold"/>
                <a:cs typeface="Roboto Bold"/>
                <a:sym typeface="Roboto Bold"/>
              </a:defRPr>
            </a:lvl1pPr>
          </a:lstStyle>
          <a:p>
            <a:pPr/>
            <a:r>
              <a:t>Das Team</a:t>
            </a:r>
          </a:p>
        </p:txBody>
      </p:sp>
      <p:sp>
        <p:nvSpPr>
          <p:cNvPr id="103" name="TextBox 5"/>
          <p:cNvSpPr txBox="1"/>
          <p:nvPr/>
        </p:nvSpPr>
        <p:spPr>
          <a:xfrm>
            <a:off x="6595933" y="8638833"/>
            <a:ext cx="5096134" cy="4053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3300"/>
              </a:lnSpc>
              <a:defRPr spc="523" sz="2400">
                <a:solidFill>
                  <a:srgbClr val="191919"/>
                </a:solidFill>
                <a:latin typeface="Roboto Bold"/>
                <a:ea typeface="Roboto Bold"/>
                <a:cs typeface="Roboto Bold"/>
                <a:sym typeface="Roboto Bold"/>
              </a:defRPr>
            </a:lvl1pPr>
          </a:lstStyle>
          <a:p>
            <a:pPr/>
            <a:r>
              <a:t>PROF. DR. MIHIR NAYAK</a:t>
            </a:r>
          </a:p>
        </p:txBody>
      </p:sp>
      <p:sp>
        <p:nvSpPr>
          <p:cNvPr id="104" name="TextBox 7"/>
          <p:cNvSpPr txBox="1"/>
          <p:nvPr/>
        </p:nvSpPr>
        <p:spPr>
          <a:xfrm>
            <a:off x="4467125" y="2843249"/>
            <a:ext cx="10551873" cy="109834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190499" indent="-190499" algn="just" defTabSz="457200">
              <a:lnSpc>
                <a:spcPct val="130000"/>
              </a:lnSpc>
              <a:buSzPct val="29166"/>
              <a:buBlip>
                <a:blip r:embed="rId3"/>
              </a:buBlip>
              <a:defRPr sz="2000">
                <a:uFill>
                  <a:solidFill>
                    <a:srgbClr val="000000"/>
                  </a:solidFill>
                </a:uFill>
                <a:latin typeface="Helvetica Neue"/>
                <a:ea typeface="Helvetica Neue"/>
                <a:cs typeface="Helvetica Neue"/>
                <a:sym typeface="Helvetica Neue"/>
              </a:defRPr>
            </a:pPr>
            <a:r>
              <a:t>Professor an der größten Privathochschule Deutschlands / Europawahl ’24 Kandidat</a:t>
            </a:r>
          </a:p>
          <a:p>
            <a:pPr marL="190499" indent="-190499" algn="just" defTabSz="457200">
              <a:lnSpc>
                <a:spcPct val="130000"/>
              </a:lnSpc>
              <a:buSzPct val="29166"/>
              <a:buBlip>
                <a:blip r:embed="rId3"/>
              </a:buBlip>
              <a:defRPr sz="2000">
                <a:uFill>
                  <a:solidFill>
                    <a:srgbClr val="000000"/>
                  </a:solidFill>
                </a:uFill>
                <a:latin typeface="Helvetica Neue"/>
                <a:ea typeface="Helvetica Neue"/>
                <a:cs typeface="Helvetica Neue"/>
                <a:sym typeface="Helvetica Neue"/>
              </a:defRPr>
            </a:pPr>
            <a:r>
              <a:t>“Made in India” / Mit 18 Jahren nach Europa zum Studium gekommen</a:t>
            </a:r>
          </a:p>
          <a:p>
            <a:pPr marL="190499" indent="-190499" algn="just" defTabSz="457200">
              <a:lnSpc>
                <a:spcPct val="130000"/>
              </a:lnSpc>
              <a:buSzPct val="29166"/>
              <a:buBlip>
                <a:blip r:embed="rId3"/>
              </a:buBlip>
              <a:defRPr sz="2000">
                <a:uFill>
                  <a:solidFill>
                    <a:srgbClr val="000000"/>
                  </a:solidFill>
                </a:uFill>
                <a:latin typeface="Helvetica Neue"/>
                <a:ea typeface="Helvetica Neue"/>
                <a:cs typeface="Helvetica Neue"/>
                <a:sym typeface="Helvetica Neue"/>
              </a:defRPr>
            </a:pPr>
            <a:r>
              <a:rPr b="1"/>
              <a:t>19 Jahre</a:t>
            </a:r>
            <a:r>
              <a:t> auf die DE Staatsbürgerschaft gewartet + </a:t>
            </a:r>
            <a:r>
              <a:rPr b="1"/>
              <a:t>5,2 KG</a:t>
            </a:r>
            <a:r>
              <a:t> </a:t>
            </a:r>
            <a:r>
              <a:rPr b="1" u="sng"/>
              <a:t>Papierunterlagen</a:t>
            </a:r>
            <a:r>
              <a:t> eingereicht</a:t>
            </a:r>
          </a:p>
        </p:txBody>
      </p:sp>
      <p:sp>
        <p:nvSpPr>
          <p:cNvPr id="105" name="TextBox 8"/>
          <p:cNvSpPr txBox="1"/>
          <p:nvPr/>
        </p:nvSpPr>
        <p:spPr>
          <a:xfrm>
            <a:off x="8440191" y="9129683"/>
            <a:ext cx="1409875" cy="29057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2400"/>
              </a:lnSpc>
              <a:defRPr sz="1600">
                <a:latin typeface="Roboto"/>
                <a:ea typeface="Roboto"/>
                <a:cs typeface="Roboto"/>
                <a:sym typeface="Roboto"/>
              </a:defRPr>
            </a:lvl1pPr>
          </a:lstStyle>
          <a:p>
            <a:pPr/>
            <a:r>
              <a:t>Initiator</a:t>
            </a:r>
          </a:p>
        </p:txBody>
      </p:sp>
      <p:sp>
        <p:nvSpPr>
          <p:cNvPr id="106" name="Freeform 11"/>
          <p:cNvSpPr/>
          <p:nvPr/>
        </p:nvSpPr>
        <p:spPr>
          <a:xfrm rot="1291934">
            <a:off x="-7019643" y="-5746478"/>
            <a:ext cx="11748908" cy="8801001"/>
          </a:xfrm>
          <a:prstGeom prst="rect">
            <a:avLst/>
          </a:prstGeom>
          <a:blipFill>
            <a:blip r:embed="rId4"/>
            <a:stretch>
              <a:fillRect/>
            </a:stretch>
          </a:blipFill>
          <a:ln w="12700">
            <a:miter lim="400000"/>
          </a:ln>
        </p:spPr>
        <p:txBody>
          <a:bodyPr lIns="45719" rIns="45719"/>
          <a:lstStyle/>
          <a:p>
            <a:pPr/>
          </a:p>
        </p:txBody>
      </p:sp>
      <p:sp>
        <p:nvSpPr>
          <p:cNvPr id="107" name="Freeform 12"/>
          <p:cNvSpPr/>
          <p:nvPr/>
        </p:nvSpPr>
        <p:spPr>
          <a:xfrm rot="1291934">
            <a:off x="14165978" y="6371875"/>
            <a:ext cx="9330613" cy="6989476"/>
          </a:xfrm>
          <a:prstGeom prst="rect">
            <a:avLst/>
          </a:prstGeom>
          <a:blipFill>
            <a:blip r:embed="rId4"/>
            <a:stretch>
              <a:fillRect/>
            </a:stretch>
          </a:blipFill>
          <a:ln w="12700">
            <a:miter lim="400000"/>
          </a:ln>
        </p:spPr>
        <p:txBody>
          <a:bodyPr lIns="45719" rIns="45719"/>
          <a:lstStyle/>
          <a:p>
            <a:pPr/>
          </a:p>
        </p:txBody>
      </p:sp>
      <p:sp>
        <p:nvSpPr>
          <p:cNvPr id="108" name="Freeform 13"/>
          <p:cNvSpPr/>
          <p:nvPr/>
        </p:nvSpPr>
        <p:spPr>
          <a:xfrm>
            <a:off x="16388996" y="330829"/>
            <a:ext cx="1383457" cy="920863"/>
          </a:xfrm>
          <a:prstGeom prst="rect">
            <a:avLst/>
          </a:prstGeom>
          <a:blipFill>
            <a:blip r:embed="rId5"/>
            <a:stretch>
              <a:fillRect/>
            </a:stretch>
          </a:blipFill>
          <a:ln w="12700">
            <a:miter lim="400000"/>
          </a:ln>
        </p:spPr>
        <p:txBody>
          <a:bodyPr lIns="45719" rIns="45719"/>
          <a:lstStyle/>
          <a:p>
            <a:pPr/>
          </a:p>
        </p:txBody>
      </p:sp>
      <p:pic>
        <p:nvPicPr>
          <p:cNvPr id="109" name="Circle_Prof. Dr. NAYAK.png" descr="Circle_Prof. Dr. NAYAK.png"/>
          <p:cNvPicPr>
            <a:picLocks noChangeAspect="1"/>
          </p:cNvPicPr>
          <p:nvPr/>
        </p:nvPicPr>
        <p:blipFill>
          <a:blip r:embed="rId6">
            <a:extLst/>
          </a:blip>
          <a:stretch>
            <a:fillRect/>
          </a:stretch>
        </p:blipFill>
        <p:spPr>
          <a:xfrm>
            <a:off x="7363338" y="4542975"/>
            <a:ext cx="3830273" cy="383027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TextBox 2"/>
          <p:cNvSpPr txBox="1"/>
          <p:nvPr/>
        </p:nvSpPr>
        <p:spPr>
          <a:xfrm>
            <a:off x="1668974" y="3399173"/>
            <a:ext cx="7765889" cy="182116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7200"/>
              </a:lnSpc>
              <a:defRPr sz="6000">
                <a:solidFill>
                  <a:srgbClr val="191919"/>
                </a:solidFill>
                <a:latin typeface="Roboto Bold"/>
                <a:ea typeface="Roboto Bold"/>
                <a:cs typeface="Roboto Bold"/>
                <a:sym typeface="Roboto Bold"/>
              </a:defRPr>
            </a:lvl1pPr>
          </a:lstStyle>
          <a:p>
            <a:pPr/>
            <a:r>
              <a:t>WELCHES PROBLEM WIR LÖSEN </a:t>
            </a:r>
          </a:p>
        </p:txBody>
      </p:sp>
      <p:sp>
        <p:nvSpPr>
          <p:cNvPr id="112" name="Freeform 3"/>
          <p:cNvSpPr/>
          <p:nvPr/>
        </p:nvSpPr>
        <p:spPr>
          <a:xfrm rot="1291934">
            <a:off x="-7019643" y="-5746478"/>
            <a:ext cx="11748908" cy="8801001"/>
          </a:xfrm>
          <a:prstGeom prst="rect">
            <a:avLst/>
          </a:prstGeom>
          <a:blipFill>
            <a:blip r:embed="rId2"/>
            <a:stretch>
              <a:fillRect/>
            </a:stretch>
          </a:blipFill>
          <a:ln w="12700">
            <a:miter lim="400000"/>
          </a:ln>
        </p:spPr>
        <p:txBody>
          <a:bodyPr lIns="45719" rIns="45719"/>
          <a:lstStyle/>
          <a:p>
            <a:pPr/>
          </a:p>
        </p:txBody>
      </p:sp>
      <p:sp>
        <p:nvSpPr>
          <p:cNvPr id="113" name="Freeform 4"/>
          <p:cNvSpPr/>
          <p:nvPr/>
        </p:nvSpPr>
        <p:spPr>
          <a:xfrm>
            <a:off x="10615900" y="1673831"/>
            <a:ext cx="5904744" cy="6939338"/>
          </a:xfrm>
          <a:prstGeom prst="rect">
            <a:avLst/>
          </a:prstGeom>
          <a:blipFill>
            <a:blip r:embed="rId3"/>
            <a:stretch>
              <a:fillRect/>
            </a:stretch>
          </a:blipFill>
          <a:ln w="12700">
            <a:miter lim="400000"/>
          </a:ln>
        </p:spPr>
        <p:txBody>
          <a:bodyPr lIns="45719" rIns="45719"/>
          <a:lstStyle/>
          <a:p>
            <a:pPr/>
          </a:p>
        </p:txBody>
      </p:sp>
      <p:sp>
        <p:nvSpPr>
          <p:cNvPr id="114" name="TextBox 5"/>
          <p:cNvSpPr txBox="1"/>
          <p:nvPr/>
        </p:nvSpPr>
        <p:spPr>
          <a:xfrm>
            <a:off x="726748" y="5549031"/>
            <a:ext cx="9828483" cy="300049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3400"/>
              </a:lnSpc>
              <a:defRPr sz="2200">
                <a:solidFill>
                  <a:srgbClr val="191919"/>
                </a:solidFill>
                <a:latin typeface="Roboto"/>
                <a:ea typeface="Roboto"/>
                <a:cs typeface="Roboto"/>
                <a:sym typeface="Roboto"/>
              </a:defRPr>
            </a:pPr>
            <a:r>
              <a:rPr b="1"/>
              <a:t>Problem</a:t>
            </a:r>
            <a:r>
              <a:t>: Bürokratie und lange Wartezeiten bei der Beantragung und Verlängerung von Arbeitsvisa in Köln.</a:t>
            </a:r>
          </a:p>
          <a:p>
            <a:pPr>
              <a:lnSpc>
                <a:spcPts val="3400"/>
              </a:lnSpc>
              <a:defRPr sz="2200">
                <a:solidFill>
                  <a:srgbClr val="191919"/>
                </a:solidFill>
                <a:latin typeface="Roboto"/>
                <a:ea typeface="Roboto"/>
                <a:cs typeface="Roboto"/>
                <a:sym typeface="Roboto"/>
              </a:defRPr>
            </a:pPr>
            <a:r>
              <a:rPr b="1"/>
              <a:t>Ziel</a:t>
            </a:r>
            <a:r>
              <a:t>: Digitalisierung der Visumsprozesse, um Effizienz und Transparenz zu erhöhen, Papierverbrauch zu reduzieren und den Zugang zu erleichtern.</a:t>
            </a:r>
          </a:p>
          <a:p>
            <a:pPr>
              <a:lnSpc>
                <a:spcPts val="3400"/>
              </a:lnSpc>
              <a:defRPr sz="2200">
                <a:solidFill>
                  <a:srgbClr val="191919"/>
                </a:solidFill>
                <a:latin typeface="Roboto"/>
                <a:ea typeface="Roboto"/>
                <a:cs typeface="Roboto"/>
                <a:sym typeface="Roboto"/>
              </a:defRPr>
            </a:pPr>
            <a:r>
              <a:rPr b="1"/>
              <a:t>Wer profitiert</a:t>
            </a:r>
            <a:r>
              <a:t>: Ausländische Arbeitnehmer, die in Köln arbeiten möchten, sowie die städtischen Behörden durch effizientere Abläufe.</a:t>
            </a:r>
          </a:p>
        </p:txBody>
      </p:sp>
      <p:sp>
        <p:nvSpPr>
          <p:cNvPr id="115" name="Freeform 6"/>
          <p:cNvSpPr/>
          <p:nvPr/>
        </p:nvSpPr>
        <p:spPr>
          <a:xfrm>
            <a:off x="16388996" y="330829"/>
            <a:ext cx="1383457" cy="920863"/>
          </a:xfrm>
          <a:prstGeom prst="rect">
            <a:avLst/>
          </a:prstGeom>
          <a:blipFill>
            <a:blip r:embed="rId4"/>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Freeform 2"/>
          <p:cNvSpPr/>
          <p:nvPr/>
        </p:nvSpPr>
        <p:spPr>
          <a:xfrm rot="10800000">
            <a:off x="1684135" y="7692811"/>
            <a:ext cx="14319994" cy="6166549"/>
          </a:xfrm>
          <a:prstGeom prst="rect">
            <a:avLst/>
          </a:prstGeom>
          <a:blipFill>
            <a:blip r:embed="rId2"/>
            <a:stretch>
              <a:fillRect/>
            </a:stretch>
          </a:blipFill>
          <a:ln w="12700">
            <a:miter lim="400000"/>
          </a:ln>
        </p:spPr>
        <p:txBody>
          <a:bodyPr lIns="45719" rIns="45719"/>
          <a:lstStyle/>
          <a:p>
            <a:pPr/>
          </a:p>
        </p:txBody>
      </p:sp>
      <p:sp>
        <p:nvSpPr>
          <p:cNvPr id="118" name="TextBox 3"/>
          <p:cNvSpPr txBox="1"/>
          <p:nvPr/>
        </p:nvSpPr>
        <p:spPr>
          <a:xfrm>
            <a:off x="5214925" y="1328884"/>
            <a:ext cx="7858150" cy="122629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0000"/>
              </a:lnSpc>
              <a:defRPr sz="7200">
                <a:latin typeface="Roboto Bold"/>
                <a:ea typeface="Roboto Bold"/>
                <a:cs typeface="Roboto Bold"/>
                <a:sym typeface="Roboto Bold"/>
              </a:defRPr>
            </a:lvl1pPr>
          </a:lstStyle>
          <a:p>
            <a:pPr/>
            <a:r>
              <a:t>Wie wir es lösen</a:t>
            </a:r>
          </a:p>
        </p:txBody>
      </p:sp>
      <p:sp>
        <p:nvSpPr>
          <p:cNvPr id="119" name="TextBox 4"/>
          <p:cNvSpPr txBox="1"/>
          <p:nvPr/>
        </p:nvSpPr>
        <p:spPr>
          <a:xfrm>
            <a:off x="1028700" y="3623343"/>
            <a:ext cx="7815434" cy="2641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lnSpc>
                <a:spcPct val="140000"/>
              </a:lnSpc>
              <a:defRPr sz="2200">
                <a:solidFill>
                  <a:srgbClr val="111111"/>
                </a:solidFill>
                <a:latin typeface="+mn-lt"/>
                <a:ea typeface="+mn-ea"/>
                <a:cs typeface="+mn-cs"/>
                <a:sym typeface="Helvetica"/>
              </a:defRPr>
            </a:pPr>
            <a:r>
              <a:rPr b="1"/>
              <a:t>SmartVisa Cologne:</a:t>
            </a:r>
            <a:endParaRPr b="1"/>
          </a:p>
          <a:p>
            <a:pPr defTabSz="457200">
              <a:lnSpc>
                <a:spcPct val="140000"/>
              </a:lnSpc>
              <a:defRPr sz="2200">
                <a:solidFill>
                  <a:srgbClr val="111111"/>
                </a:solidFill>
                <a:latin typeface="+mn-lt"/>
                <a:ea typeface="+mn-ea"/>
                <a:cs typeface="+mn-cs"/>
                <a:sym typeface="Helvetica"/>
              </a:defRPr>
            </a:pPr>
            <a:r>
              <a:rPr b="1"/>
              <a:t> </a:t>
            </a:r>
            <a:endParaRPr b="1"/>
          </a:p>
          <a:p>
            <a:pPr defTabSz="457200">
              <a:lnSpc>
                <a:spcPct val="140000"/>
              </a:lnSpc>
              <a:defRPr sz="2200">
                <a:solidFill>
                  <a:srgbClr val="111111"/>
                </a:solidFill>
                <a:latin typeface="+mn-lt"/>
                <a:ea typeface="+mn-ea"/>
                <a:cs typeface="+mn-cs"/>
                <a:sym typeface="Helvetica"/>
              </a:defRPr>
            </a:pPr>
            <a:r>
              <a:t>Digitales Tool, das die Beantragung und Verlängerung von Arbeitsvisa effizienter, transparenter &amp; benutzerfreundlicher macht. Es reduziert den Papierverbrauch, minimiert physische Behördengänge und fördert nachhaltige Praktiken.</a:t>
            </a:r>
          </a:p>
        </p:txBody>
      </p:sp>
      <p:sp>
        <p:nvSpPr>
          <p:cNvPr id="120" name="TextBox 5"/>
          <p:cNvSpPr txBox="1"/>
          <p:nvPr/>
        </p:nvSpPr>
        <p:spPr>
          <a:xfrm>
            <a:off x="9443866" y="3392299"/>
            <a:ext cx="7815434" cy="49152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just">
              <a:lnSpc>
                <a:spcPts val="3900"/>
              </a:lnSpc>
              <a:defRPr sz="2100">
                <a:latin typeface="Roboto"/>
                <a:ea typeface="Roboto"/>
                <a:cs typeface="Roboto"/>
                <a:sym typeface="Roboto"/>
              </a:defRPr>
            </a:pPr>
            <a:r>
              <a:rPr b="1"/>
              <a:t>Digitale Plattform: </a:t>
            </a:r>
            <a:r>
              <a:t>Benutzerfreundliche Website oder App, die den gesamten Prozess der Beantragung und Verlängerung von Arbeitsvisa digital abwickelt.</a:t>
            </a:r>
          </a:p>
          <a:p>
            <a:pPr algn="just">
              <a:lnSpc>
                <a:spcPts val="3900"/>
              </a:lnSpc>
              <a:defRPr sz="2100">
                <a:latin typeface="Roboto"/>
                <a:ea typeface="Roboto"/>
                <a:cs typeface="Roboto"/>
                <a:sym typeface="Roboto"/>
              </a:defRPr>
            </a:pPr>
            <a:r>
              <a:rPr b="1"/>
              <a:t>KI-unterstützte Workflow-Automatisierung:</a:t>
            </a:r>
            <a:r>
              <a:t> beschleunigt die Bearbeitung der Anträge und reduziert Wartezeiten.</a:t>
            </a:r>
          </a:p>
          <a:p>
            <a:pPr algn="just">
              <a:lnSpc>
                <a:spcPts val="3900"/>
              </a:lnSpc>
              <a:defRPr sz="2100">
                <a:latin typeface="Roboto"/>
                <a:ea typeface="Roboto"/>
                <a:cs typeface="Roboto"/>
                <a:sym typeface="Roboto"/>
              </a:defRPr>
            </a:pPr>
            <a:r>
              <a:rPr b="1"/>
              <a:t>Mehrsprachigkeit:</a:t>
            </a:r>
            <a:r>
              <a:t> Unterstützung in mehreren Sprachen, um Sprachbarrieren zu überwinden und den Zugang für internationale Antragsteller zu erleichtern.</a:t>
            </a:r>
          </a:p>
          <a:p>
            <a:pPr algn="just">
              <a:lnSpc>
                <a:spcPts val="3900"/>
              </a:lnSpc>
              <a:defRPr sz="2100">
                <a:latin typeface="Roboto"/>
                <a:ea typeface="Roboto"/>
                <a:cs typeface="Roboto"/>
                <a:sym typeface="Roboto"/>
              </a:defRPr>
            </a:pPr>
            <a:r>
              <a:rPr b="1"/>
              <a:t>Sicherheit: </a:t>
            </a:r>
            <a:r>
              <a:t>Starke Datenverschlüsselung und sichere Speicherung der personenbezogenen Daten</a:t>
            </a:r>
          </a:p>
        </p:txBody>
      </p:sp>
      <p:sp>
        <p:nvSpPr>
          <p:cNvPr id="121" name="Freeform 6"/>
          <p:cNvSpPr/>
          <p:nvPr/>
        </p:nvSpPr>
        <p:spPr>
          <a:xfrm rot="1291934">
            <a:off x="-7019643" y="-5746478"/>
            <a:ext cx="11748908" cy="8801001"/>
          </a:xfrm>
          <a:prstGeom prst="rect">
            <a:avLst/>
          </a:prstGeom>
          <a:blipFill>
            <a:blip r:embed="rId3"/>
            <a:stretch>
              <a:fillRect/>
            </a:stretch>
          </a:blipFill>
          <a:ln w="12700">
            <a:miter lim="400000"/>
          </a:ln>
        </p:spPr>
        <p:txBody>
          <a:bodyPr lIns="45719" rIns="45719"/>
          <a:lstStyle/>
          <a:p>
            <a:pPr/>
          </a:p>
        </p:txBody>
      </p:sp>
      <p:sp>
        <p:nvSpPr>
          <p:cNvPr id="122" name="Freeform 7"/>
          <p:cNvSpPr/>
          <p:nvPr/>
        </p:nvSpPr>
        <p:spPr>
          <a:xfrm>
            <a:off x="16388996" y="330829"/>
            <a:ext cx="1383457" cy="920863"/>
          </a:xfrm>
          <a:prstGeom prst="rect">
            <a:avLst/>
          </a:prstGeom>
          <a:blipFill>
            <a:blip r:embed="rId4"/>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Freeform 2"/>
          <p:cNvSpPr/>
          <p:nvPr/>
        </p:nvSpPr>
        <p:spPr>
          <a:xfrm>
            <a:off x="4883613" y="7261558"/>
            <a:ext cx="8520774" cy="8520773"/>
          </a:xfrm>
          <a:prstGeom prst="rect">
            <a:avLst/>
          </a:prstGeom>
          <a:blipFill>
            <a:blip r:embed="rId2"/>
            <a:stretch>
              <a:fillRect/>
            </a:stretch>
          </a:blipFill>
          <a:ln w="12700">
            <a:miter lim="400000"/>
          </a:ln>
        </p:spPr>
        <p:txBody>
          <a:bodyPr lIns="45719" rIns="45719"/>
          <a:lstStyle/>
          <a:p>
            <a:pPr/>
          </a:p>
        </p:txBody>
      </p:sp>
      <p:sp>
        <p:nvSpPr>
          <p:cNvPr id="125" name="Freeform 3"/>
          <p:cNvSpPr/>
          <p:nvPr/>
        </p:nvSpPr>
        <p:spPr>
          <a:xfrm>
            <a:off x="8196418" y="6653176"/>
            <a:ext cx="1753934" cy="1753934"/>
          </a:xfrm>
          <a:prstGeom prst="rect">
            <a:avLst/>
          </a:prstGeom>
          <a:blipFill>
            <a:blip r:embed="rId3"/>
            <a:stretch>
              <a:fillRect/>
            </a:stretch>
          </a:blipFill>
          <a:ln w="12700">
            <a:miter lim="400000"/>
          </a:ln>
        </p:spPr>
        <p:txBody>
          <a:bodyPr lIns="45719" rIns="45719"/>
          <a:lstStyle/>
          <a:p>
            <a:pPr/>
          </a:p>
        </p:txBody>
      </p:sp>
      <p:sp>
        <p:nvSpPr>
          <p:cNvPr id="126" name="Freeform 4"/>
          <p:cNvSpPr/>
          <p:nvPr/>
        </p:nvSpPr>
        <p:spPr>
          <a:xfrm>
            <a:off x="8697000" y="7100485"/>
            <a:ext cx="752770" cy="824747"/>
          </a:xfrm>
          <a:prstGeom prst="rect">
            <a:avLst/>
          </a:prstGeom>
          <a:blipFill>
            <a:blip r:embed="rId4"/>
            <a:stretch>
              <a:fillRect/>
            </a:stretch>
          </a:blipFill>
          <a:ln w="12700">
            <a:miter lim="400000"/>
          </a:ln>
        </p:spPr>
        <p:txBody>
          <a:bodyPr lIns="45719" rIns="45719"/>
          <a:lstStyle/>
          <a:p>
            <a:pPr/>
          </a:p>
        </p:txBody>
      </p:sp>
      <p:sp>
        <p:nvSpPr>
          <p:cNvPr id="127" name="Freeform 5"/>
          <p:cNvSpPr/>
          <p:nvPr/>
        </p:nvSpPr>
        <p:spPr>
          <a:xfrm>
            <a:off x="12260004" y="8128275"/>
            <a:ext cx="1841522" cy="1841522"/>
          </a:xfrm>
          <a:prstGeom prst="rect">
            <a:avLst/>
          </a:prstGeom>
          <a:blipFill>
            <a:blip r:embed="rId3"/>
            <a:stretch>
              <a:fillRect/>
            </a:stretch>
          </a:blipFill>
          <a:ln w="12700">
            <a:miter lim="400000"/>
          </a:ln>
        </p:spPr>
        <p:txBody>
          <a:bodyPr lIns="45719" rIns="45719"/>
          <a:lstStyle/>
          <a:p>
            <a:pPr/>
          </a:p>
        </p:txBody>
      </p:sp>
      <p:sp>
        <p:nvSpPr>
          <p:cNvPr id="128" name="Freeform 6"/>
          <p:cNvSpPr/>
          <p:nvPr/>
        </p:nvSpPr>
        <p:spPr>
          <a:xfrm>
            <a:off x="4186475" y="8128275"/>
            <a:ext cx="1841522" cy="1841522"/>
          </a:xfrm>
          <a:prstGeom prst="rect">
            <a:avLst/>
          </a:prstGeom>
          <a:blipFill>
            <a:blip r:embed="rId3"/>
            <a:stretch>
              <a:fillRect/>
            </a:stretch>
          </a:blipFill>
          <a:ln w="12700">
            <a:miter lim="400000"/>
          </a:ln>
        </p:spPr>
        <p:txBody>
          <a:bodyPr lIns="45719" rIns="45719"/>
          <a:lstStyle/>
          <a:p>
            <a:pPr/>
          </a:p>
        </p:txBody>
      </p:sp>
      <p:sp>
        <p:nvSpPr>
          <p:cNvPr id="129" name="Freeform 7"/>
          <p:cNvSpPr/>
          <p:nvPr/>
        </p:nvSpPr>
        <p:spPr>
          <a:xfrm>
            <a:off x="4585353" y="8513889"/>
            <a:ext cx="1043764" cy="996320"/>
          </a:xfrm>
          <a:prstGeom prst="rect">
            <a:avLst/>
          </a:prstGeom>
          <a:blipFill>
            <a:blip r:embed="rId5"/>
            <a:stretch>
              <a:fillRect/>
            </a:stretch>
          </a:blipFill>
          <a:ln w="12700">
            <a:miter lim="400000"/>
          </a:ln>
        </p:spPr>
        <p:txBody>
          <a:bodyPr lIns="45719" rIns="45719"/>
          <a:lstStyle/>
          <a:p>
            <a:pPr/>
          </a:p>
        </p:txBody>
      </p:sp>
      <p:sp>
        <p:nvSpPr>
          <p:cNvPr id="130" name="Freeform 8"/>
          <p:cNvSpPr/>
          <p:nvPr/>
        </p:nvSpPr>
        <p:spPr>
          <a:xfrm>
            <a:off x="12726299" y="8587861"/>
            <a:ext cx="908932" cy="922348"/>
          </a:xfrm>
          <a:prstGeom prst="rect">
            <a:avLst/>
          </a:prstGeom>
          <a:blipFill>
            <a:blip r:embed="rId6"/>
            <a:stretch>
              <a:fillRect/>
            </a:stretch>
          </a:blipFill>
          <a:ln w="12700">
            <a:miter lim="400000"/>
          </a:ln>
        </p:spPr>
        <p:txBody>
          <a:bodyPr lIns="45719" rIns="45719"/>
          <a:lstStyle/>
          <a:p>
            <a:pPr/>
          </a:p>
        </p:txBody>
      </p:sp>
      <p:sp>
        <p:nvSpPr>
          <p:cNvPr id="131" name="Group 9"/>
          <p:cNvSpPr/>
          <p:nvPr/>
        </p:nvSpPr>
        <p:spPr>
          <a:xfrm>
            <a:off x="1652106" y="3888704"/>
            <a:ext cx="347400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ts val="4100"/>
              </a:lnSpc>
              <a:defRPr spc="29" sz="2900">
                <a:solidFill>
                  <a:srgbClr val="191919"/>
                </a:solidFill>
                <a:latin typeface="Roboto Bold"/>
                <a:ea typeface="Roboto Bold"/>
                <a:cs typeface="Roboto Bold"/>
                <a:sym typeface="Roboto Bold"/>
              </a:defRPr>
            </a:lvl1pPr>
          </a:lstStyle>
          <a:p>
            <a:pPr/>
            <a:r>
              <a:t>Nachhaltigkeit</a:t>
            </a:r>
          </a:p>
        </p:txBody>
      </p:sp>
      <p:sp>
        <p:nvSpPr>
          <p:cNvPr id="132" name="TextBox 12"/>
          <p:cNvSpPr txBox="1"/>
          <p:nvPr/>
        </p:nvSpPr>
        <p:spPr>
          <a:xfrm>
            <a:off x="7845422" y="895350"/>
            <a:ext cx="2597155" cy="11667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9500"/>
              </a:lnSpc>
              <a:defRPr spc="368" sz="6900">
                <a:solidFill>
                  <a:srgbClr val="231F20"/>
                </a:solidFill>
                <a:latin typeface="Roboto Bold"/>
                <a:ea typeface="Roboto Bold"/>
                <a:cs typeface="Roboto Bold"/>
                <a:sym typeface="Roboto Bold"/>
              </a:defRPr>
            </a:lvl1pPr>
          </a:lstStyle>
          <a:p>
            <a:pPr/>
            <a:r>
              <a:t>OKRs</a:t>
            </a:r>
          </a:p>
        </p:txBody>
      </p:sp>
      <p:sp>
        <p:nvSpPr>
          <p:cNvPr id="133" name="TextBox 13"/>
          <p:cNvSpPr txBox="1"/>
          <p:nvPr/>
        </p:nvSpPr>
        <p:spPr>
          <a:xfrm>
            <a:off x="1353343" y="4680901"/>
            <a:ext cx="4383524" cy="1930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defRPr b="1" sz="1600">
                <a:solidFill>
                  <a:srgbClr val="111111"/>
                </a:solidFill>
                <a:latin typeface="+mn-lt"/>
                <a:ea typeface="+mn-ea"/>
                <a:cs typeface="+mn-cs"/>
                <a:sym typeface="Helvetica"/>
              </a:defRPr>
            </a:pPr>
            <a:r>
              <a:t>Reduzierung des ökologischen Fußabdrucks durch Digitalisierung.</a:t>
            </a:r>
          </a:p>
          <a:p>
            <a:pPr defTabSz="457200">
              <a:defRPr sz="1600">
                <a:solidFill>
                  <a:srgbClr val="111111"/>
                </a:solidFill>
                <a:latin typeface="+mn-lt"/>
                <a:ea typeface="+mn-ea"/>
                <a:cs typeface="+mn-cs"/>
                <a:sym typeface="Helvetica"/>
              </a:defRPr>
            </a:pPr>
          </a:p>
          <a:p>
            <a:pPr defTabSz="457200">
              <a:defRPr b="1" sz="1600">
                <a:solidFill>
                  <a:srgbClr val="111111"/>
                </a:solidFill>
                <a:latin typeface="+mn-lt"/>
                <a:ea typeface="+mn-ea"/>
                <a:cs typeface="+mn-cs"/>
                <a:sym typeface="Helvetica"/>
              </a:defRPr>
            </a:pPr>
            <a:r>
              <a:t>Key Results</a:t>
            </a:r>
            <a:r>
              <a:rPr b="0"/>
              <a:t>:</a:t>
            </a:r>
            <a:endParaRPr b="0"/>
          </a:p>
          <a:p>
            <a:pPr marL="457200" indent="-317500" defTabSz="457200">
              <a:buClr>
                <a:srgbClr val="111111"/>
              </a:buClr>
              <a:buSzPct val="100000"/>
              <a:buFont typeface="TimesNewRomanPSMT"/>
              <a:buChar char="◦"/>
              <a:defRPr sz="1600">
                <a:solidFill>
                  <a:srgbClr val="111111"/>
                </a:solidFill>
                <a:latin typeface="+mn-lt"/>
                <a:ea typeface="+mn-ea"/>
                <a:cs typeface="+mn-cs"/>
                <a:sym typeface="Helvetica"/>
              </a:defRPr>
            </a:pPr>
            <a:r>
              <a:t>Verringerung des Papierverbrauchs um 80% innerhalb eines Jahres.</a:t>
            </a:r>
          </a:p>
          <a:p>
            <a:pPr marL="457200" indent="-317500" defTabSz="457200">
              <a:buClr>
                <a:srgbClr val="111111"/>
              </a:buClr>
              <a:buSzPct val="100000"/>
              <a:buFont typeface="TimesNewRomanPSMT"/>
              <a:buChar char="◦"/>
              <a:defRPr sz="1600">
                <a:solidFill>
                  <a:srgbClr val="111111"/>
                </a:solidFill>
                <a:latin typeface="+mn-lt"/>
                <a:ea typeface="+mn-ea"/>
                <a:cs typeface="+mn-cs"/>
                <a:sym typeface="Helvetica"/>
              </a:defRPr>
            </a:pPr>
            <a:r>
              <a:t>Reduktion der physischen Behördengänge um 70% durch digitale Prozesse.</a:t>
            </a:r>
          </a:p>
        </p:txBody>
      </p:sp>
      <p:sp>
        <p:nvSpPr>
          <p:cNvPr id="134" name="Group 14"/>
          <p:cNvSpPr/>
          <p:nvPr/>
        </p:nvSpPr>
        <p:spPr>
          <a:xfrm>
            <a:off x="7406998" y="3785880"/>
            <a:ext cx="347400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ts val="4100"/>
              </a:lnSpc>
              <a:defRPr spc="29" sz="2900">
                <a:solidFill>
                  <a:srgbClr val="191919"/>
                </a:solidFill>
                <a:latin typeface="Roboto Bold"/>
                <a:ea typeface="Roboto Bold"/>
                <a:cs typeface="Roboto Bold"/>
                <a:sym typeface="Roboto Bold"/>
              </a:defRPr>
            </a:lvl1pPr>
          </a:lstStyle>
          <a:p>
            <a:pPr/>
            <a:r>
              <a:t>Digitalisierung</a:t>
            </a:r>
          </a:p>
        </p:txBody>
      </p:sp>
      <p:sp>
        <p:nvSpPr>
          <p:cNvPr id="135" name="TextBox 17"/>
          <p:cNvSpPr txBox="1"/>
          <p:nvPr/>
        </p:nvSpPr>
        <p:spPr>
          <a:xfrm>
            <a:off x="6390126" y="4508048"/>
            <a:ext cx="5864151" cy="2171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defRPr b="1" sz="1600">
                <a:solidFill>
                  <a:srgbClr val="111111"/>
                </a:solidFill>
                <a:latin typeface="+mn-lt"/>
                <a:ea typeface="+mn-ea"/>
                <a:cs typeface="+mn-cs"/>
                <a:sym typeface="Helvetica"/>
              </a:defRPr>
            </a:pPr>
            <a:r>
              <a:t>Effiziente und benutzerfreundliche digitale Visumsprozesse.</a:t>
            </a:r>
          </a:p>
          <a:p>
            <a:pPr defTabSz="457200">
              <a:defRPr b="1" sz="1600">
                <a:solidFill>
                  <a:srgbClr val="111111"/>
                </a:solidFill>
                <a:latin typeface="+mn-lt"/>
                <a:ea typeface="+mn-ea"/>
                <a:cs typeface="+mn-cs"/>
                <a:sym typeface="Helvetica"/>
              </a:defRPr>
            </a:pPr>
          </a:p>
          <a:p>
            <a:pPr defTabSz="457200">
              <a:defRPr b="1" sz="1600">
                <a:solidFill>
                  <a:srgbClr val="111111"/>
                </a:solidFill>
                <a:latin typeface="+mn-lt"/>
                <a:ea typeface="+mn-ea"/>
                <a:cs typeface="+mn-cs"/>
                <a:sym typeface="Helvetica"/>
              </a:defRPr>
            </a:pPr>
            <a:r>
              <a:t>Key Results</a:t>
            </a:r>
            <a:r>
              <a:rPr b="0"/>
              <a:t>:</a:t>
            </a:r>
            <a:endParaRPr b="0"/>
          </a:p>
          <a:p>
            <a:pPr marL="457200" indent="-317500" defTabSz="457200">
              <a:buClr>
                <a:srgbClr val="111111"/>
              </a:buClr>
              <a:buSzPct val="100000"/>
              <a:buFont typeface="TimesNewRomanPSMT"/>
              <a:buChar char="◦"/>
              <a:defRPr sz="1600">
                <a:solidFill>
                  <a:srgbClr val="111111"/>
                </a:solidFill>
                <a:latin typeface="+mn-lt"/>
                <a:ea typeface="+mn-ea"/>
                <a:cs typeface="+mn-cs"/>
                <a:sym typeface="Helvetica"/>
              </a:defRPr>
            </a:pPr>
            <a:r>
              <a:t>Entwicklung und Einführung einer benutzerfreundlichen Online-Plattform innerhalb von 1 Jahr.</a:t>
            </a:r>
          </a:p>
          <a:p>
            <a:pPr marL="457200" indent="-317500" defTabSz="457200">
              <a:buClr>
                <a:srgbClr val="111111"/>
              </a:buClr>
              <a:buSzPct val="100000"/>
              <a:buFont typeface="TimesNewRomanPSMT"/>
              <a:buChar char="◦"/>
              <a:defRPr sz="1600">
                <a:solidFill>
                  <a:srgbClr val="111111"/>
                </a:solidFill>
                <a:latin typeface="+mn-lt"/>
                <a:ea typeface="+mn-ea"/>
                <a:cs typeface="+mn-cs"/>
                <a:sym typeface="Helvetica"/>
              </a:defRPr>
            </a:pPr>
            <a:r>
              <a:t>Integration von KI-gestützten Workflow-Automatisierung zur Unterstützung der Behördenangestellten</a:t>
            </a:r>
          </a:p>
          <a:p>
            <a:pPr marL="457200" indent="-317500" defTabSz="457200">
              <a:buClr>
                <a:srgbClr val="111111"/>
              </a:buClr>
              <a:buSzPct val="100000"/>
              <a:buFont typeface="TimesNewRomanPSMT"/>
              <a:buChar char="◦"/>
              <a:defRPr sz="1600">
                <a:solidFill>
                  <a:srgbClr val="111111"/>
                </a:solidFill>
                <a:latin typeface="+mn-lt"/>
                <a:ea typeface="+mn-ea"/>
                <a:cs typeface="+mn-cs"/>
                <a:sym typeface="Helvetica"/>
              </a:defRPr>
            </a:pPr>
            <a:r>
              <a:t>Mehrsprachige Unterstützung für mind. 3 Sprachen innerhalb des 1 Jahres.</a:t>
            </a:r>
          </a:p>
        </p:txBody>
      </p:sp>
      <p:sp>
        <p:nvSpPr>
          <p:cNvPr id="136" name="Group 18"/>
          <p:cNvSpPr/>
          <p:nvPr/>
        </p:nvSpPr>
        <p:spPr>
          <a:xfrm>
            <a:off x="13161889" y="4048657"/>
            <a:ext cx="347400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ts val="4100"/>
              </a:lnSpc>
              <a:defRPr spc="29" sz="2900">
                <a:solidFill>
                  <a:srgbClr val="202020"/>
                </a:solidFill>
                <a:latin typeface="Roboto Bold"/>
                <a:ea typeface="Roboto Bold"/>
                <a:cs typeface="Roboto Bold"/>
                <a:sym typeface="Roboto Bold"/>
              </a:defRPr>
            </a:lvl1pPr>
          </a:lstStyle>
          <a:p>
            <a:pPr/>
            <a:r>
              <a:t>Bürgerbeteiligung</a:t>
            </a:r>
          </a:p>
        </p:txBody>
      </p:sp>
      <p:sp>
        <p:nvSpPr>
          <p:cNvPr id="137" name="TextBox 21"/>
          <p:cNvSpPr txBox="1"/>
          <p:nvPr/>
        </p:nvSpPr>
        <p:spPr>
          <a:xfrm>
            <a:off x="13218439" y="4680901"/>
            <a:ext cx="4383524" cy="3136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a:defRPr b="1" sz="1600">
                <a:solidFill>
                  <a:srgbClr val="111111"/>
                </a:solidFill>
                <a:latin typeface="+mn-lt"/>
                <a:ea typeface="+mn-ea"/>
                <a:cs typeface="+mn-cs"/>
                <a:sym typeface="Helvetica"/>
              </a:defRPr>
            </a:pPr>
            <a:r>
              <a:t>Förderung der Partizipation und des Vertrauens der Bürger*innen.</a:t>
            </a:r>
          </a:p>
          <a:p>
            <a:pPr marL="457200" indent="-317500" defTabSz="457200">
              <a:buClr>
                <a:srgbClr val="111111"/>
              </a:buClr>
              <a:buSzPct val="100000"/>
              <a:buFont typeface="TimesNewRomanPSMT"/>
              <a:buChar char="◦"/>
              <a:defRPr b="1" sz="1600">
                <a:solidFill>
                  <a:srgbClr val="111111"/>
                </a:solidFill>
                <a:latin typeface="+mn-lt"/>
                <a:ea typeface="+mn-ea"/>
                <a:cs typeface="+mn-cs"/>
                <a:sym typeface="Helvetica"/>
              </a:defRPr>
            </a:pPr>
          </a:p>
          <a:p>
            <a:pPr defTabSz="457200">
              <a:defRPr b="1" sz="1600">
                <a:solidFill>
                  <a:srgbClr val="111111"/>
                </a:solidFill>
                <a:latin typeface="+mn-lt"/>
                <a:ea typeface="+mn-ea"/>
                <a:cs typeface="+mn-cs"/>
                <a:sym typeface="Helvetica"/>
              </a:defRPr>
            </a:pPr>
            <a:r>
              <a:t>Key Results</a:t>
            </a:r>
            <a:r>
              <a:rPr b="0"/>
              <a:t>:</a:t>
            </a:r>
            <a:endParaRPr b="0"/>
          </a:p>
          <a:p>
            <a:pPr marL="457200" indent="-317500" defTabSz="457200">
              <a:buClr>
                <a:srgbClr val="111111"/>
              </a:buClr>
              <a:buSzPct val="100000"/>
              <a:buFont typeface="TimesNewRomanPSMT"/>
              <a:buChar char="◦"/>
              <a:defRPr sz="1600">
                <a:solidFill>
                  <a:srgbClr val="111111"/>
                </a:solidFill>
                <a:latin typeface="+mn-lt"/>
                <a:ea typeface="+mn-ea"/>
                <a:cs typeface="+mn-cs"/>
                <a:sym typeface="Helvetica"/>
              </a:defRPr>
            </a:pPr>
            <a:r>
              <a:t>Einführung eines Feedback-Systems auf der Plattform, um kontinuierliche Verbesserungen zu ermöglichen.</a:t>
            </a:r>
          </a:p>
          <a:p>
            <a:pPr marL="457200" indent="-317500" defTabSz="457200">
              <a:buClr>
                <a:srgbClr val="111111"/>
              </a:buClr>
              <a:buSzPct val="100000"/>
              <a:buFont typeface="TimesNewRomanPSMT"/>
              <a:buChar char="◦"/>
              <a:defRPr sz="1600">
                <a:solidFill>
                  <a:srgbClr val="111111"/>
                </a:solidFill>
                <a:latin typeface="+mn-lt"/>
                <a:ea typeface="+mn-ea"/>
                <a:cs typeface="+mn-cs"/>
                <a:sym typeface="Helvetica"/>
              </a:defRPr>
            </a:pPr>
            <a:r>
              <a:t>Durchführung von min. 4 Workshops pro Jahr zur Einbindung der Bürger*innen in den Digitalisierungsprozess.</a:t>
            </a:r>
          </a:p>
          <a:p>
            <a:pPr marL="457200" indent="-317500" defTabSz="457200">
              <a:buClr>
                <a:srgbClr val="111111"/>
              </a:buClr>
              <a:buSzPct val="100000"/>
              <a:buFont typeface="TimesNewRomanPSMT"/>
              <a:buChar char="◦"/>
              <a:defRPr sz="1600">
                <a:solidFill>
                  <a:srgbClr val="111111"/>
                </a:solidFill>
                <a:latin typeface="+mn-lt"/>
                <a:ea typeface="+mn-ea"/>
                <a:cs typeface="+mn-cs"/>
                <a:sym typeface="Helvetica"/>
              </a:defRPr>
            </a:pPr>
            <a:r>
              <a:t>Erhöhung der Zufriedenheit der Antragsteller um 50% durch regelmäßige Umfragen und Anpassungen der Prozesse</a:t>
            </a:r>
            <a:r>
              <a:t>.</a:t>
            </a:r>
          </a:p>
        </p:txBody>
      </p:sp>
      <p:sp>
        <p:nvSpPr>
          <p:cNvPr id="138" name="Freeform 22"/>
          <p:cNvSpPr/>
          <p:nvPr/>
        </p:nvSpPr>
        <p:spPr>
          <a:xfrm rot="1291934">
            <a:off x="-7019643" y="-5746478"/>
            <a:ext cx="11748908" cy="8801001"/>
          </a:xfrm>
          <a:prstGeom prst="rect">
            <a:avLst/>
          </a:prstGeom>
          <a:blipFill>
            <a:blip r:embed="rId7"/>
            <a:stretch>
              <a:fillRect/>
            </a:stretch>
          </a:blipFill>
          <a:ln w="12700">
            <a:miter lim="400000"/>
          </a:ln>
        </p:spPr>
        <p:txBody>
          <a:bodyPr lIns="45719" rIns="45719"/>
          <a:lstStyle/>
          <a:p>
            <a:pPr/>
          </a:p>
        </p:txBody>
      </p:sp>
      <p:sp>
        <p:nvSpPr>
          <p:cNvPr id="139" name="Freeform 23"/>
          <p:cNvSpPr/>
          <p:nvPr/>
        </p:nvSpPr>
        <p:spPr>
          <a:xfrm>
            <a:off x="16388996" y="330829"/>
            <a:ext cx="1383457" cy="920863"/>
          </a:xfrm>
          <a:prstGeom prst="rect">
            <a:avLst/>
          </a:prstGeom>
          <a:blipFill>
            <a:blip r:embed="rId8"/>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AutoShape 2"/>
          <p:cNvSpPr/>
          <p:nvPr/>
        </p:nvSpPr>
        <p:spPr>
          <a:xfrm flipV="1">
            <a:off x="11198778" y="-37466"/>
            <a:ext cx="1" cy="10287001"/>
          </a:xfrm>
          <a:prstGeom prst="line">
            <a:avLst/>
          </a:prstGeom>
          <a:ln w="76200">
            <a:solidFill>
              <a:srgbClr val="E10000"/>
            </a:solidFill>
          </a:ln>
        </p:spPr>
        <p:txBody>
          <a:bodyPr lIns="45719" rIns="45719"/>
          <a:lstStyle/>
          <a:p>
            <a:pPr/>
          </a:p>
        </p:txBody>
      </p:sp>
      <p:sp>
        <p:nvSpPr>
          <p:cNvPr id="142" name="Freeform 4"/>
          <p:cNvSpPr/>
          <p:nvPr/>
        </p:nvSpPr>
        <p:spPr>
          <a:xfrm>
            <a:off x="10998134" y="1206568"/>
            <a:ext cx="402561" cy="402561"/>
          </a:xfrm>
          <a:prstGeom prst="ellipse">
            <a:avLst/>
          </a:prstGeom>
          <a:solidFill>
            <a:srgbClr val="E10000"/>
          </a:solidFill>
          <a:ln w="12700">
            <a:miter lim="400000"/>
          </a:ln>
        </p:spPr>
        <p:txBody>
          <a:bodyPr lIns="45719" rIns="45719"/>
          <a:lstStyle/>
          <a:p>
            <a:pPr/>
          </a:p>
        </p:txBody>
      </p:sp>
      <p:grpSp>
        <p:nvGrpSpPr>
          <p:cNvPr id="145" name="Group 6"/>
          <p:cNvGrpSpPr/>
          <p:nvPr/>
        </p:nvGrpSpPr>
        <p:grpSpPr>
          <a:xfrm>
            <a:off x="11921190" y="2334312"/>
            <a:ext cx="5834466" cy="7662084"/>
            <a:chOff x="0" y="0"/>
            <a:chExt cx="5834465" cy="7662082"/>
          </a:xfrm>
        </p:grpSpPr>
        <p:sp>
          <p:nvSpPr>
            <p:cNvPr id="143" name="TextBox 7"/>
            <p:cNvSpPr txBox="1"/>
            <p:nvPr/>
          </p:nvSpPr>
          <p:spPr>
            <a:xfrm>
              <a:off x="0" y="1532727"/>
              <a:ext cx="5834466" cy="61293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nSpc>
                  <a:spcPts val="2600"/>
                </a:lnSpc>
                <a:defRPr b="1" spc="94">
                  <a:solidFill>
                    <a:srgbClr val="191919"/>
                  </a:solidFill>
                  <a:latin typeface="Roboto"/>
                  <a:ea typeface="Roboto"/>
                  <a:cs typeface="Roboto"/>
                  <a:sym typeface="Roboto"/>
                </a:defRPr>
              </a:pPr>
              <a:r>
                <a:t>Notwendigkeit: </a:t>
              </a:r>
            </a:p>
            <a:p>
              <a:pPr>
                <a:lnSpc>
                  <a:spcPts val="2600"/>
                </a:lnSpc>
                <a:defRPr spc="94">
                  <a:solidFill>
                    <a:srgbClr val="191919"/>
                  </a:solidFill>
                  <a:latin typeface="Roboto"/>
                  <a:ea typeface="Roboto"/>
                  <a:cs typeface="Roboto"/>
                  <a:sym typeface="Roboto"/>
                </a:defRPr>
              </a:pPr>
              <a:r>
                <a:t>Die Digitalisierung der Visumsprozesse ist dringend erforderlich, um Bürokratie und lange Wartezeiten zu reduzieren. Aktuelle analoge Prozesse sind ineffizient und ressourcenintensiv, was sowohl für Antragsteller als auch für Behörden belastend ist.</a:t>
              </a:r>
            </a:p>
            <a:p>
              <a:pPr>
                <a:lnSpc>
                  <a:spcPts val="2600"/>
                </a:lnSpc>
                <a:defRPr spc="94">
                  <a:solidFill>
                    <a:srgbClr val="191919"/>
                  </a:solidFill>
                  <a:latin typeface="Roboto"/>
                  <a:ea typeface="Roboto"/>
                  <a:cs typeface="Roboto"/>
                  <a:sym typeface="Roboto"/>
                </a:defRPr>
              </a:pPr>
            </a:p>
            <a:p>
              <a:pPr>
                <a:lnSpc>
                  <a:spcPts val="2600"/>
                </a:lnSpc>
                <a:defRPr b="1" spc="94">
                  <a:solidFill>
                    <a:srgbClr val="191919"/>
                  </a:solidFill>
                  <a:latin typeface="Roboto"/>
                  <a:ea typeface="Roboto"/>
                  <a:cs typeface="Roboto"/>
                  <a:sym typeface="Roboto"/>
                </a:defRPr>
              </a:pPr>
              <a:r>
                <a:t>Nachhaltigkeit: </a:t>
              </a:r>
            </a:p>
            <a:p>
              <a:pPr>
                <a:lnSpc>
                  <a:spcPts val="2600"/>
                </a:lnSpc>
                <a:defRPr spc="94">
                  <a:solidFill>
                    <a:srgbClr val="191919"/>
                  </a:solidFill>
                  <a:latin typeface="Roboto"/>
                  <a:ea typeface="Roboto"/>
                  <a:cs typeface="Roboto"/>
                  <a:sym typeface="Roboto"/>
                </a:defRPr>
              </a:pPr>
              <a:r>
                <a:t>Ein digitales System reduziert den Papierverbrauch erheblich und minimiert die Notwendigkeit physischer Besuche bei Behörden. Dies trägt zur Schonung natürlicher Ressourcen und zur Reduktion von CO₂-Emissionen bei.</a:t>
              </a:r>
            </a:p>
          </p:txBody>
        </p:sp>
        <p:sp>
          <p:nvSpPr>
            <p:cNvPr id="144" name="TextBox 8"/>
            <p:cNvSpPr txBox="1"/>
            <p:nvPr/>
          </p:nvSpPr>
          <p:spPr>
            <a:xfrm>
              <a:off x="0" y="0"/>
              <a:ext cx="5834466" cy="11782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nSpc>
                  <a:spcPts val="4300"/>
                </a:lnSpc>
                <a:defRPr spc="240" sz="3200">
                  <a:solidFill>
                    <a:srgbClr val="191919"/>
                  </a:solidFill>
                  <a:latin typeface="Roboto Bold"/>
                  <a:ea typeface="Roboto Bold"/>
                  <a:cs typeface="Roboto Bold"/>
                  <a:sym typeface="Roboto Bold"/>
                </a:defRPr>
              </a:lvl1pPr>
            </a:lstStyle>
            <a:p>
              <a:pPr/>
              <a:r>
                <a:t>WICHTIGE ERKENNTNISSE</a:t>
              </a:r>
            </a:p>
          </p:txBody>
        </p:sp>
      </p:grpSp>
      <p:grpSp>
        <p:nvGrpSpPr>
          <p:cNvPr id="148" name="Group 10"/>
          <p:cNvGrpSpPr/>
          <p:nvPr/>
        </p:nvGrpSpPr>
        <p:grpSpPr>
          <a:xfrm>
            <a:off x="4553386" y="2669421"/>
            <a:ext cx="5922982" cy="2038451"/>
            <a:chOff x="0" y="0"/>
            <a:chExt cx="5922981" cy="2038449"/>
          </a:xfrm>
        </p:grpSpPr>
        <p:sp>
          <p:nvSpPr>
            <p:cNvPr id="146" name="TextBox 11"/>
            <p:cNvSpPr txBox="1"/>
            <p:nvPr/>
          </p:nvSpPr>
          <p:spPr>
            <a:xfrm>
              <a:off x="0" y="952711"/>
              <a:ext cx="5922982" cy="1085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r">
                <a:lnSpc>
                  <a:spcPts val="2600"/>
                </a:lnSpc>
                <a:defRPr spc="94">
                  <a:solidFill>
                    <a:srgbClr val="191919"/>
                  </a:solidFill>
                  <a:latin typeface="Roboto"/>
                  <a:ea typeface="Roboto"/>
                  <a:cs typeface="Roboto"/>
                  <a:sym typeface="Roboto"/>
                </a:defRPr>
              </a:pPr>
              <a:r>
                <a:rPr b="1" spc="141" sz="2700"/>
                <a:t>19 Jahre</a:t>
              </a:r>
              <a:r>
                <a:t> eigener Erfahrung </a:t>
              </a:r>
            </a:p>
            <a:p>
              <a:pPr algn="r">
                <a:lnSpc>
                  <a:spcPts val="2600"/>
                </a:lnSpc>
                <a:defRPr spc="94">
                  <a:solidFill>
                    <a:srgbClr val="191919"/>
                  </a:solidFill>
                  <a:latin typeface="Roboto"/>
                  <a:ea typeface="Roboto"/>
                  <a:cs typeface="Roboto"/>
                  <a:sym typeface="Roboto"/>
                </a:defRPr>
              </a:pPr>
              <a:r>
                <a:t>Feedback von Expatgruppen in Köln &amp; Deutschland</a:t>
              </a:r>
            </a:p>
          </p:txBody>
        </p:sp>
        <p:sp>
          <p:nvSpPr>
            <p:cNvPr id="147" name="TextBox 12"/>
            <p:cNvSpPr txBox="1"/>
            <p:nvPr/>
          </p:nvSpPr>
          <p:spPr>
            <a:xfrm>
              <a:off x="0" y="0"/>
              <a:ext cx="5922982" cy="5892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r">
                <a:lnSpc>
                  <a:spcPts val="4300"/>
                </a:lnSpc>
                <a:defRPr spc="35" sz="3200">
                  <a:solidFill>
                    <a:srgbClr val="191919"/>
                  </a:solidFill>
                  <a:latin typeface="Roboto Bold"/>
                  <a:ea typeface="Roboto Bold"/>
                  <a:cs typeface="Roboto Bold"/>
                  <a:sym typeface="Roboto Bold"/>
                </a:defRPr>
              </a:lvl1pPr>
            </a:lstStyle>
            <a:p>
              <a:pPr/>
              <a:r>
                <a:t>USER RESEARCH</a:t>
              </a:r>
            </a:p>
          </p:txBody>
        </p:sp>
      </p:grpSp>
      <p:grpSp>
        <p:nvGrpSpPr>
          <p:cNvPr id="151" name="Group 14"/>
          <p:cNvGrpSpPr/>
          <p:nvPr/>
        </p:nvGrpSpPr>
        <p:grpSpPr>
          <a:xfrm>
            <a:off x="5143744" y="7184068"/>
            <a:ext cx="5330516" cy="1400340"/>
            <a:chOff x="0" y="0"/>
            <a:chExt cx="5330514" cy="1400338"/>
          </a:xfrm>
        </p:grpSpPr>
        <p:sp>
          <p:nvSpPr>
            <p:cNvPr id="149" name="TextBox 15"/>
            <p:cNvSpPr/>
            <p:nvPr/>
          </p:nvSpPr>
          <p:spPr>
            <a:xfrm>
              <a:off x="0" y="1400338"/>
              <a:ext cx="533051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r">
                <a:lnSpc>
                  <a:spcPts val="2600"/>
                </a:lnSpc>
                <a:defRPr spc="94">
                  <a:solidFill>
                    <a:srgbClr val="191919"/>
                  </a:solidFill>
                  <a:latin typeface="Roboto"/>
                  <a:ea typeface="Roboto"/>
                  <a:cs typeface="Roboto"/>
                  <a:sym typeface="Roboto"/>
                </a:defRPr>
              </a:pPr>
              <a:r>
                <a:t>Vortrag auf der Digital X</a:t>
              </a:r>
            </a:p>
            <a:p>
              <a:pPr algn="r">
                <a:lnSpc>
                  <a:spcPts val="2600"/>
                </a:lnSpc>
                <a:defRPr spc="94">
                  <a:solidFill>
                    <a:srgbClr val="191919"/>
                  </a:solidFill>
                  <a:latin typeface="Roboto"/>
                  <a:ea typeface="Roboto"/>
                  <a:cs typeface="Roboto"/>
                  <a:sym typeface="Roboto"/>
                </a:defRPr>
              </a:pPr>
              <a:r>
                <a:t>Kontakt zu Technologie-Partnern </a:t>
              </a:r>
            </a:p>
          </p:txBody>
        </p:sp>
        <p:sp>
          <p:nvSpPr>
            <p:cNvPr id="150" name="TextBox 16"/>
            <p:cNvSpPr/>
            <p:nvPr/>
          </p:nvSpPr>
          <p:spPr>
            <a:xfrm>
              <a:off x="0" y="0"/>
              <a:ext cx="5330515"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r">
                <a:lnSpc>
                  <a:spcPts val="4300"/>
                </a:lnSpc>
                <a:defRPr spc="147" sz="3200">
                  <a:solidFill>
                    <a:srgbClr val="191919"/>
                  </a:solidFill>
                  <a:latin typeface="Roboto Bold"/>
                  <a:ea typeface="Roboto Bold"/>
                  <a:cs typeface="Roboto Bold"/>
                  <a:sym typeface="Roboto Bold"/>
                </a:defRPr>
              </a:lvl1pPr>
            </a:lstStyle>
            <a:p>
              <a:pPr/>
              <a:r>
                <a:t>BISHERIGE MEILENSTEINE</a:t>
              </a:r>
            </a:p>
          </p:txBody>
        </p:sp>
      </p:grpSp>
      <p:sp>
        <p:nvSpPr>
          <p:cNvPr id="152" name="Freeform 19"/>
          <p:cNvSpPr/>
          <p:nvPr/>
        </p:nvSpPr>
        <p:spPr>
          <a:xfrm>
            <a:off x="11000241" y="2694367"/>
            <a:ext cx="402561" cy="402561"/>
          </a:xfrm>
          <a:prstGeom prst="ellipse">
            <a:avLst/>
          </a:prstGeom>
          <a:solidFill>
            <a:srgbClr val="E10000"/>
          </a:solidFill>
          <a:ln w="12700">
            <a:miter lim="400000"/>
          </a:ln>
        </p:spPr>
        <p:txBody>
          <a:bodyPr lIns="45719" rIns="45719"/>
          <a:lstStyle/>
          <a:p>
            <a:pPr/>
          </a:p>
        </p:txBody>
      </p:sp>
      <p:sp>
        <p:nvSpPr>
          <p:cNvPr id="153" name="Freeform 22"/>
          <p:cNvSpPr/>
          <p:nvPr/>
        </p:nvSpPr>
        <p:spPr>
          <a:xfrm>
            <a:off x="10998134" y="4924261"/>
            <a:ext cx="402561" cy="402561"/>
          </a:xfrm>
          <a:prstGeom prst="ellipse">
            <a:avLst/>
          </a:prstGeom>
          <a:solidFill>
            <a:srgbClr val="E10000"/>
          </a:solidFill>
          <a:ln w="12700">
            <a:miter lim="400000"/>
          </a:ln>
        </p:spPr>
        <p:txBody>
          <a:bodyPr lIns="45719" rIns="45719"/>
          <a:lstStyle/>
          <a:p>
            <a:pPr/>
          </a:p>
        </p:txBody>
      </p:sp>
      <p:sp>
        <p:nvSpPr>
          <p:cNvPr id="154" name="Freeform 25"/>
          <p:cNvSpPr/>
          <p:nvPr/>
        </p:nvSpPr>
        <p:spPr>
          <a:xfrm>
            <a:off x="10998134" y="6458243"/>
            <a:ext cx="402561" cy="402561"/>
          </a:xfrm>
          <a:prstGeom prst="ellipse">
            <a:avLst/>
          </a:prstGeom>
          <a:solidFill>
            <a:srgbClr val="E10000"/>
          </a:solidFill>
          <a:ln w="12700">
            <a:miter lim="400000"/>
          </a:ln>
        </p:spPr>
        <p:txBody>
          <a:bodyPr lIns="45719" rIns="45719"/>
          <a:lstStyle/>
          <a:p>
            <a:pPr/>
          </a:p>
        </p:txBody>
      </p:sp>
      <p:sp>
        <p:nvSpPr>
          <p:cNvPr id="155" name="TextBox 27"/>
          <p:cNvSpPr txBox="1"/>
          <p:nvPr/>
        </p:nvSpPr>
        <p:spPr>
          <a:xfrm>
            <a:off x="16529431" y="9305925"/>
            <a:ext cx="1307337" cy="6916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a:lnSpc>
                <a:spcPts val="5600"/>
              </a:lnSpc>
              <a:defRPr spc="1470" sz="4200">
                <a:solidFill>
                  <a:srgbClr val="FFFFFF"/>
                </a:solidFill>
                <a:latin typeface="Now Medium"/>
                <a:ea typeface="Now Medium"/>
                <a:cs typeface="Now Medium"/>
                <a:sym typeface="Now Medium"/>
              </a:defRPr>
            </a:lvl1pPr>
          </a:lstStyle>
          <a:p>
            <a:pPr/>
            <a:r>
              <a:t>2</a:t>
            </a:r>
          </a:p>
        </p:txBody>
      </p:sp>
      <p:sp>
        <p:nvSpPr>
          <p:cNvPr id="156" name="TextBox 28"/>
          <p:cNvSpPr txBox="1"/>
          <p:nvPr/>
        </p:nvSpPr>
        <p:spPr>
          <a:xfrm>
            <a:off x="3139985" y="516957"/>
            <a:ext cx="7858150" cy="122629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ts val="10000"/>
              </a:lnSpc>
              <a:defRPr sz="7200">
                <a:latin typeface="Roboto Bold"/>
                <a:ea typeface="Roboto Bold"/>
                <a:cs typeface="Roboto Bold"/>
                <a:sym typeface="Roboto Bold"/>
              </a:defRPr>
            </a:lvl1pPr>
          </a:lstStyle>
          <a:p>
            <a:pPr/>
            <a:r>
              <a:t>Status Quo</a:t>
            </a:r>
          </a:p>
        </p:txBody>
      </p:sp>
      <p:sp>
        <p:nvSpPr>
          <p:cNvPr id="157" name="Freeform 29"/>
          <p:cNvSpPr/>
          <p:nvPr/>
        </p:nvSpPr>
        <p:spPr>
          <a:xfrm rot="1291934">
            <a:off x="-7019643" y="-5746478"/>
            <a:ext cx="11748908" cy="8801001"/>
          </a:xfrm>
          <a:prstGeom prst="rect">
            <a:avLst/>
          </a:prstGeom>
          <a:blipFill>
            <a:blip r:embed="rId2"/>
            <a:stretch>
              <a:fillRect/>
            </a:stretch>
          </a:blipFill>
          <a:ln w="12700">
            <a:miter lim="400000"/>
          </a:ln>
        </p:spPr>
        <p:txBody>
          <a:bodyPr lIns="45719" rIns="45719"/>
          <a:lstStyle/>
          <a:p>
            <a:pPr/>
          </a:p>
        </p:txBody>
      </p:sp>
      <p:sp>
        <p:nvSpPr>
          <p:cNvPr id="158" name="Freeform 30"/>
          <p:cNvSpPr/>
          <p:nvPr/>
        </p:nvSpPr>
        <p:spPr>
          <a:xfrm>
            <a:off x="16388996" y="330829"/>
            <a:ext cx="1383457" cy="920863"/>
          </a:xfrm>
          <a:prstGeom prst="rect">
            <a:avLst/>
          </a:prstGeom>
          <a:blipFill>
            <a:blip r:embed="rId3"/>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2" name="Group 2"/>
          <p:cNvGrpSpPr/>
          <p:nvPr/>
        </p:nvGrpSpPr>
        <p:grpSpPr>
          <a:xfrm>
            <a:off x="8505518" y="1746832"/>
            <a:ext cx="9390756" cy="3442963"/>
            <a:chOff x="0" y="0"/>
            <a:chExt cx="9390755" cy="3442962"/>
          </a:xfrm>
        </p:grpSpPr>
        <p:sp>
          <p:nvSpPr>
            <p:cNvPr id="160" name="TextBox 3"/>
            <p:cNvSpPr txBox="1"/>
            <p:nvPr/>
          </p:nvSpPr>
          <p:spPr>
            <a:xfrm>
              <a:off x="0" y="0"/>
              <a:ext cx="9390756" cy="5740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nSpc>
                  <a:spcPts val="3400"/>
                </a:lnSpc>
                <a:defRPr cap="all" sz="2700">
                  <a:solidFill>
                    <a:srgbClr val="191919"/>
                  </a:solidFill>
                  <a:latin typeface="Roboto Bold"/>
                  <a:ea typeface="Roboto Bold"/>
                  <a:cs typeface="Roboto Bold"/>
                  <a:sym typeface="Roboto Bold"/>
                </a:defRPr>
              </a:lvl1pPr>
            </a:lstStyle>
            <a:p>
              <a:pPr/>
              <a:r>
                <a:t>Bedarfsanalyse &amp; Zieldefinition</a:t>
              </a:r>
            </a:p>
          </p:txBody>
        </p:sp>
        <p:sp>
          <p:nvSpPr>
            <p:cNvPr id="161" name="TextBox 4"/>
            <p:cNvSpPr txBox="1"/>
            <p:nvPr/>
          </p:nvSpPr>
          <p:spPr>
            <a:xfrm>
              <a:off x="0" y="968013"/>
              <a:ext cx="9390756" cy="24749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lvl="1" marL="458789" indent="-229393">
                <a:lnSpc>
                  <a:spcPts val="2900"/>
                </a:lnSpc>
                <a:buSzPct val="100000"/>
                <a:buFont typeface="Arial"/>
                <a:buChar char="•"/>
                <a:defRPr sz="2100">
                  <a:solidFill>
                    <a:srgbClr val="191919"/>
                  </a:solidFill>
                  <a:latin typeface="Roboto"/>
                  <a:ea typeface="Roboto"/>
                  <a:cs typeface="Roboto"/>
                  <a:sym typeface="Roboto"/>
                </a:defRPr>
              </a:pPr>
              <a:r>
                <a:t>Durchführung einer umfassenden Bedarfsanalyse zur Ermittlung der spezifischen Anforderungen der Antragsteller und beteiligten Behörden.</a:t>
              </a:r>
            </a:p>
            <a:p>
              <a:pPr lvl="1" marL="458789" indent="-229393">
                <a:lnSpc>
                  <a:spcPts val="2900"/>
                </a:lnSpc>
                <a:buSzPct val="100000"/>
                <a:buFont typeface="Arial"/>
                <a:buChar char="•"/>
                <a:defRPr sz="2100">
                  <a:solidFill>
                    <a:srgbClr val="191919"/>
                  </a:solidFill>
                  <a:latin typeface="Roboto"/>
                  <a:ea typeface="Roboto"/>
                  <a:cs typeface="Roboto"/>
                  <a:sym typeface="Roboto"/>
                </a:defRPr>
              </a:pPr>
              <a:r>
                <a:t>Definition klarer Ziele und Erfolgskriterien für die digitale Plattform. </a:t>
              </a:r>
            </a:p>
          </p:txBody>
        </p:sp>
      </p:grpSp>
      <p:sp>
        <p:nvSpPr>
          <p:cNvPr id="163" name="Freeform 5"/>
          <p:cNvSpPr/>
          <p:nvPr/>
        </p:nvSpPr>
        <p:spPr>
          <a:xfrm rot="1291934">
            <a:off x="13397977" y="6290378"/>
            <a:ext cx="11748907" cy="8801000"/>
          </a:xfrm>
          <a:prstGeom prst="rect">
            <a:avLst/>
          </a:prstGeom>
          <a:blipFill>
            <a:blip r:embed="rId2"/>
            <a:stretch>
              <a:fillRect/>
            </a:stretch>
          </a:blipFill>
          <a:ln w="12700">
            <a:miter lim="400000"/>
          </a:ln>
        </p:spPr>
        <p:txBody>
          <a:bodyPr lIns="45719" rIns="45719"/>
          <a:lstStyle/>
          <a:p>
            <a:pPr/>
          </a:p>
        </p:txBody>
      </p:sp>
      <p:sp>
        <p:nvSpPr>
          <p:cNvPr id="164" name="Freeform 6"/>
          <p:cNvSpPr/>
          <p:nvPr/>
        </p:nvSpPr>
        <p:spPr>
          <a:xfrm>
            <a:off x="1173762" y="4394830"/>
            <a:ext cx="4584435" cy="5297142"/>
          </a:xfrm>
          <a:prstGeom prst="rect">
            <a:avLst/>
          </a:prstGeom>
          <a:blipFill>
            <a:blip r:embed="rId3"/>
            <a:stretch>
              <a:fillRect/>
            </a:stretch>
          </a:blipFill>
          <a:ln w="12700">
            <a:miter lim="400000"/>
          </a:ln>
        </p:spPr>
        <p:txBody>
          <a:bodyPr lIns="45719" rIns="45719"/>
          <a:lstStyle/>
          <a:p>
            <a:pPr/>
          </a:p>
        </p:txBody>
      </p:sp>
      <p:sp>
        <p:nvSpPr>
          <p:cNvPr id="165" name="TextBox 7"/>
          <p:cNvSpPr txBox="1"/>
          <p:nvPr/>
        </p:nvSpPr>
        <p:spPr>
          <a:xfrm>
            <a:off x="1028699" y="1393413"/>
            <a:ext cx="6224301" cy="209357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8200"/>
              </a:lnSpc>
              <a:defRPr sz="7500">
                <a:solidFill>
                  <a:srgbClr val="191919"/>
                </a:solidFill>
                <a:latin typeface="Roboto Bold"/>
                <a:ea typeface="Roboto Bold"/>
                <a:cs typeface="Roboto Bold"/>
                <a:sym typeface="Roboto Bold"/>
              </a:defRPr>
            </a:lvl1pPr>
          </a:lstStyle>
          <a:p>
            <a:pPr/>
            <a:r>
              <a:t>NÄCHSTE SCHRITTE</a:t>
            </a:r>
          </a:p>
        </p:txBody>
      </p:sp>
      <p:sp>
        <p:nvSpPr>
          <p:cNvPr id="166" name="TextBox 8"/>
          <p:cNvSpPr txBox="1"/>
          <p:nvPr/>
        </p:nvSpPr>
        <p:spPr>
          <a:xfrm>
            <a:off x="9607178" y="4397038"/>
            <a:ext cx="6940485" cy="427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3400"/>
              </a:lnSpc>
              <a:defRPr cap="all" sz="2800">
                <a:solidFill>
                  <a:srgbClr val="191919"/>
                </a:solidFill>
                <a:latin typeface="Roboto Bold"/>
                <a:ea typeface="Roboto Bold"/>
                <a:cs typeface="Roboto Bold"/>
                <a:sym typeface="Roboto Bold"/>
              </a:defRPr>
            </a:lvl1pPr>
          </a:lstStyle>
          <a:p>
            <a:pPr/>
            <a:r>
              <a:t>Stakeholder-Einbindung</a:t>
            </a:r>
          </a:p>
        </p:txBody>
      </p:sp>
      <p:sp>
        <p:nvSpPr>
          <p:cNvPr id="167" name="TextBox 9"/>
          <p:cNvSpPr txBox="1"/>
          <p:nvPr/>
        </p:nvSpPr>
        <p:spPr>
          <a:xfrm>
            <a:off x="9553861" y="5383970"/>
            <a:ext cx="7679157" cy="10925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458789" indent="-229393">
              <a:lnSpc>
                <a:spcPts val="2900"/>
              </a:lnSpc>
              <a:buSzPct val="100000"/>
              <a:buFont typeface="Arial"/>
              <a:buChar char="•"/>
              <a:defRPr sz="2100">
                <a:solidFill>
                  <a:srgbClr val="191919"/>
                </a:solidFill>
                <a:latin typeface="Roboto"/>
                <a:ea typeface="Roboto"/>
                <a:cs typeface="Roboto"/>
                <a:sym typeface="Roboto"/>
              </a:defRPr>
            </a:pPr>
            <a:r>
              <a:t>Identifizierung und Einbindung aller relevanten Akteure, einschließlich städtischer Behörden, IT-Experten &amp; Nutzer.</a:t>
            </a:r>
          </a:p>
          <a:p>
            <a:pPr lvl="1" marL="458789" indent="-229393">
              <a:lnSpc>
                <a:spcPts val="2900"/>
              </a:lnSpc>
              <a:buSzPct val="100000"/>
              <a:buFont typeface="Arial"/>
              <a:buChar char="•"/>
              <a:defRPr sz="2100">
                <a:solidFill>
                  <a:srgbClr val="191919"/>
                </a:solidFill>
                <a:latin typeface="Roboto"/>
                <a:ea typeface="Roboto"/>
                <a:cs typeface="Roboto"/>
                <a:sym typeface="Roboto"/>
              </a:defRPr>
            </a:pPr>
            <a:r>
              <a:t>Sammlung von Feedback und Anregungen.</a:t>
            </a:r>
          </a:p>
        </p:txBody>
      </p:sp>
      <p:grpSp>
        <p:nvGrpSpPr>
          <p:cNvPr id="170" name="Group 10"/>
          <p:cNvGrpSpPr/>
          <p:nvPr/>
        </p:nvGrpSpPr>
        <p:grpSpPr>
          <a:xfrm>
            <a:off x="10586824" y="7036257"/>
            <a:ext cx="6940484" cy="2176312"/>
            <a:chOff x="0" y="0"/>
            <a:chExt cx="6940483" cy="2176311"/>
          </a:xfrm>
        </p:grpSpPr>
        <p:sp>
          <p:nvSpPr>
            <p:cNvPr id="168" name="TextBox 11"/>
            <p:cNvSpPr txBox="1"/>
            <p:nvPr/>
          </p:nvSpPr>
          <p:spPr>
            <a:xfrm>
              <a:off x="0" y="0"/>
              <a:ext cx="6940484" cy="4184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nSpc>
                  <a:spcPts val="3400"/>
                </a:lnSpc>
                <a:defRPr cap="all" sz="2500">
                  <a:solidFill>
                    <a:srgbClr val="191919"/>
                  </a:solidFill>
                  <a:latin typeface="Roboto Bold"/>
                  <a:ea typeface="Roboto Bold"/>
                  <a:cs typeface="Roboto Bold"/>
                  <a:sym typeface="Roboto Bold"/>
                </a:defRPr>
              </a:lvl1pPr>
            </a:lstStyle>
            <a:p>
              <a:pPr/>
              <a:r>
                <a:t>Technische Planung &amp; Infrastruktur</a:t>
              </a:r>
            </a:p>
          </p:txBody>
        </p:sp>
        <p:sp>
          <p:nvSpPr>
            <p:cNvPr id="169" name="TextBox 12"/>
            <p:cNvSpPr txBox="1"/>
            <p:nvPr/>
          </p:nvSpPr>
          <p:spPr>
            <a:xfrm>
              <a:off x="0" y="715435"/>
              <a:ext cx="6940484" cy="14608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1" marL="458789" indent="-229393">
                <a:lnSpc>
                  <a:spcPts val="2900"/>
                </a:lnSpc>
                <a:buSzPct val="100000"/>
                <a:buFont typeface="Arial"/>
                <a:buChar char="•"/>
                <a:defRPr sz="2100">
                  <a:solidFill>
                    <a:srgbClr val="191919"/>
                  </a:solidFill>
                  <a:latin typeface="Roboto"/>
                  <a:ea typeface="Roboto"/>
                  <a:cs typeface="Roboto"/>
                  <a:sym typeface="Roboto"/>
                </a:defRPr>
              </a:pPr>
              <a:r>
                <a:t>Wahl der geeigneten Technologie und Plattform für die Entwicklung der digitalen Lösung.</a:t>
              </a:r>
            </a:p>
            <a:p>
              <a:pPr lvl="1" marL="458789" indent="-229393">
                <a:lnSpc>
                  <a:spcPts val="2900"/>
                </a:lnSpc>
                <a:buSzPct val="100000"/>
                <a:buFont typeface="Arial"/>
                <a:buChar char="•"/>
                <a:defRPr sz="2100">
                  <a:solidFill>
                    <a:srgbClr val="191919"/>
                  </a:solidFill>
                  <a:latin typeface="Roboto"/>
                  <a:ea typeface="Roboto"/>
                  <a:cs typeface="Roboto"/>
                  <a:sym typeface="Roboto"/>
                </a:defRPr>
              </a:pPr>
              <a:r>
                <a:t>Sicherstellung der Sicherheit &amp; Skalierbarkeit der technischen Infrastruktur</a:t>
              </a:r>
            </a:p>
          </p:txBody>
        </p:sp>
      </p:grpSp>
      <p:sp>
        <p:nvSpPr>
          <p:cNvPr id="171" name="Freeform 13"/>
          <p:cNvSpPr/>
          <p:nvPr/>
        </p:nvSpPr>
        <p:spPr>
          <a:xfrm>
            <a:off x="16388996" y="330829"/>
            <a:ext cx="1383457" cy="920863"/>
          </a:xfrm>
          <a:prstGeom prst="rect">
            <a:avLst/>
          </a:prstGeom>
          <a:blipFill>
            <a:blip r:embed="rId4"/>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extBox 2"/>
          <p:cNvSpPr txBox="1"/>
          <p:nvPr/>
        </p:nvSpPr>
        <p:spPr>
          <a:xfrm>
            <a:off x="1028699" y="3269539"/>
            <a:ext cx="8411135" cy="20109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7800"/>
              </a:lnSpc>
              <a:defRPr spc="-78" sz="7800">
                <a:latin typeface="Roboto Bold"/>
                <a:ea typeface="Roboto Bold"/>
                <a:cs typeface="Roboto Bold"/>
                <a:sym typeface="Roboto Bold"/>
              </a:defRPr>
            </a:lvl1pPr>
          </a:lstStyle>
          <a:p>
            <a:pPr/>
            <a:r>
              <a:t>Wie ihr uns unterstützen könnt</a:t>
            </a:r>
          </a:p>
        </p:txBody>
      </p:sp>
      <p:sp>
        <p:nvSpPr>
          <p:cNvPr id="174" name="TextBox 3"/>
          <p:cNvSpPr txBox="1"/>
          <p:nvPr/>
        </p:nvSpPr>
        <p:spPr>
          <a:xfrm>
            <a:off x="1028700" y="5940035"/>
            <a:ext cx="6702794" cy="16459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lnSpc>
                <a:spcPct val="130000"/>
              </a:lnSpc>
              <a:defRPr b="1" sz="3000">
                <a:latin typeface="Roboto"/>
                <a:ea typeface="Roboto"/>
                <a:cs typeface="Roboto"/>
                <a:sym typeface="Roboto"/>
              </a:defRPr>
            </a:lvl1pPr>
          </a:lstStyle>
          <a:p>
            <a:pPr/>
            <a:r>
              <a:t>Starkes Netzwerk aus Behörden, Technologiepartnern, UN &amp;  Beratungsstellen</a:t>
            </a:r>
          </a:p>
        </p:txBody>
      </p:sp>
      <p:sp>
        <p:nvSpPr>
          <p:cNvPr id="175" name="TextBox 4"/>
          <p:cNvSpPr txBox="1"/>
          <p:nvPr/>
        </p:nvSpPr>
        <p:spPr>
          <a:xfrm>
            <a:off x="11803199" y="4074881"/>
            <a:ext cx="4148359" cy="12435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3300"/>
              </a:lnSpc>
              <a:defRPr sz="2400">
                <a:latin typeface="Roboto"/>
                <a:ea typeface="Roboto"/>
                <a:cs typeface="Roboto"/>
                <a:sym typeface="Roboto"/>
              </a:defRPr>
            </a:pPr>
            <a:r>
              <a:rPr b="1"/>
              <a:t>Netzwerkaufbau:</a:t>
            </a:r>
            <a:r>
              <a:t> </a:t>
            </a:r>
          </a:p>
          <a:p>
            <a:pPr>
              <a:lnSpc>
                <a:spcPts val="3300"/>
              </a:lnSpc>
              <a:defRPr sz="2400">
                <a:latin typeface="Roboto"/>
                <a:ea typeface="Roboto"/>
                <a:cs typeface="Roboto"/>
                <a:sym typeface="Roboto"/>
              </a:defRPr>
            </a:pPr>
            <a:r>
              <a:t>Vermittlung von Kontakten zu relevanten Partnern</a:t>
            </a:r>
          </a:p>
        </p:txBody>
      </p:sp>
      <p:sp>
        <p:nvSpPr>
          <p:cNvPr id="176" name="TextBox 5"/>
          <p:cNvSpPr txBox="1"/>
          <p:nvPr/>
        </p:nvSpPr>
        <p:spPr>
          <a:xfrm>
            <a:off x="11803199" y="5766055"/>
            <a:ext cx="5490820" cy="12435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3300"/>
              </a:lnSpc>
              <a:defRPr b="1" sz="2400">
                <a:latin typeface="Roboto"/>
                <a:ea typeface="Roboto"/>
                <a:cs typeface="Roboto"/>
                <a:sym typeface="Roboto"/>
              </a:defRPr>
            </a:pPr>
            <a:r>
              <a:t>Ressourcen: </a:t>
            </a:r>
          </a:p>
          <a:p>
            <a:pPr>
              <a:lnSpc>
                <a:spcPts val="3300"/>
              </a:lnSpc>
              <a:defRPr sz="2400">
                <a:latin typeface="Roboto"/>
                <a:ea typeface="Roboto"/>
                <a:cs typeface="Roboto"/>
                <a:sym typeface="Roboto"/>
              </a:defRPr>
            </a:pPr>
            <a:r>
              <a:t>Bereitstellung von Expertise in Digitalisierung &amp; Verwaltungsprozessen</a:t>
            </a:r>
          </a:p>
        </p:txBody>
      </p:sp>
      <p:sp>
        <p:nvSpPr>
          <p:cNvPr id="177" name="TextBox 6"/>
          <p:cNvSpPr txBox="1"/>
          <p:nvPr/>
        </p:nvSpPr>
        <p:spPr>
          <a:xfrm>
            <a:off x="11803199" y="7318299"/>
            <a:ext cx="5357804" cy="124357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3300"/>
              </a:lnSpc>
              <a:defRPr b="1" sz="2400">
                <a:latin typeface="Roboto"/>
                <a:ea typeface="Roboto"/>
                <a:cs typeface="Roboto"/>
                <a:sym typeface="Roboto"/>
              </a:defRPr>
            </a:pPr>
            <a:r>
              <a:t>Förderung: </a:t>
            </a:r>
          </a:p>
          <a:p>
            <a:pPr>
              <a:lnSpc>
                <a:spcPts val="3300"/>
              </a:lnSpc>
              <a:defRPr sz="2400">
                <a:latin typeface="Roboto"/>
                <a:ea typeface="Roboto"/>
                <a:cs typeface="Roboto"/>
                <a:sym typeface="Roboto"/>
              </a:defRPr>
            </a:pPr>
            <a:r>
              <a:t>Unterstützung bei der Beantragung von Fördermitteln</a:t>
            </a:r>
          </a:p>
        </p:txBody>
      </p:sp>
      <p:grpSp>
        <p:nvGrpSpPr>
          <p:cNvPr id="180" name="Group 7"/>
          <p:cNvGrpSpPr/>
          <p:nvPr/>
        </p:nvGrpSpPr>
        <p:grpSpPr>
          <a:xfrm>
            <a:off x="10561311" y="4078037"/>
            <a:ext cx="885229" cy="888825"/>
            <a:chOff x="0" y="0"/>
            <a:chExt cx="885228" cy="888823"/>
          </a:xfrm>
        </p:grpSpPr>
        <p:sp>
          <p:nvSpPr>
            <p:cNvPr id="178" name="Freeform 9"/>
            <p:cNvSpPr/>
            <p:nvPr/>
          </p:nvSpPr>
          <p:spPr>
            <a:xfrm>
              <a:off x="0" y="-1"/>
              <a:ext cx="885229" cy="888825"/>
            </a:xfrm>
            <a:prstGeom prst="ellipse">
              <a:avLst/>
            </a:prstGeom>
            <a:solidFill>
              <a:srgbClr val="E10000"/>
            </a:solidFill>
            <a:ln w="12700" cap="flat">
              <a:noFill/>
              <a:miter lim="400000"/>
            </a:ln>
            <a:effectLst/>
          </p:spPr>
          <p:txBody>
            <a:bodyPr wrap="square" lIns="45719" tIns="45719" rIns="45719" bIns="45719" numCol="1" anchor="t">
              <a:noAutofit/>
            </a:bodyPr>
            <a:lstStyle/>
            <a:p>
              <a:pPr/>
            </a:p>
          </p:txBody>
        </p:sp>
        <p:sp>
          <p:nvSpPr>
            <p:cNvPr id="179" name="TextBox 10"/>
            <p:cNvSpPr txBox="1"/>
            <p:nvPr/>
          </p:nvSpPr>
          <p:spPr>
            <a:xfrm>
              <a:off x="235481" y="204857"/>
              <a:ext cx="433317" cy="501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a:lnSpc>
                  <a:spcPts val="3900"/>
                </a:lnSpc>
                <a:defRPr sz="3600">
                  <a:solidFill>
                    <a:srgbClr val="FFFFFF"/>
                  </a:solidFill>
                  <a:latin typeface="Roboto Bold"/>
                  <a:ea typeface="Roboto Bold"/>
                  <a:cs typeface="Roboto Bold"/>
                  <a:sym typeface="Roboto Bold"/>
                </a:defRPr>
              </a:lvl1pPr>
            </a:lstStyle>
            <a:p>
              <a:pPr/>
              <a:r>
                <a:t>1</a:t>
              </a:r>
            </a:p>
          </p:txBody>
        </p:sp>
      </p:grpSp>
      <p:grpSp>
        <p:nvGrpSpPr>
          <p:cNvPr id="183" name="Group 11"/>
          <p:cNvGrpSpPr/>
          <p:nvPr/>
        </p:nvGrpSpPr>
        <p:grpSpPr>
          <a:xfrm>
            <a:off x="10561311" y="5769211"/>
            <a:ext cx="885229" cy="885229"/>
            <a:chOff x="0" y="0"/>
            <a:chExt cx="885228" cy="885228"/>
          </a:xfrm>
        </p:grpSpPr>
        <p:sp>
          <p:nvSpPr>
            <p:cNvPr id="181" name="Freeform 13"/>
            <p:cNvSpPr/>
            <p:nvPr/>
          </p:nvSpPr>
          <p:spPr>
            <a:xfrm>
              <a:off x="0" y="0"/>
              <a:ext cx="885229" cy="885229"/>
            </a:xfrm>
            <a:prstGeom prst="ellipse">
              <a:avLst/>
            </a:prstGeom>
            <a:solidFill>
              <a:srgbClr val="E10000"/>
            </a:solidFill>
            <a:ln w="12700" cap="flat">
              <a:noFill/>
              <a:miter lim="400000"/>
            </a:ln>
            <a:effectLst/>
          </p:spPr>
          <p:txBody>
            <a:bodyPr wrap="square" lIns="45719" tIns="45719" rIns="45719" bIns="45719" numCol="1" anchor="t">
              <a:noAutofit/>
            </a:bodyPr>
            <a:lstStyle/>
            <a:p>
              <a:pPr/>
            </a:p>
          </p:txBody>
        </p:sp>
        <p:sp>
          <p:nvSpPr>
            <p:cNvPr id="182" name="TextBox 14"/>
            <p:cNvSpPr txBox="1"/>
            <p:nvPr/>
          </p:nvSpPr>
          <p:spPr>
            <a:xfrm>
              <a:off x="235481" y="217898"/>
              <a:ext cx="433317" cy="501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a:lnSpc>
                  <a:spcPts val="3900"/>
                </a:lnSpc>
                <a:defRPr sz="3600">
                  <a:solidFill>
                    <a:srgbClr val="FFFFFF"/>
                  </a:solidFill>
                  <a:latin typeface="DM Sans Bold"/>
                  <a:ea typeface="DM Sans Bold"/>
                  <a:cs typeface="DM Sans Bold"/>
                  <a:sym typeface="DM Sans Bold"/>
                </a:defRPr>
              </a:lvl1pPr>
            </a:lstStyle>
            <a:p>
              <a:pPr/>
              <a:r>
                <a:t>2</a:t>
              </a:r>
            </a:p>
          </p:txBody>
        </p:sp>
      </p:grpSp>
      <p:grpSp>
        <p:nvGrpSpPr>
          <p:cNvPr id="186" name="Group 15"/>
          <p:cNvGrpSpPr/>
          <p:nvPr/>
        </p:nvGrpSpPr>
        <p:grpSpPr>
          <a:xfrm>
            <a:off x="10561311" y="7321456"/>
            <a:ext cx="885229" cy="888824"/>
            <a:chOff x="0" y="0"/>
            <a:chExt cx="885228" cy="888823"/>
          </a:xfrm>
        </p:grpSpPr>
        <p:sp>
          <p:nvSpPr>
            <p:cNvPr id="184" name="Freeform 17"/>
            <p:cNvSpPr/>
            <p:nvPr/>
          </p:nvSpPr>
          <p:spPr>
            <a:xfrm>
              <a:off x="0" y="-1"/>
              <a:ext cx="885229" cy="888825"/>
            </a:xfrm>
            <a:prstGeom prst="ellipse">
              <a:avLst/>
            </a:prstGeom>
            <a:solidFill>
              <a:srgbClr val="E10000"/>
            </a:solidFill>
            <a:ln w="12700" cap="flat">
              <a:noFill/>
              <a:miter lim="400000"/>
            </a:ln>
            <a:effectLst/>
          </p:spPr>
          <p:txBody>
            <a:bodyPr wrap="square" lIns="45719" tIns="45719" rIns="45719" bIns="45719" numCol="1" anchor="t">
              <a:noAutofit/>
            </a:bodyPr>
            <a:lstStyle/>
            <a:p>
              <a:pPr/>
            </a:p>
          </p:txBody>
        </p:sp>
        <p:sp>
          <p:nvSpPr>
            <p:cNvPr id="185" name="TextBox 18"/>
            <p:cNvSpPr txBox="1"/>
            <p:nvPr/>
          </p:nvSpPr>
          <p:spPr>
            <a:xfrm>
              <a:off x="235481" y="210754"/>
              <a:ext cx="433317" cy="5013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a:lnSpc>
                  <a:spcPts val="3900"/>
                </a:lnSpc>
                <a:defRPr sz="3600">
                  <a:solidFill>
                    <a:srgbClr val="FFFFFF"/>
                  </a:solidFill>
                  <a:latin typeface="Roboto Bold"/>
                  <a:ea typeface="Roboto Bold"/>
                  <a:cs typeface="Roboto Bold"/>
                  <a:sym typeface="Roboto Bold"/>
                </a:defRPr>
              </a:lvl1pPr>
            </a:lstStyle>
            <a:p>
              <a:pPr/>
              <a:r>
                <a:t>3</a:t>
              </a:r>
            </a:p>
          </p:txBody>
        </p:sp>
      </p:grpSp>
      <p:sp>
        <p:nvSpPr>
          <p:cNvPr id="187" name="Freeform 19"/>
          <p:cNvSpPr/>
          <p:nvPr/>
        </p:nvSpPr>
        <p:spPr>
          <a:xfrm rot="1291934">
            <a:off x="-7019643" y="-5746478"/>
            <a:ext cx="11748908" cy="8801001"/>
          </a:xfrm>
          <a:prstGeom prst="rect">
            <a:avLst/>
          </a:prstGeom>
          <a:blipFill>
            <a:blip r:embed="rId2"/>
            <a:stretch>
              <a:fillRect/>
            </a:stretch>
          </a:blipFill>
          <a:ln w="12700">
            <a:miter lim="400000"/>
          </a:ln>
        </p:spPr>
        <p:txBody>
          <a:bodyPr lIns="45719" rIns="45719"/>
          <a:lstStyle/>
          <a:p>
            <a:pPr/>
          </a:p>
        </p:txBody>
      </p:sp>
      <p:sp>
        <p:nvSpPr>
          <p:cNvPr id="188" name="Freeform 20"/>
          <p:cNvSpPr/>
          <p:nvPr/>
        </p:nvSpPr>
        <p:spPr>
          <a:xfrm>
            <a:off x="16388996" y="330829"/>
            <a:ext cx="1383457" cy="920863"/>
          </a:xfrm>
          <a:prstGeom prst="rect">
            <a:avLst/>
          </a:prstGeom>
          <a:blipFill>
            <a:blip r:embed="rId3"/>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Freeform 2"/>
          <p:cNvSpPr/>
          <p:nvPr/>
        </p:nvSpPr>
        <p:spPr>
          <a:xfrm flipV="1" rot="14636591">
            <a:off x="13222095" y="2721723"/>
            <a:ext cx="1311594" cy="4114801"/>
          </a:xfrm>
          <a:prstGeom prst="rect">
            <a:avLst/>
          </a:prstGeom>
          <a:blipFill>
            <a:blip r:embed="rId2"/>
            <a:stretch>
              <a:fillRect/>
            </a:stretch>
          </a:blipFill>
          <a:ln w="12700">
            <a:miter lim="400000"/>
          </a:ln>
        </p:spPr>
        <p:txBody>
          <a:bodyPr lIns="45719" rIns="45719"/>
          <a:lstStyle/>
          <a:p>
            <a:pPr/>
          </a:p>
        </p:txBody>
      </p:sp>
      <p:sp>
        <p:nvSpPr>
          <p:cNvPr id="191" name="Freeform 3"/>
          <p:cNvSpPr/>
          <p:nvPr/>
        </p:nvSpPr>
        <p:spPr>
          <a:xfrm>
            <a:off x="7365587" y="8995488"/>
            <a:ext cx="262544" cy="406758"/>
          </a:xfrm>
          <a:prstGeom prst="rect">
            <a:avLst/>
          </a:prstGeom>
          <a:blipFill>
            <a:blip r:embed="rId3"/>
            <a:stretch>
              <a:fillRect/>
            </a:stretch>
          </a:blipFill>
          <a:ln w="12700">
            <a:miter lim="400000"/>
          </a:ln>
        </p:spPr>
        <p:txBody>
          <a:bodyPr lIns="45719" rIns="45719"/>
          <a:lstStyle/>
          <a:p>
            <a:pPr/>
          </a:p>
        </p:txBody>
      </p:sp>
      <p:sp>
        <p:nvSpPr>
          <p:cNvPr id="192" name="Freeform 4"/>
          <p:cNvSpPr/>
          <p:nvPr/>
        </p:nvSpPr>
        <p:spPr>
          <a:xfrm>
            <a:off x="7330802" y="7211307"/>
            <a:ext cx="322067" cy="441737"/>
          </a:xfrm>
          <a:prstGeom prst="rect">
            <a:avLst/>
          </a:prstGeom>
          <a:blipFill>
            <a:blip r:embed="rId4"/>
            <a:stretch>
              <a:fillRect/>
            </a:stretch>
          </a:blipFill>
          <a:ln w="12700">
            <a:miter lim="400000"/>
          </a:ln>
        </p:spPr>
        <p:txBody>
          <a:bodyPr lIns="45719" rIns="45719"/>
          <a:lstStyle/>
          <a:p>
            <a:pPr/>
          </a:p>
        </p:txBody>
      </p:sp>
      <p:sp>
        <p:nvSpPr>
          <p:cNvPr id="193" name="Freeform 5"/>
          <p:cNvSpPr/>
          <p:nvPr/>
        </p:nvSpPr>
        <p:spPr>
          <a:xfrm>
            <a:off x="7330802" y="8181205"/>
            <a:ext cx="377601" cy="290409"/>
          </a:xfrm>
          <a:prstGeom prst="rect">
            <a:avLst/>
          </a:prstGeom>
          <a:blipFill>
            <a:blip r:embed="rId5"/>
            <a:stretch>
              <a:fillRect/>
            </a:stretch>
          </a:blipFill>
          <a:ln w="12700">
            <a:miter lim="400000"/>
          </a:ln>
        </p:spPr>
        <p:txBody>
          <a:bodyPr lIns="45719" rIns="45719"/>
          <a:lstStyle/>
          <a:p>
            <a:pPr/>
          </a:p>
        </p:txBody>
      </p:sp>
      <p:sp>
        <p:nvSpPr>
          <p:cNvPr id="194" name="TextBox 8"/>
          <p:cNvSpPr txBox="1"/>
          <p:nvPr/>
        </p:nvSpPr>
        <p:spPr>
          <a:xfrm>
            <a:off x="2723034" y="1927998"/>
            <a:ext cx="7842655" cy="181328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nSpc>
                <a:spcPts val="14800"/>
              </a:lnSpc>
              <a:defRPr sz="10600">
                <a:solidFill>
                  <a:srgbClr val="222222"/>
                </a:solidFill>
                <a:latin typeface="Roboto Italics"/>
                <a:ea typeface="Roboto Italics"/>
                <a:cs typeface="Roboto Italics"/>
                <a:sym typeface="Roboto Italics"/>
              </a:defRPr>
            </a:pPr>
            <a:r>
              <a:t>Vielen </a:t>
            </a:r>
            <a:r>
              <a:rPr>
                <a:latin typeface="Roboto Bold"/>
                <a:ea typeface="Roboto Bold"/>
                <a:cs typeface="Roboto Bold"/>
                <a:sym typeface="Roboto Bold"/>
              </a:rPr>
              <a:t>Dank!</a:t>
            </a:r>
          </a:p>
        </p:txBody>
      </p:sp>
      <p:sp>
        <p:nvSpPr>
          <p:cNvPr id="195" name="TextBox 9"/>
          <p:cNvSpPr txBox="1"/>
          <p:nvPr/>
        </p:nvSpPr>
        <p:spPr>
          <a:xfrm>
            <a:off x="2863752" y="4683873"/>
            <a:ext cx="7701937" cy="152005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6100"/>
              </a:lnSpc>
              <a:defRPr sz="4300">
                <a:latin typeface="Roboto Bold"/>
                <a:ea typeface="Roboto Bold"/>
                <a:cs typeface="Roboto Bold"/>
                <a:sym typeface="Roboto Bold"/>
              </a:defRPr>
            </a:lvl1pPr>
          </a:lstStyle>
          <a:p>
            <a:pPr/>
            <a:r>
              <a:t>Hier könnt ihr uns erreichen. Wir freuen uns über Feedback.</a:t>
            </a:r>
          </a:p>
        </p:txBody>
      </p:sp>
      <p:sp>
        <p:nvSpPr>
          <p:cNvPr id="196" name="TextBox 10"/>
          <p:cNvSpPr txBox="1"/>
          <p:nvPr/>
        </p:nvSpPr>
        <p:spPr>
          <a:xfrm>
            <a:off x="7916619" y="9064266"/>
            <a:ext cx="4288912" cy="3196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600"/>
              </a:lnSpc>
              <a:defRPr spc="122" sz="1900">
                <a:latin typeface="Roboto"/>
                <a:ea typeface="Roboto"/>
                <a:cs typeface="Roboto"/>
                <a:sym typeface="Roboto"/>
              </a:defRPr>
            </a:lvl1pPr>
          </a:lstStyle>
          <a:p>
            <a:pPr/>
            <a:r>
              <a:t>Köln - Ehrenfeld</a:t>
            </a:r>
          </a:p>
        </p:txBody>
      </p:sp>
      <p:sp>
        <p:nvSpPr>
          <p:cNvPr id="197" name="TextBox 11"/>
          <p:cNvSpPr txBox="1"/>
          <p:nvPr/>
        </p:nvSpPr>
        <p:spPr>
          <a:xfrm>
            <a:off x="7911596" y="7239372"/>
            <a:ext cx="2408093" cy="3196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600"/>
              </a:lnSpc>
              <a:defRPr spc="122" sz="1900">
                <a:latin typeface="Roboto"/>
                <a:ea typeface="Roboto"/>
                <a:cs typeface="Roboto"/>
                <a:sym typeface="Roboto"/>
              </a:defRPr>
            </a:lvl1pPr>
          </a:lstStyle>
          <a:p>
            <a:pPr/>
            <a:r>
              <a:t>(0221)1234-56</a:t>
            </a:r>
          </a:p>
        </p:txBody>
      </p:sp>
      <p:sp>
        <p:nvSpPr>
          <p:cNvPr id="198" name="TextBox 12"/>
          <p:cNvSpPr txBox="1"/>
          <p:nvPr/>
        </p:nvSpPr>
        <p:spPr>
          <a:xfrm>
            <a:off x="7911596" y="8133633"/>
            <a:ext cx="4348536" cy="319656"/>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nSpc>
                <a:spcPts val="2600"/>
              </a:lnSpc>
              <a:defRPr sz="1900" u="sng">
                <a:solidFill>
                  <a:srgbClr val="0000FF"/>
                </a:solidFill>
                <a:uFill>
                  <a:solidFill>
                    <a:srgbClr val="0000FF"/>
                  </a:solidFill>
                </a:uFill>
                <a:latin typeface="Roboto"/>
                <a:ea typeface="Roboto"/>
                <a:cs typeface="Roboto"/>
                <a:sym typeface="Roboto"/>
                <a:hlinkClick r:id="rId6" invalidUrl="" action="" tgtFrame="" tooltip="" history="1" highlightClick="0" endSnd="0"/>
              </a:defRPr>
            </a:lvl1pPr>
          </a:lstStyle>
          <a:p>
            <a:pPr>
              <a:defRPr u="none">
                <a:solidFill>
                  <a:srgbClr val="000000"/>
                </a:solidFill>
                <a:uFillTx/>
              </a:defRPr>
            </a:pPr>
            <a:r>
              <a:rPr u="sng">
                <a:solidFill>
                  <a:srgbClr val="0000FF"/>
                </a:solidFill>
                <a:uFill>
                  <a:solidFill>
                    <a:srgbClr val="0000FF"/>
                  </a:solidFill>
                </a:uFill>
                <a:hlinkClick r:id="rId6" invalidUrl="" action="" tgtFrame="" tooltip="" history="1" highlightClick="0" endSnd="0"/>
              </a:rPr>
              <a:t>mihirnayak@outlook.com</a:t>
            </a:r>
          </a:p>
        </p:txBody>
      </p:sp>
      <p:sp>
        <p:nvSpPr>
          <p:cNvPr id="199" name="Freeform 15"/>
          <p:cNvSpPr/>
          <p:nvPr/>
        </p:nvSpPr>
        <p:spPr>
          <a:xfrm rot="1291934">
            <a:off x="-7019643" y="-5746478"/>
            <a:ext cx="11748908" cy="8801001"/>
          </a:xfrm>
          <a:prstGeom prst="rect">
            <a:avLst/>
          </a:prstGeom>
          <a:blipFill>
            <a:blip r:embed="rId7"/>
            <a:stretch>
              <a:fillRect/>
            </a:stretch>
          </a:blipFill>
          <a:ln w="12700">
            <a:miter lim="400000"/>
          </a:ln>
        </p:spPr>
        <p:txBody>
          <a:bodyPr lIns="45719" rIns="45719"/>
          <a:lstStyle/>
          <a:p>
            <a:pPr/>
          </a:p>
        </p:txBody>
      </p:sp>
      <p:sp>
        <p:nvSpPr>
          <p:cNvPr id="200" name="Freeform 16"/>
          <p:cNvSpPr/>
          <p:nvPr/>
        </p:nvSpPr>
        <p:spPr>
          <a:xfrm>
            <a:off x="16388996" y="330829"/>
            <a:ext cx="1383457" cy="920863"/>
          </a:xfrm>
          <a:prstGeom prst="rect">
            <a:avLst/>
          </a:prstGeom>
          <a:blipFill>
            <a:blip r:embed="rId8"/>
            <a:stretch>
              <a:fillRect/>
            </a:stretch>
          </a:blipFill>
          <a:ln w="12700">
            <a:miter lim="400000"/>
          </a:ln>
        </p:spPr>
        <p:txBody>
          <a:bodyPr lIns="45719" rIns="45719"/>
          <a:lstStyle/>
          <a:p>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