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Roboto"/>
      <p:bold r:id="rId16"/>
      <p:boldItalic r:id="rId17"/>
    </p:embeddedFont>
    <p:embeddedFont>
      <p:font typeface="DM Sans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boldItalic.fntdata"/><Relationship Id="rId6" Type="http://schemas.openxmlformats.org/officeDocument/2006/relationships/slide" Target="slides/slide1.xml"/><Relationship Id="rId18" Type="http://schemas.openxmlformats.org/officeDocument/2006/relationships/font" Target="fonts/DM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8.jp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9419971" y="2659438"/>
            <a:ext cx="7453277" cy="5962622"/>
          </a:xfrm>
          <a:custGeom>
            <a:rect b="b" l="l" r="r" t="t"/>
            <a:pathLst>
              <a:path extrusionOk="0" h="5962622" w="7453277">
                <a:moveTo>
                  <a:pt x="0" y="0"/>
                </a:moveTo>
                <a:lnTo>
                  <a:pt x="7453277" y="0"/>
                </a:lnTo>
                <a:lnTo>
                  <a:pt x="7453277" y="5962622"/>
                </a:lnTo>
                <a:lnTo>
                  <a:pt x="0" y="5962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 txBox="1"/>
          <p:nvPr/>
        </p:nvSpPr>
        <p:spPr>
          <a:xfrm>
            <a:off x="1028700" y="2997452"/>
            <a:ext cx="9229500" cy="4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663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Jugend hackt — Vertical Gardening</a:t>
            </a:r>
            <a:endParaRPr/>
          </a:p>
          <a:p>
            <a:pPr indent="0" lvl="0" marL="0" marR="0" rtl="0" algn="l">
              <a:lnSpc>
                <a:spcPct val="962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663" u="none" cap="none" strike="noStrike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135088" y="9031010"/>
            <a:ext cx="79026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Christian Rall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fjmk.de/mint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028700" y="6063049"/>
            <a:ext cx="8115300" cy="25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62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Weniger Hitze durch mehr Grün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/>
          <p:nvPr/>
        </p:nvSpPr>
        <p:spPr>
          <a:xfrm>
            <a:off x="9286274" y="1028700"/>
            <a:ext cx="8123536" cy="6498828"/>
          </a:xfrm>
          <a:custGeom>
            <a:rect b="b" l="l" r="r" t="t"/>
            <a:pathLst>
              <a:path extrusionOk="0" h="6498828" w="8123536">
                <a:moveTo>
                  <a:pt x="0" y="0"/>
                </a:moveTo>
                <a:lnTo>
                  <a:pt x="8123536" y="0"/>
                </a:lnTo>
                <a:lnTo>
                  <a:pt x="8123536" y="6498828"/>
                </a:lnTo>
                <a:lnTo>
                  <a:pt x="0" y="6498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22"/>
          <p:cNvSpPr/>
          <p:nvPr/>
        </p:nvSpPr>
        <p:spPr>
          <a:xfrm>
            <a:off x="1386520" y="8250417"/>
            <a:ext cx="3412913" cy="739641"/>
          </a:xfrm>
          <a:custGeom>
            <a:rect b="b" l="l" r="r" t="t"/>
            <a:pathLst>
              <a:path extrusionOk="0" h="739641" w="3412913">
                <a:moveTo>
                  <a:pt x="0" y="0"/>
                </a:moveTo>
                <a:lnTo>
                  <a:pt x="3412914" y="0"/>
                </a:lnTo>
                <a:lnTo>
                  <a:pt x="3412914" y="739641"/>
                </a:lnTo>
                <a:lnTo>
                  <a:pt x="0" y="739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22"/>
          <p:cNvSpPr/>
          <p:nvPr/>
        </p:nvSpPr>
        <p:spPr>
          <a:xfrm>
            <a:off x="711293" y="3316373"/>
            <a:ext cx="4763369" cy="3170617"/>
          </a:xfrm>
          <a:custGeom>
            <a:rect b="b" l="l" r="r" t="t"/>
            <a:pathLst>
              <a:path extrusionOk="0" h="3170617" w="4763369">
                <a:moveTo>
                  <a:pt x="0" y="0"/>
                </a:moveTo>
                <a:lnTo>
                  <a:pt x="4763369" y="0"/>
                </a:lnTo>
                <a:lnTo>
                  <a:pt x="4763369" y="3170617"/>
                </a:lnTo>
                <a:lnTo>
                  <a:pt x="0" y="3170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22"/>
          <p:cNvSpPr/>
          <p:nvPr/>
        </p:nvSpPr>
        <p:spPr>
          <a:xfrm>
            <a:off x="5437637" y="7125736"/>
            <a:ext cx="3706363" cy="2989002"/>
          </a:xfrm>
          <a:custGeom>
            <a:rect b="b" l="l" r="r" t="t"/>
            <a:pathLst>
              <a:path extrusionOk="0" h="2989002" w="3706363">
                <a:moveTo>
                  <a:pt x="0" y="0"/>
                </a:moveTo>
                <a:lnTo>
                  <a:pt x="3706363" y="0"/>
                </a:lnTo>
                <a:lnTo>
                  <a:pt x="3706363" y="2989002"/>
                </a:lnTo>
                <a:lnTo>
                  <a:pt x="0" y="2989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22"/>
          <p:cNvSpPr/>
          <p:nvPr/>
        </p:nvSpPr>
        <p:spPr>
          <a:xfrm>
            <a:off x="9614728" y="7809745"/>
            <a:ext cx="2634670" cy="1620984"/>
          </a:xfrm>
          <a:custGeom>
            <a:rect b="b" l="l" r="r" t="t"/>
            <a:pathLst>
              <a:path extrusionOk="0" h="1620984" w="2634670">
                <a:moveTo>
                  <a:pt x="0" y="0"/>
                </a:moveTo>
                <a:lnTo>
                  <a:pt x="2634669" y="0"/>
                </a:lnTo>
                <a:lnTo>
                  <a:pt x="2634669" y="1620984"/>
                </a:lnTo>
                <a:lnTo>
                  <a:pt x="0" y="1620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22"/>
          <p:cNvSpPr txBox="1"/>
          <p:nvPr/>
        </p:nvSpPr>
        <p:spPr>
          <a:xfrm>
            <a:off x="1028700" y="2888471"/>
            <a:ext cx="7701936" cy="760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Ein Projekt von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2383906" y="4531183"/>
            <a:ext cx="682838" cy="611993"/>
          </a:xfrm>
          <a:custGeom>
            <a:rect b="b" l="l" r="r" t="t"/>
            <a:pathLst>
              <a:path extrusionOk="0" h="611993" w="682838">
                <a:moveTo>
                  <a:pt x="0" y="0"/>
                </a:moveTo>
                <a:lnTo>
                  <a:pt x="682838" y="0"/>
                </a:lnTo>
                <a:lnTo>
                  <a:pt x="682838" y="611993"/>
                </a:lnTo>
                <a:lnTo>
                  <a:pt x="0" y="611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4"/>
          <p:cNvSpPr txBox="1"/>
          <p:nvPr/>
        </p:nvSpPr>
        <p:spPr>
          <a:xfrm>
            <a:off x="5214925" y="1015574"/>
            <a:ext cx="7858149" cy="1236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Das Team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3083059" y="8638834"/>
            <a:ext cx="3466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2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Christian Rall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7385319" y="8638834"/>
            <a:ext cx="3466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2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Laurin Lessing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1880593" y="8638834"/>
            <a:ext cx="34665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2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Hannes Godau</a:t>
            </a:r>
            <a:endParaRPr b="1" sz="2402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2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449304" y="2172417"/>
            <a:ext cx="93894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marR="0" rtl="0" algn="ctr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99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latin typeface="Roboto"/>
                <a:ea typeface="Roboto"/>
                <a:cs typeface="Roboto"/>
                <a:sym typeface="Roboto"/>
              </a:rPr>
              <a:t>Laurin und Hannes von Jugend hackt </a:t>
            </a:r>
            <a:endParaRPr sz="2199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99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latin typeface="Roboto"/>
                <a:ea typeface="Roboto"/>
                <a:cs typeface="Roboto"/>
                <a:sym typeface="Roboto"/>
              </a:rPr>
              <a:t>Christian Rall, Ingenieur für Audiovisuelle Medien, </a:t>
            </a:r>
            <a:endParaRPr sz="2199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latin typeface="Roboto"/>
                <a:ea typeface="Roboto"/>
                <a:cs typeface="Roboto"/>
                <a:sym typeface="Roboto"/>
              </a:rPr>
              <a:t>seit 2017 Prototypenentwicklung für Workshop im Bereich </a:t>
            </a:r>
            <a:endParaRPr sz="2199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latin typeface="Roboto"/>
                <a:ea typeface="Roboto"/>
                <a:cs typeface="Roboto"/>
                <a:sym typeface="Roboto"/>
              </a:rPr>
              <a:t>Making.&amp; Coding, Robotik und MINT</a:t>
            </a:r>
            <a:endParaRPr sz="2199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99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8440191" y="9129684"/>
            <a:ext cx="1409874" cy="2898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43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Rolle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12766735" y="9129684"/>
            <a:ext cx="1409874" cy="2898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43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Rolle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4143587" y="9255512"/>
            <a:ext cx="14100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43">
                <a:latin typeface="Roboto"/>
                <a:ea typeface="Roboto"/>
                <a:cs typeface="Roboto"/>
                <a:sym typeface="Roboto"/>
              </a:rPr>
              <a:t>Teamleiter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 rot="1291934">
            <a:off x="14165978" y="6371875"/>
            <a:ext cx="9330612" cy="6989476"/>
          </a:xfrm>
          <a:custGeom>
            <a:rect b="b" l="l" r="r" t="t"/>
            <a:pathLst>
              <a:path extrusionOk="0" h="6989476" w="9330612">
                <a:moveTo>
                  <a:pt x="0" y="0"/>
                </a:moveTo>
                <a:lnTo>
                  <a:pt x="9330612" y="0"/>
                </a:lnTo>
                <a:lnTo>
                  <a:pt x="9330612" y="6989476"/>
                </a:lnTo>
                <a:lnTo>
                  <a:pt x="0" y="6989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4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1668975" y="2637175"/>
            <a:ext cx="10352100" cy="20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64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WELCHES PROBLEM WOLLEN WIR LÖSEN? 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5"/>
          <p:cNvSpPr/>
          <p:nvPr/>
        </p:nvSpPr>
        <p:spPr>
          <a:xfrm>
            <a:off x="11867701" y="1673832"/>
            <a:ext cx="5904743" cy="6939335"/>
          </a:xfrm>
          <a:custGeom>
            <a:rect b="b" l="l" r="r" t="t"/>
            <a:pathLst>
              <a:path extrusionOk="0" h="6939335" w="5904743">
                <a:moveTo>
                  <a:pt x="0" y="0"/>
                </a:moveTo>
                <a:lnTo>
                  <a:pt x="5904743" y="0"/>
                </a:lnTo>
                <a:lnTo>
                  <a:pt x="5904743" y="6939336"/>
                </a:lnTo>
                <a:lnTo>
                  <a:pt x="0" y="6939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5"/>
          <p:cNvSpPr txBox="1"/>
          <p:nvPr/>
        </p:nvSpPr>
        <p:spPr>
          <a:xfrm>
            <a:off x="1668975" y="4903475"/>
            <a:ext cx="8481900" cy="24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75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Städtische Hitzeinseln, mangelnde Begrünung und schlechte Luftqualität verschlechtern das Stadtklima und die Lebensqualität. </a:t>
            </a:r>
            <a:endParaRPr sz="2275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75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75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Mit einer modularen, digital gesteuerten Fassadenbegrünung schaffen wir kühlere, grünere Städte.</a:t>
            </a:r>
            <a:endParaRPr sz="2275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 rot="10800000">
            <a:off x="1684136" y="7692812"/>
            <a:ext cx="14319993" cy="6166547"/>
          </a:xfrm>
          <a:custGeom>
            <a:rect b="b" l="l" r="r" t="t"/>
            <a:pathLst>
              <a:path extrusionOk="0" h="6166547" w="14319993">
                <a:moveTo>
                  <a:pt x="0" y="0"/>
                </a:moveTo>
                <a:lnTo>
                  <a:pt x="14319993" y="0"/>
                </a:lnTo>
                <a:lnTo>
                  <a:pt x="14319993" y="6166548"/>
                </a:lnTo>
                <a:lnTo>
                  <a:pt x="0" y="6166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6"/>
          <p:cNvSpPr txBox="1"/>
          <p:nvPr/>
        </p:nvSpPr>
        <p:spPr>
          <a:xfrm>
            <a:off x="5214925" y="1328884"/>
            <a:ext cx="7858149" cy="1236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Wie wir es lösen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1028700" y="3392300"/>
            <a:ext cx="7815433" cy="956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8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Beschreibt nachvollziehbar die Hauptmerkmale eurer Lösung und eurer Service/Tech-Produktes.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9424188" y="3392300"/>
            <a:ext cx="7815300" cy="3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997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75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Wir entwickeln modulare Begrünungselemente mit Sensoren, die Feuchtigkeit, Temperatur und Umweltdaten überwachen und die Bewässerung automatisch steuern. Ein öffentlich zugängliches Community-Dashboard visualisiert die gesammelten Daten, um den positiven Einfluss der Begrünung sichtbar zu machen und zur Beteiligung anzuregen.</a:t>
            </a:r>
            <a:endParaRPr sz="2275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6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6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4883614" y="7261558"/>
            <a:ext cx="8520772" cy="8520772"/>
          </a:xfrm>
          <a:custGeom>
            <a:rect b="b" l="l" r="r" t="t"/>
            <a:pathLst>
              <a:path extrusionOk="0" h="8520772" w="8520772">
                <a:moveTo>
                  <a:pt x="0" y="0"/>
                </a:moveTo>
                <a:lnTo>
                  <a:pt x="8520772" y="0"/>
                </a:lnTo>
                <a:lnTo>
                  <a:pt x="8520772" y="8520772"/>
                </a:lnTo>
                <a:lnTo>
                  <a:pt x="0" y="8520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7"/>
          <p:cNvSpPr/>
          <p:nvPr/>
        </p:nvSpPr>
        <p:spPr>
          <a:xfrm>
            <a:off x="8196418" y="6653176"/>
            <a:ext cx="1753933" cy="1753933"/>
          </a:xfrm>
          <a:custGeom>
            <a:rect b="b" l="l" r="r" t="t"/>
            <a:pathLst>
              <a:path extrusionOk="0" h="1753933" w="1753933">
                <a:moveTo>
                  <a:pt x="0" y="0"/>
                </a:moveTo>
                <a:lnTo>
                  <a:pt x="1753933" y="0"/>
                </a:lnTo>
                <a:lnTo>
                  <a:pt x="1753933" y="1753933"/>
                </a:lnTo>
                <a:lnTo>
                  <a:pt x="0" y="1753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17"/>
          <p:cNvSpPr/>
          <p:nvPr/>
        </p:nvSpPr>
        <p:spPr>
          <a:xfrm>
            <a:off x="8697000" y="7100485"/>
            <a:ext cx="752769" cy="824747"/>
          </a:xfrm>
          <a:custGeom>
            <a:rect b="b" l="l" r="r" t="t"/>
            <a:pathLst>
              <a:path extrusionOk="0" h="824747" w="752769">
                <a:moveTo>
                  <a:pt x="0" y="0"/>
                </a:moveTo>
                <a:lnTo>
                  <a:pt x="752769" y="0"/>
                </a:lnTo>
                <a:lnTo>
                  <a:pt x="752769" y="824746"/>
                </a:lnTo>
                <a:lnTo>
                  <a:pt x="0" y="824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7"/>
          <p:cNvSpPr/>
          <p:nvPr/>
        </p:nvSpPr>
        <p:spPr>
          <a:xfrm>
            <a:off x="12260004" y="8128275"/>
            <a:ext cx="1841521" cy="1841521"/>
          </a:xfrm>
          <a:custGeom>
            <a:rect b="b" l="l" r="r" t="t"/>
            <a:pathLst>
              <a:path extrusionOk="0" h="1841521" w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7"/>
          <p:cNvSpPr/>
          <p:nvPr/>
        </p:nvSpPr>
        <p:spPr>
          <a:xfrm>
            <a:off x="4186475" y="8128275"/>
            <a:ext cx="1841521" cy="1841521"/>
          </a:xfrm>
          <a:custGeom>
            <a:rect b="b" l="l" r="r" t="t"/>
            <a:pathLst>
              <a:path extrusionOk="0" h="1841521" w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7"/>
          <p:cNvSpPr/>
          <p:nvPr/>
        </p:nvSpPr>
        <p:spPr>
          <a:xfrm>
            <a:off x="4585354" y="8513890"/>
            <a:ext cx="1043763" cy="996319"/>
          </a:xfrm>
          <a:custGeom>
            <a:rect b="b" l="l" r="r" t="t"/>
            <a:pathLst>
              <a:path extrusionOk="0" h="996319" w="1043763">
                <a:moveTo>
                  <a:pt x="0" y="0"/>
                </a:moveTo>
                <a:lnTo>
                  <a:pt x="1043763" y="0"/>
                </a:lnTo>
                <a:lnTo>
                  <a:pt x="1043763" y="996319"/>
                </a:lnTo>
                <a:lnTo>
                  <a:pt x="0" y="996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7"/>
          <p:cNvSpPr/>
          <p:nvPr/>
        </p:nvSpPr>
        <p:spPr>
          <a:xfrm>
            <a:off x="12726299" y="8587862"/>
            <a:ext cx="908930" cy="922346"/>
          </a:xfrm>
          <a:custGeom>
            <a:rect b="b" l="l" r="r" t="t"/>
            <a:pathLst>
              <a:path extrusionOk="0" h="922346" w="908930">
                <a:moveTo>
                  <a:pt x="0" y="0"/>
                </a:moveTo>
                <a:lnTo>
                  <a:pt x="908931" y="0"/>
                </a:lnTo>
                <a:lnTo>
                  <a:pt x="908931" y="922347"/>
                </a:lnTo>
                <a:lnTo>
                  <a:pt x="0" y="922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6" name="Google Shape;136;p17"/>
          <p:cNvGrpSpPr/>
          <p:nvPr/>
        </p:nvGrpSpPr>
        <p:grpSpPr>
          <a:xfrm>
            <a:off x="1652107" y="3598220"/>
            <a:ext cx="3474003" cy="900875"/>
            <a:chOff x="0" y="-66675"/>
            <a:chExt cx="914964" cy="237268"/>
          </a:xfrm>
        </p:grpSpPr>
        <p:sp>
          <p:nvSpPr>
            <p:cNvPr id="137" name="Google Shape;137;p17"/>
            <p:cNvSpPr/>
            <p:nvPr/>
          </p:nvSpPr>
          <p:spPr>
            <a:xfrm>
              <a:off x="0" y="0"/>
              <a:ext cx="914964" cy="170593"/>
            </a:xfrm>
            <a:custGeom>
              <a:rect b="b" l="l" r="r" t="t"/>
              <a:pathLst>
                <a:path extrusionOk="0" h="170593" w="914964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38" name="Google Shape;138;p17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81" u="none" cap="none" strike="noStrike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Objective n° 1</a:t>
              </a:r>
              <a:endParaRPr/>
            </a:p>
          </p:txBody>
        </p:sp>
      </p:grpSp>
      <p:sp>
        <p:nvSpPr>
          <p:cNvPr id="139" name="Google Shape;139;p17"/>
          <p:cNvSpPr txBox="1"/>
          <p:nvPr/>
        </p:nvSpPr>
        <p:spPr>
          <a:xfrm>
            <a:off x="7845423" y="895350"/>
            <a:ext cx="2597154" cy="1184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47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OKRs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1652098" y="4749925"/>
            <a:ext cx="4432800" cy="22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Entwicklung eines sensorgesteuerten, nachhaltigen Begrünungselements unter Berücksichtigung bestehender Systeme </a:t>
            </a:r>
            <a:endParaRPr/>
          </a:p>
        </p:txBody>
      </p:sp>
      <p:grpSp>
        <p:nvGrpSpPr>
          <p:cNvPr id="141" name="Google Shape;141;p17"/>
          <p:cNvGrpSpPr/>
          <p:nvPr/>
        </p:nvGrpSpPr>
        <p:grpSpPr>
          <a:xfrm>
            <a:off x="7221240" y="3335443"/>
            <a:ext cx="3474003" cy="900875"/>
            <a:chOff x="0" y="-66675"/>
            <a:chExt cx="914964" cy="237268"/>
          </a:xfrm>
        </p:grpSpPr>
        <p:sp>
          <p:nvSpPr>
            <p:cNvPr id="142" name="Google Shape;142;p17"/>
            <p:cNvSpPr/>
            <p:nvPr/>
          </p:nvSpPr>
          <p:spPr>
            <a:xfrm>
              <a:off x="0" y="0"/>
              <a:ext cx="914964" cy="170593"/>
            </a:xfrm>
            <a:custGeom>
              <a:rect b="b" l="l" r="r" t="t"/>
              <a:pathLst>
                <a:path extrusionOk="0" h="170593" w="914964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43" name="Google Shape;143;p17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81" u="none" cap="none" strike="noStrike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Objective n° 2</a:t>
              </a:r>
              <a:endParaRPr/>
            </a:p>
          </p:txBody>
        </p:sp>
      </p:grpSp>
      <p:sp>
        <p:nvSpPr>
          <p:cNvPr id="144" name="Google Shape;144;p17"/>
          <p:cNvSpPr txBox="1"/>
          <p:nvPr/>
        </p:nvSpPr>
        <p:spPr>
          <a:xfrm>
            <a:off x="6309610" y="4540395"/>
            <a:ext cx="62550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Schaffung von mehr Stadtgrün  durch Nutzun vertikaler Flächen und </a:t>
            </a:r>
            <a:endParaRPr sz="211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Reduzierung des P</a:t>
            </a:r>
            <a:r>
              <a:rPr lang="en-US" sz="211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flegeaufwands durch Automatisierung </a:t>
            </a:r>
            <a:endParaRPr sz="211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5" name="Google Shape;145;p17"/>
          <p:cNvGrpSpPr/>
          <p:nvPr/>
        </p:nvGrpSpPr>
        <p:grpSpPr>
          <a:xfrm>
            <a:off x="13161890" y="3598220"/>
            <a:ext cx="3474003" cy="900875"/>
            <a:chOff x="0" y="-66675"/>
            <a:chExt cx="914964" cy="237268"/>
          </a:xfrm>
        </p:grpSpPr>
        <p:sp>
          <p:nvSpPr>
            <p:cNvPr id="146" name="Google Shape;146;p17"/>
            <p:cNvSpPr/>
            <p:nvPr/>
          </p:nvSpPr>
          <p:spPr>
            <a:xfrm>
              <a:off x="0" y="0"/>
              <a:ext cx="914964" cy="170593"/>
            </a:xfrm>
            <a:custGeom>
              <a:rect b="b" l="l" r="r" t="t"/>
              <a:pathLst>
                <a:path extrusionOk="0" h="170593" w="914964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47" name="Google Shape;147;p17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81" u="none" cap="none" strike="noStrike">
                  <a:solidFill>
                    <a:srgbClr val="202020"/>
                  </a:solidFill>
                  <a:latin typeface="Roboto"/>
                  <a:ea typeface="Roboto"/>
                  <a:cs typeface="Roboto"/>
                  <a:sym typeface="Roboto"/>
                </a:rPr>
                <a:t>Objective n° 3</a:t>
              </a:r>
              <a:endParaRPr/>
            </a:p>
          </p:txBody>
        </p:sp>
      </p:grpSp>
      <p:sp>
        <p:nvSpPr>
          <p:cNvPr id="148" name="Google Shape;148;p17"/>
          <p:cNvSpPr txBox="1"/>
          <p:nvPr/>
        </p:nvSpPr>
        <p:spPr>
          <a:xfrm>
            <a:off x="13218439" y="4680902"/>
            <a:ext cx="33609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messbare </a:t>
            </a:r>
            <a:r>
              <a:rPr lang="en-US" sz="211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Stadtabkühlung,  </a:t>
            </a:r>
            <a:r>
              <a:rPr lang="en-US" sz="211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Verbesserung der Lebensqualität für die Stadtbevölkerung </a:t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7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7"/>
          <p:cNvSpPr txBox="1"/>
          <p:nvPr/>
        </p:nvSpPr>
        <p:spPr>
          <a:xfrm>
            <a:off x="3825534" y="2077256"/>
            <a:ext cx="10636933" cy="723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Diese Objectives und Key Results kommunizieren unser Bestreben, geben Orientierung und schaffen Fokus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Google Shape;156;p18"/>
          <p:cNvCxnSpPr/>
          <p:nvPr/>
        </p:nvCxnSpPr>
        <p:spPr>
          <a:xfrm rot="-5400000">
            <a:off x="6055914" y="5105400"/>
            <a:ext cx="10287000" cy="0"/>
          </a:xfrm>
          <a:prstGeom prst="straightConnector1">
            <a:avLst/>
          </a:prstGeom>
          <a:noFill/>
          <a:ln cap="flat" cmpd="sng" w="76200">
            <a:solidFill>
              <a:srgbClr val="E1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7" name="Google Shape;157;p18"/>
          <p:cNvGrpSpPr/>
          <p:nvPr/>
        </p:nvGrpSpPr>
        <p:grpSpPr>
          <a:xfrm>
            <a:off x="10998134" y="1206568"/>
            <a:ext cx="402560" cy="402560"/>
            <a:chOff x="0" y="0"/>
            <a:chExt cx="812800" cy="812800"/>
          </a:xfrm>
        </p:grpSpPr>
        <p:sp>
          <p:nvSpPr>
            <p:cNvPr id="158" name="Google Shape;15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8"/>
          <p:cNvGrpSpPr/>
          <p:nvPr/>
        </p:nvGrpSpPr>
        <p:grpSpPr>
          <a:xfrm>
            <a:off x="11928785" y="3841590"/>
            <a:ext cx="5330515" cy="2597508"/>
            <a:chOff x="0" y="-38100"/>
            <a:chExt cx="7107354" cy="3463343"/>
          </a:xfrm>
        </p:grpSpPr>
        <p:sp>
          <p:nvSpPr>
            <p:cNvPr id="161" name="Google Shape;161;p18"/>
            <p:cNvSpPr txBox="1"/>
            <p:nvPr/>
          </p:nvSpPr>
          <p:spPr>
            <a:xfrm>
              <a:off x="0" y="2322143"/>
              <a:ext cx="7107300" cy="110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99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Fassadenbegrünung trägt durch Verdunstungskälte aktiv zur Kühlung bei.</a:t>
              </a:r>
              <a:endParaRPr/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0" y="455025"/>
              <a:ext cx="7107354" cy="1433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WICHTIGE ERKENNTNISSE</a:t>
              </a:r>
              <a:endParaRPr/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8"/>
          <p:cNvGrpSpPr/>
          <p:nvPr/>
        </p:nvGrpSpPr>
        <p:grpSpPr>
          <a:xfrm>
            <a:off x="5139602" y="2401529"/>
            <a:ext cx="5336765" cy="2502795"/>
            <a:chOff x="-8333" y="-38100"/>
            <a:chExt cx="7115687" cy="3337060"/>
          </a:xfrm>
        </p:grpSpPr>
        <p:sp>
          <p:nvSpPr>
            <p:cNvPr id="165" name="Google Shape;165;p18"/>
            <p:cNvSpPr txBox="1"/>
            <p:nvPr/>
          </p:nvSpPr>
          <p:spPr>
            <a:xfrm>
              <a:off x="-8333" y="1644160"/>
              <a:ext cx="7107300" cy="165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99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überhitzte</a:t>
              </a:r>
              <a:r>
                <a:rPr lang="en-US" sz="1899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  Städte mit wenig Erholungswert lassen sich  durch die Begrünung bisher ungenutzter vertikaler Flächen  </a:t>
              </a:r>
              <a:endParaRPr/>
            </a:p>
          </p:txBody>
        </p:sp>
        <p:sp>
          <p:nvSpPr>
            <p:cNvPr id="166" name="Google Shape;166;p18"/>
            <p:cNvSpPr txBox="1"/>
            <p:nvPr/>
          </p:nvSpPr>
          <p:spPr>
            <a:xfrm>
              <a:off x="0" y="455025"/>
              <a:ext cx="7107354" cy="709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USER RESEARCH</a:t>
              </a:r>
              <a:endParaRPr/>
            </a:p>
          </p:txBody>
        </p:sp>
        <p:sp>
          <p:nvSpPr>
            <p:cNvPr id="167" name="Google Shape;167;p18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8"/>
          <p:cNvGrpSpPr/>
          <p:nvPr/>
        </p:nvGrpSpPr>
        <p:grpSpPr>
          <a:xfrm>
            <a:off x="5143744" y="6814224"/>
            <a:ext cx="5330515" cy="2597508"/>
            <a:chOff x="0" y="-38100"/>
            <a:chExt cx="7107354" cy="3463343"/>
          </a:xfrm>
        </p:grpSpPr>
        <p:sp>
          <p:nvSpPr>
            <p:cNvPr id="169" name="Google Shape;169;p18"/>
            <p:cNvSpPr txBox="1"/>
            <p:nvPr/>
          </p:nvSpPr>
          <p:spPr>
            <a:xfrm>
              <a:off x="0" y="2322143"/>
              <a:ext cx="7107300" cy="110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99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Prototypenbau sensorgesteuerter, automatisierter Pflanzenbewässerung</a:t>
              </a:r>
              <a:endParaRPr/>
            </a:p>
          </p:txBody>
        </p:sp>
        <p:sp>
          <p:nvSpPr>
            <p:cNvPr id="170" name="Google Shape;170;p18"/>
            <p:cNvSpPr txBox="1"/>
            <p:nvPr/>
          </p:nvSpPr>
          <p:spPr>
            <a:xfrm>
              <a:off x="0" y="455025"/>
              <a:ext cx="7107354" cy="1433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BISHERIGE MEILENSTEINE</a:t>
              </a:r>
              <a:endParaRPr/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18"/>
          <p:cNvGrpSpPr/>
          <p:nvPr/>
        </p:nvGrpSpPr>
        <p:grpSpPr>
          <a:xfrm>
            <a:off x="11000242" y="2694368"/>
            <a:ext cx="402560" cy="402560"/>
            <a:chOff x="0" y="0"/>
            <a:chExt cx="812800" cy="812800"/>
          </a:xfrm>
        </p:grpSpPr>
        <p:sp>
          <p:nvSpPr>
            <p:cNvPr id="173" name="Google Shape;173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8"/>
          <p:cNvGrpSpPr/>
          <p:nvPr/>
        </p:nvGrpSpPr>
        <p:grpSpPr>
          <a:xfrm>
            <a:off x="10998134" y="4924261"/>
            <a:ext cx="402560" cy="402560"/>
            <a:chOff x="0" y="0"/>
            <a:chExt cx="812800" cy="812800"/>
          </a:xfrm>
        </p:grpSpPr>
        <p:sp>
          <p:nvSpPr>
            <p:cNvPr id="176" name="Google Shape;176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8"/>
          <p:cNvGrpSpPr/>
          <p:nvPr/>
        </p:nvGrpSpPr>
        <p:grpSpPr>
          <a:xfrm>
            <a:off x="10998134" y="6458243"/>
            <a:ext cx="402560" cy="402560"/>
            <a:chOff x="0" y="0"/>
            <a:chExt cx="812800" cy="812800"/>
          </a:xfrm>
        </p:grpSpPr>
        <p:sp>
          <p:nvSpPr>
            <p:cNvPr id="179" name="Google Shape;179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18"/>
          <p:cNvSpPr txBox="1"/>
          <p:nvPr/>
        </p:nvSpPr>
        <p:spPr>
          <a:xfrm>
            <a:off x="16529432" y="9305925"/>
            <a:ext cx="1307336" cy="696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3139985" y="516958"/>
            <a:ext cx="7858149" cy="1236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Status Quo</a:t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8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9"/>
          <p:cNvGrpSpPr/>
          <p:nvPr/>
        </p:nvGrpSpPr>
        <p:grpSpPr>
          <a:xfrm>
            <a:off x="8722615" y="2116413"/>
            <a:ext cx="6940575" cy="2001173"/>
            <a:chOff x="0" y="-9525"/>
            <a:chExt cx="9254100" cy="2668231"/>
          </a:xfrm>
        </p:grpSpPr>
        <p:sp>
          <p:nvSpPr>
            <p:cNvPr id="190" name="Google Shape;190;p19"/>
            <p:cNvSpPr txBox="1"/>
            <p:nvPr/>
          </p:nvSpPr>
          <p:spPr>
            <a:xfrm>
              <a:off x="0" y="-9525"/>
              <a:ext cx="92541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99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Entwicklung und Bau vertikaler Begrünungselemente</a:t>
              </a:r>
              <a:endParaRPr/>
            </a:p>
          </p:txBody>
        </p:sp>
        <p:sp>
          <p:nvSpPr>
            <p:cNvPr id="191" name="Google Shape;191;p19"/>
            <p:cNvSpPr txBox="1"/>
            <p:nvPr/>
          </p:nvSpPr>
          <p:spPr>
            <a:xfrm>
              <a:off x="0" y="1427206"/>
              <a:ext cx="92541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29394" lvl="1" marL="458789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2125"/>
                <a:buFont typeface="Arial"/>
                <a:buChar char="•"/>
              </a:pPr>
              <a:r>
                <a:rPr b="0" i="0" lang="en-US" sz="2125" u="none" cap="none" strike="noStrike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 Test von Pumpen und Sensoren u</a:t>
              </a:r>
              <a:r>
                <a:rPr lang="en-US" sz="2125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m geeignete Bauteile zu ermitteln</a:t>
              </a:r>
              <a:endParaRPr/>
            </a:p>
          </p:txBody>
        </p:sp>
      </p:grpSp>
      <p:sp>
        <p:nvSpPr>
          <p:cNvPr id="192" name="Google Shape;192;p19"/>
          <p:cNvSpPr/>
          <p:nvPr/>
        </p:nvSpPr>
        <p:spPr>
          <a:xfrm rot="1291934">
            <a:off x="13397978" y="6290378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9"/>
          <p:cNvSpPr/>
          <p:nvPr/>
        </p:nvSpPr>
        <p:spPr>
          <a:xfrm>
            <a:off x="1173762" y="4394831"/>
            <a:ext cx="4584435" cy="5297141"/>
          </a:xfrm>
          <a:custGeom>
            <a:rect b="b" l="l" r="r" t="t"/>
            <a:pathLst>
              <a:path extrusionOk="0" h="5297141" w="4584435">
                <a:moveTo>
                  <a:pt x="0" y="0"/>
                </a:moveTo>
                <a:lnTo>
                  <a:pt x="4584435" y="0"/>
                </a:lnTo>
                <a:lnTo>
                  <a:pt x="4584435" y="5297141"/>
                </a:lnTo>
                <a:lnTo>
                  <a:pt x="0" y="5297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9"/>
          <p:cNvSpPr txBox="1"/>
          <p:nvPr/>
        </p:nvSpPr>
        <p:spPr>
          <a:xfrm>
            <a:off x="1028700" y="1393414"/>
            <a:ext cx="6224299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NÄCHSTE SCHRITTE</a:t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9777741" y="4690627"/>
            <a:ext cx="694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99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Sichtbarkeit der Daten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9448510" y="5900524"/>
            <a:ext cx="694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9394" lvl="1" marL="45878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125"/>
              <a:buFont typeface="Arial"/>
              <a:buChar char="•"/>
            </a:pPr>
            <a:r>
              <a:rPr lang="en-US" sz="2125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Verbindung der digitalen Steuereinheit über LoRa-WAN</a:t>
            </a:r>
            <a:endParaRPr/>
          </a:p>
        </p:txBody>
      </p:sp>
      <p:sp>
        <p:nvSpPr>
          <p:cNvPr id="197" name="Google Shape;197;p19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/>
        </p:nvSpPr>
        <p:spPr>
          <a:xfrm>
            <a:off x="1028700" y="3269540"/>
            <a:ext cx="8411133" cy="20536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6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Wie ihr uns unterstützen könnt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1028700" y="5940036"/>
            <a:ext cx="6702794" cy="1026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Beschreibt kurz eure Herausforderungen und welche Art von Unterstützung ihr für Welche Ziele gebrauchen könntet, über welche Art von Austausch ihr euch freut.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11803200" y="4074882"/>
            <a:ext cx="41484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Unterstützungsbeda</a:t>
            </a: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rf im Bereich Architektur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11803200" y="5766055"/>
            <a:ext cx="4683600" cy="15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Unterstützungsbedarf 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im Bereich Stadtgrün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11803200" y="7318300"/>
            <a:ext cx="4683485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Unterstützungsbedarf als Stichpunkt</a:t>
            </a:r>
            <a:endParaRPr/>
          </a:p>
        </p:txBody>
      </p:sp>
      <p:grpSp>
        <p:nvGrpSpPr>
          <p:cNvPr id="207" name="Google Shape;207;p20"/>
          <p:cNvGrpSpPr/>
          <p:nvPr/>
        </p:nvGrpSpPr>
        <p:grpSpPr>
          <a:xfrm>
            <a:off x="10561312" y="4078038"/>
            <a:ext cx="885228" cy="888823"/>
            <a:chOff x="0" y="0"/>
            <a:chExt cx="1180304" cy="1185097"/>
          </a:xfrm>
        </p:grpSpPr>
        <p:sp>
          <p:nvSpPr>
            <p:cNvPr id="208" name="Google Shape;208;p20"/>
            <p:cNvSpPr/>
            <p:nvPr/>
          </p:nvSpPr>
          <p:spPr>
            <a:xfrm>
              <a:off x="0" y="0"/>
              <a:ext cx="1180304" cy="1185097"/>
            </a:xfrm>
            <a:custGeom>
              <a:rect b="b" l="l" r="r" t="t"/>
              <a:pathLst>
                <a:path extrusionOk="0" h="6375786" w="6350000">
                  <a:moveTo>
                    <a:pt x="3175000" y="0"/>
                  </a:moveTo>
                  <a:cubicBezTo>
                    <a:pt x="1421496" y="0"/>
                    <a:pt x="0" y="1427268"/>
                    <a:pt x="0" y="3187893"/>
                  </a:cubicBezTo>
                  <a:cubicBezTo>
                    <a:pt x="0" y="4948517"/>
                    <a:pt x="1421496" y="6375786"/>
                    <a:pt x="3175000" y="6375786"/>
                  </a:cubicBezTo>
                  <a:cubicBezTo>
                    <a:pt x="4928504" y="6375786"/>
                    <a:pt x="6350000" y="4948517"/>
                    <a:pt x="6350000" y="3187893"/>
                  </a:cubicBezTo>
                  <a:cubicBezTo>
                    <a:pt x="6350000" y="1427268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0"/>
            <p:cNvSpPr txBox="1"/>
            <p:nvPr/>
          </p:nvSpPr>
          <p:spPr>
            <a:xfrm>
              <a:off x="313975" y="273143"/>
              <a:ext cx="577755" cy="692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>
            <a:off x="10561312" y="5769211"/>
            <a:ext cx="885228" cy="885228"/>
            <a:chOff x="0" y="0"/>
            <a:chExt cx="1180304" cy="1180304"/>
          </a:xfrm>
        </p:grpSpPr>
        <p:sp>
          <p:nvSpPr>
            <p:cNvPr id="211" name="Google Shape;211;p20"/>
            <p:cNvSpPr/>
            <p:nvPr/>
          </p:nvSpPr>
          <p:spPr>
            <a:xfrm>
              <a:off x="0" y="0"/>
              <a:ext cx="1180304" cy="1180304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0"/>
            <p:cNvSpPr txBox="1"/>
            <p:nvPr/>
          </p:nvSpPr>
          <p:spPr>
            <a:xfrm>
              <a:off x="313975" y="290531"/>
              <a:ext cx="577755" cy="678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/>
            </a:p>
          </p:txBody>
        </p:sp>
      </p:grpSp>
      <p:grpSp>
        <p:nvGrpSpPr>
          <p:cNvPr id="213" name="Google Shape;213;p20"/>
          <p:cNvGrpSpPr/>
          <p:nvPr/>
        </p:nvGrpSpPr>
        <p:grpSpPr>
          <a:xfrm>
            <a:off x="10561312" y="7321456"/>
            <a:ext cx="885228" cy="888823"/>
            <a:chOff x="0" y="0"/>
            <a:chExt cx="1180304" cy="1185097"/>
          </a:xfrm>
        </p:grpSpPr>
        <p:sp>
          <p:nvSpPr>
            <p:cNvPr id="214" name="Google Shape;214;p20"/>
            <p:cNvSpPr/>
            <p:nvPr/>
          </p:nvSpPr>
          <p:spPr>
            <a:xfrm>
              <a:off x="0" y="0"/>
              <a:ext cx="1180304" cy="1185097"/>
            </a:xfrm>
            <a:custGeom>
              <a:rect b="b" l="l" r="r" t="t"/>
              <a:pathLst>
                <a:path extrusionOk="0" h="6375786" w="6350000">
                  <a:moveTo>
                    <a:pt x="3175000" y="0"/>
                  </a:moveTo>
                  <a:cubicBezTo>
                    <a:pt x="1421496" y="0"/>
                    <a:pt x="0" y="1427268"/>
                    <a:pt x="0" y="3187893"/>
                  </a:cubicBezTo>
                  <a:cubicBezTo>
                    <a:pt x="0" y="4948517"/>
                    <a:pt x="1421496" y="6375786"/>
                    <a:pt x="3175000" y="6375786"/>
                  </a:cubicBezTo>
                  <a:cubicBezTo>
                    <a:pt x="4928504" y="6375786"/>
                    <a:pt x="6350000" y="4948517"/>
                    <a:pt x="6350000" y="3187893"/>
                  </a:cubicBezTo>
                  <a:cubicBezTo>
                    <a:pt x="6350000" y="1427268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0"/>
            <p:cNvSpPr txBox="1"/>
            <p:nvPr/>
          </p:nvSpPr>
          <p:spPr>
            <a:xfrm>
              <a:off x="313975" y="281006"/>
              <a:ext cx="577755" cy="692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/>
            </a:p>
          </p:txBody>
        </p:sp>
      </p:grpSp>
      <p:sp>
        <p:nvSpPr>
          <p:cNvPr id="216" name="Google Shape;216;p20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20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/>
          <p:nvPr/>
        </p:nvSpPr>
        <p:spPr>
          <a:xfrm flipH="1" rot="3836591">
            <a:off x="13222096" y="2721723"/>
            <a:ext cx="1311593" cy="4114800"/>
          </a:xfrm>
          <a:custGeom>
            <a:rect b="b" l="l" r="r" t="t"/>
            <a:pathLst>
              <a:path extrusionOk="0" h="4114800" w="1311593">
                <a:moveTo>
                  <a:pt x="0" y="4114800"/>
                </a:moveTo>
                <a:lnTo>
                  <a:pt x="1311593" y="4114800"/>
                </a:lnTo>
                <a:lnTo>
                  <a:pt x="131159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21"/>
          <p:cNvSpPr/>
          <p:nvPr/>
        </p:nvSpPr>
        <p:spPr>
          <a:xfrm>
            <a:off x="7365588" y="8995488"/>
            <a:ext cx="262543" cy="406757"/>
          </a:xfrm>
          <a:custGeom>
            <a:rect b="b" l="l" r="r" t="t"/>
            <a:pathLst>
              <a:path extrusionOk="0" h="406757" w="262543">
                <a:moveTo>
                  <a:pt x="0" y="0"/>
                </a:moveTo>
                <a:lnTo>
                  <a:pt x="262543" y="0"/>
                </a:lnTo>
                <a:lnTo>
                  <a:pt x="262543" y="406757"/>
                </a:lnTo>
                <a:lnTo>
                  <a:pt x="0" y="406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21"/>
          <p:cNvSpPr/>
          <p:nvPr/>
        </p:nvSpPr>
        <p:spPr>
          <a:xfrm>
            <a:off x="7330803" y="7211307"/>
            <a:ext cx="322065" cy="441735"/>
          </a:xfrm>
          <a:custGeom>
            <a:rect b="b" l="l" r="r" t="t"/>
            <a:pathLst>
              <a:path extrusionOk="0" h="441735" w="322065">
                <a:moveTo>
                  <a:pt x="0" y="0"/>
                </a:moveTo>
                <a:lnTo>
                  <a:pt x="322066" y="0"/>
                </a:lnTo>
                <a:lnTo>
                  <a:pt x="322066" y="441736"/>
                </a:lnTo>
                <a:lnTo>
                  <a:pt x="0" y="441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21"/>
          <p:cNvSpPr/>
          <p:nvPr/>
        </p:nvSpPr>
        <p:spPr>
          <a:xfrm>
            <a:off x="7330803" y="8181205"/>
            <a:ext cx="377599" cy="290408"/>
          </a:xfrm>
          <a:custGeom>
            <a:rect b="b" l="l" r="r" t="t"/>
            <a:pathLst>
              <a:path extrusionOk="0" h="290408" w="377599">
                <a:moveTo>
                  <a:pt x="0" y="0"/>
                </a:moveTo>
                <a:lnTo>
                  <a:pt x="377600" y="0"/>
                </a:lnTo>
                <a:lnTo>
                  <a:pt x="377600" y="290408"/>
                </a:lnTo>
                <a:lnTo>
                  <a:pt x="0" y="290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21"/>
          <p:cNvSpPr txBox="1"/>
          <p:nvPr/>
        </p:nvSpPr>
        <p:spPr>
          <a:xfrm>
            <a:off x="2723035" y="1927999"/>
            <a:ext cx="7842654" cy="1828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29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Vielen </a:t>
            </a:r>
            <a:r>
              <a:rPr b="1" i="0" lang="en-US" sz="10629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Dank!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2863753" y="4683873"/>
            <a:ext cx="7701936" cy="1537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Hier könnt ihr uns erreichen. Wir freuen uns über Feedback.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>
            <a:off x="7916620" y="9064266"/>
            <a:ext cx="4288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11">
                <a:latin typeface="Roboto"/>
                <a:ea typeface="Roboto"/>
                <a:cs typeface="Roboto"/>
                <a:sym typeface="Roboto"/>
              </a:rPr>
              <a:t>Vitalisstraße 383A, 50933 Köln</a:t>
            </a: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7911597" y="7239373"/>
            <a:ext cx="24081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11">
                <a:latin typeface="Roboto"/>
                <a:ea typeface="Roboto"/>
                <a:cs typeface="Roboto"/>
                <a:sym typeface="Roboto"/>
              </a:rPr>
              <a:t>0175-5228181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7911597" y="8133634"/>
            <a:ext cx="43485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11">
                <a:latin typeface="Roboto"/>
                <a:ea typeface="Roboto"/>
                <a:cs typeface="Roboto"/>
                <a:sym typeface="Roboto"/>
              </a:rPr>
              <a:t>Rall@fjmk.de</a:t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13888663" y="8133634"/>
            <a:ext cx="24081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1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21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