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" name="Textebene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1" name="Textebene 1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Titeltext</a:t>
            </a:r>
          </a:p>
        </p:txBody>
      </p:sp>
      <p:sp>
        <p:nvSpPr>
          <p:cNvPr id="30" name="Textebene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9" name="Textebene 1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8" name="Textebene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73" name="Textebene 1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ebene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Textebene 1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1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hyperlink" Target="mailto:pigsmighfly@onefile.de" TargetMode="External"/><Relationship Id="rId6" Type="http://schemas.openxmlformats.org/officeDocument/2006/relationships/image" Target="../media/image2.jpeg"/><Relationship Id="rId7" Type="http://schemas.openxmlformats.org/officeDocument/2006/relationships/image" Target="../media/image15.png"/><Relationship Id="rId8" Type="http://schemas.openxmlformats.org/officeDocument/2006/relationships/hyperlink" Target="http://www.flaticon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10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4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TextBox 5"/>
          <p:cNvSpPr txBox="1"/>
          <p:nvPr/>
        </p:nvSpPr>
        <p:spPr>
          <a:xfrm>
            <a:off x="1264121" y="3432681"/>
            <a:ext cx="8115301" cy="1038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38" sz="4000">
                <a:solidFill>
                  <a:srgbClr val="4C9DD4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Open-Citizen-Data-Portal Cologne</a:t>
            </a:r>
          </a:p>
        </p:txBody>
      </p:sp>
      <p:sp>
        <p:nvSpPr>
          <p:cNvPr id="96" name="TextBox 6"/>
          <p:cNvSpPr txBox="1"/>
          <p:nvPr/>
        </p:nvSpPr>
        <p:spPr>
          <a:xfrm>
            <a:off x="1262655" y="9031009"/>
            <a:ext cx="7902524" cy="448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3500"/>
              </a:lnSpc>
              <a:defRPr sz="2500">
                <a:solidFill>
                  <a:srgbClr val="212121"/>
                </a:solidFill>
                <a:latin typeface="Open Sans Regular Regular"/>
                <a:ea typeface="Open Sans Regular Regular"/>
                <a:cs typeface="Open Sans Regular Regular"/>
                <a:sym typeface="Open Sans Regular Regular"/>
              </a:defRPr>
            </a:pPr>
            <a:r>
              <a:t>Pigs might </a:t>
            </a:r>
            <a:r>
              <a:rPr>
                <a:solidFill>
                  <a:srgbClr val="B24642"/>
                </a:solidFill>
              </a:rPr>
              <a:t>fly</a:t>
            </a:r>
            <a:r>
              <a:t>, Reinhold Goss</a:t>
            </a:r>
          </a:p>
        </p:txBody>
      </p:sp>
      <p:sp>
        <p:nvSpPr>
          <p:cNvPr id="97" name="TextBox 7"/>
          <p:cNvSpPr txBox="1"/>
          <p:nvPr/>
        </p:nvSpPr>
        <p:spPr>
          <a:xfrm>
            <a:off x="1264121" y="4910602"/>
            <a:ext cx="8115301" cy="2083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300"/>
              </a:lnSpc>
              <a:defRPr sz="6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Bürgerdaten für die urbane Transformation</a:t>
            </a:r>
          </a:p>
        </p:txBody>
      </p:sp>
      <p:pic>
        <p:nvPicPr>
          <p:cNvPr id="98" name="Grafik 7" descr="Grafik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384214" y="3441435"/>
            <a:ext cx="4093961" cy="4093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rcRect l="0" t="0" r="0" b="0"/>
          <a:stretch>
            <a:fillRect/>
          </a:stretch>
        </p:blipFill>
        <p:spPr>
          <a:xfrm>
            <a:off x="16529266" y="8912502"/>
            <a:ext cx="1102777" cy="9206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TextBox 5"/>
          <p:cNvSpPr txBox="1"/>
          <p:nvPr/>
        </p:nvSpPr>
        <p:spPr>
          <a:xfrm>
            <a:off x="1266016" y="635000"/>
            <a:ext cx="8115301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Pilotcharakter</a:t>
            </a:r>
          </a:p>
        </p:txBody>
      </p:sp>
      <p:sp>
        <p:nvSpPr>
          <p:cNvPr id="153" name="TextBox 7"/>
          <p:cNvSpPr txBox="1"/>
          <p:nvPr/>
        </p:nvSpPr>
        <p:spPr>
          <a:xfrm>
            <a:off x="1265004" y="3425189"/>
            <a:ext cx="10449008" cy="4889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Erster partizipativer urbaner Datenraum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Unterscheidet sich von klassischen Open-Data-Portalen, bindet sie aber ein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Dynamische, gemeinschaftliche Datenentwicklung</a:t>
            </a:r>
          </a:p>
        </p:txBody>
      </p:sp>
      <p:pic>
        <p:nvPicPr>
          <p:cNvPr id="154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19019" y="3370199"/>
            <a:ext cx="4227786" cy="42277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AutoShape 2"/>
          <p:cNvSpPr/>
          <p:nvPr/>
        </p:nvSpPr>
        <p:spPr>
          <a:xfrm flipV="1">
            <a:off x="8966901" y="4998666"/>
            <a:ext cx="1" cy="4619297"/>
          </a:xfrm>
          <a:prstGeom prst="line">
            <a:avLst/>
          </a:prstGeom>
          <a:ln w="76200">
            <a:solidFill>
              <a:srgbClr val="4C9DD4"/>
            </a:solidFill>
            <a:prstDash val="sysDot"/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8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9" name="TextBox 5"/>
          <p:cNvSpPr txBox="1"/>
          <p:nvPr/>
        </p:nvSpPr>
        <p:spPr>
          <a:xfrm>
            <a:off x="1266016" y="635000"/>
            <a:ext cx="9189965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Wo stehen wir und wo geht es hin?</a:t>
            </a:r>
          </a:p>
        </p:txBody>
      </p:sp>
      <p:pic>
        <p:nvPicPr>
          <p:cNvPr id="160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AutoShape 2"/>
          <p:cNvSpPr/>
          <p:nvPr/>
        </p:nvSpPr>
        <p:spPr>
          <a:xfrm flipV="1">
            <a:off x="8966901" y="1777629"/>
            <a:ext cx="1" cy="2960687"/>
          </a:xfrm>
          <a:prstGeom prst="line">
            <a:avLst/>
          </a:prstGeom>
          <a:ln w="76200">
            <a:solidFill>
              <a:srgbClr val="4C9DD4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Freeform 19"/>
          <p:cNvSpPr/>
          <p:nvPr/>
        </p:nvSpPr>
        <p:spPr>
          <a:xfrm>
            <a:off x="8765717" y="2504122"/>
            <a:ext cx="402561" cy="402561"/>
          </a:xfrm>
          <a:prstGeom prst="ellipse">
            <a:avLst/>
          </a:prstGeom>
          <a:solidFill>
            <a:srgbClr val="4C9DD4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Freeform 22"/>
          <p:cNvSpPr/>
          <p:nvPr/>
        </p:nvSpPr>
        <p:spPr>
          <a:xfrm>
            <a:off x="8765717" y="3568236"/>
            <a:ext cx="402561" cy="402561"/>
          </a:xfrm>
          <a:prstGeom prst="ellipse">
            <a:avLst/>
          </a:prstGeom>
          <a:solidFill>
            <a:srgbClr val="9238F5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4" name="Freeform 25"/>
          <p:cNvSpPr/>
          <p:nvPr/>
        </p:nvSpPr>
        <p:spPr>
          <a:xfrm>
            <a:off x="8765717" y="4552910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65" name="TextBox 7"/>
          <p:cNvSpPr txBox="1"/>
          <p:nvPr/>
        </p:nvSpPr>
        <p:spPr>
          <a:xfrm>
            <a:off x="3443815" y="2445052"/>
            <a:ext cx="500746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Projektbeschreibung</a:t>
            </a:r>
          </a:p>
        </p:txBody>
      </p:sp>
      <p:sp>
        <p:nvSpPr>
          <p:cNvPr id="166" name="TextBox 7"/>
          <p:cNvSpPr txBox="1"/>
          <p:nvPr/>
        </p:nvSpPr>
        <p:spPr>
          <a:xfrm>
            <a:off x="9488008" y="3509166"/>
            <a:ext cx="1035018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>
                <a:solidFill>
                  <a:srgbClr val="9238F5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>
              <a:defRPr>
                <a:solidFill>
                  <a:srgbClr val="4C9DD4"/>
                </a:solidFill>
              </a:defRPr>
            </a:pPr>
            <a:r>
              <a:rPr>
                <a:solidFill>
                  <a:srgbClr val="9238F5"/>
                </a:solidFill>
              </a:rPr>
              <a:t>Erste Gespräche über Anwendungsszenarien</a:t>
            </a:r>
          </a:p>
        </p:txBody>
      </p:sp>
      <p:sp>
        <p:nvSpPr>
          <p:cNvPr id="167" name="TextBox 7"/>
          <p:cNvSpPr txBox="1"/>
          <p:nvPr/>
        </p:nvSpPr>
        <p:spPr>
          <a:xfrm>
            <a:off x="2345055" y="4493840"/>
            <a:ext cx="610622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Stakeholder-Analyse</a:t>
            </a:r>
          </a:p>
        </p:txBody>
      </p:sp>
      <p:sp>
        <p:nvSpPr>
          <p:cNvPr id="168" name="Freeform 25"/>
          <p:cNvSpPr/>
          <p:nvPr/>
        </p:nvSpPr>
        <p:spPr>
          <a:xfrm>
            <a:off x="8765717" y="6601698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69" name="TextBox 7"/>
          <p:cNvSpPr txBox="1"/>
          <p:nvPr/>
        </p:nvSpPr>
        <p:spPr>
          <a:xfrm>
            <a:off x="1611817" y="6542628"/>
            <a:ext cx="682130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Technische Infrastruktur konzipieren</a:t>
            </a:r>
          </a:p>
        </p:txBody>
      </p:sp>
      <p:sp>
        <p:nvSpPr>
          <p:cNvPr id="170" name="TextBox 7"/>
          <p:cNvSpPr txBox="1"/>
          <p:nvPr/>
        </p:nvSpPr>
        <p:spPr>
          <a:xfrm>
            <a:off x="9503616" y="5500685"/>
            <a:ext cx="1035018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>
                <a:solidFill>
                  <a:srgbClr val="9238F5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>
              <a:defRPr>
                <a:solidFill>
                  <a:srgbClr val="4C9DD4"/>
                </a:solidFill>
              </a:defRPr>
            </a:pPr>
            <a:r>
              <a:rPr>
                <a:solidFill>
                  <a:srgbClr val="9238F5"/>
                </a:solidFill>
              </a:rPr>
              <a:t>Rechtliche Rahmenbedingungen klären</a:t>
            </a:r>
          </a:p>
        </p:txBody>
      </p:sp>
      <p:sp>
        <p:nvSpPr>
          <p:cNvPr id="171" name="TextBox 7"/>
          <p:cNvSpPr txBox="1"/>
          <p:nvPr/>
        </p:nvSpPr>
        <p:spPr>
          <a:xfrm>
            <a:off x="9482523" y="7605541"/>
            <a:ext cx="10350180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>
                <a:solidFill>
                  <a:srgbClr val="9238F5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>
              <a:defRPr>
                <a:solidFill>
                  <a:srgbClr val="4C9DD4"/>
                </a:solidFill>
              </a:defRPr>
            </a:pPr>
            <a:r>
              <a:rPr>
                <a:solidFill>
                  <a:srgbClr val="9238F5"/>
                </a:solidFill>
              </a:rPr>
              <a:t>Kernfunktionen priorisieren</a:t>
            </a:r>
          </a:p>
        </p:txBody>
      </p:sp>
      <p:sp>
        <p:nvSpPr>
          <p:cNvPr id="172" name="Freeform 22"/>
          <p:cNvSpPr/>
          <p:nvPr/>
        </p:nvSpPr>
        <p:spPr>
          <a:xfrm>
            <a:off x="8765717" y="5559755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9238F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3" name="Freeform 22"/>
          <p:cNvSpPr/>
          <p:nvPr/>
        </p:nvSpPr>
        <p:spPr>
          <a:xfrm>
            <a:off x="8765717" y="7664611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9238F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4" name="Freeform 25"/>
          <p:cNvSpPr/>
          <p:nvPr/>
        </p:nvSpPr>
        <p:spPr>
          <a:xfrm>
            <a:off x="8757962" y="8898146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5" name="TextBox 7"/>
          <p:cNvSpPr txBox="1"/>
          <p:nvPr/>
        </p:nvSpPr>
        <p:spPr>
          <a:xfrm>
            <a:off x="1604062" y="8839076"/>
            <a:ext cx="682130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Pilotprojekte initiieren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Freeform 4"/>
          <p:cNvSpPr/>
          <p:nvPr/>
        </p:nvSpPr>
        <p:spPr>
          <a:xfrm>
            <a:off x="802030" y="1381893"/>
            <a:ext cx="4156018" cy="262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8" name="Freeform 5"/>
          <p:cNvSpPr/>
          <p:nvPr/>
        </p:nvSpPr>
        <p:spPr>
          <a:xfrm>
            <a:off x="661731" y="4971896"/>
            <a:ext cx="4156017" cy="322305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9" name="TextBox 7"/>
          <p:cNvSpPr txBox="1"/>
          <p:nvPr/>
        </p:nvSpPr>
        <p:spPr>
          <a:xfrm>
            <a:off x="1016000" y="734631"/>
            <a:ext cx="7701937" cy="743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100"/>
              </a:lnSpc>
              <a:defRPr sz="4000">
                <a:solidFill>
                  <a:srgbClr val="4C9DD4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Ein Projekt von</a:t>
            </a:r>
          </a:p>
        </p:txBody>
      </p:sp>
      <p:pic>
        <p:nvPicPr>
          <p:cNvPr id="180" name="Bildergalerie" descr="Bildergalerie"/>
          <p:cNvPicPr>
            <a:picLocks noChangeAspect="1"/>
          </p:cNvPicPr>
          <p:nvPr/>
        </p:nvPicPr>
        <p:blipFill>
          <a:blip r:embed="rId4">
            <a:extLst/>
          </a:blip>
          <a:srcRect l="0" t="3227" r="0" b="3227"/>
          <a:stretch>
            <a:fillRect/>
          </a:stretch>
        </p:blipFill>
        <p:spPr>
          <a:xfrm>
            <a:off x="8379009" y="1820199"/>
            <a:ext cx="6474077" cy="3671121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extBox 3"/>
          <p:cNvSpPr txBox="1"/>
          <p:nvPr/>
        </p:nvSpPr>
        <p:spPr>
          <a:xfrm>
            <a:off x="10198637" y="1439138"/>
            <a:ext cx="7858150" cy="1140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0000"/>
              </a:lnSpc>
              <a:defRPr sz="4000"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>
                <a:solidFill>
                  <a:srgbClr val="212121"/>
                </a:solidFill>
              </a:rPr>
              <a:t>Pigs might</a:t>
            </a:r>
            <a:r>
              <a:t> </a:t>
            </a:r>
            <a:r>
              <a:rPr>
                <a:solidFill>
                  <a:srgbClr val="B24642"/>
                </a:solidFill>
              </a:rPr>
              <a:t>fly</a:t>
            </a:r>
          </a:p>
        </p:txBody>
      </p:sp>
      <p:sp>
        <p:nvSpPr>
          <p:cNvPr id="182" name="TextBox 6"/>
          <p:cNvSpPr txBox="1"/>
          <p:nvPr/>
        </p:nvSpPr>
        <p:spPr>
          <a:xfrm>
            <a:off x="13126274" y="2553882"/>
            <a:ext cx="3846516" cy="448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212121"/>
                </a:solidFill>
                <a:latin typeface="Open Sans Regular Regular"/>
                <a:ea typeface="Open Sans Regular Regular"/>
                <a:cs typeface="Open Sans Regular Regular"/>
                <a:sym typeface="Open Sans Regular Regular"/>
              </a:defRPr>
            </a:lvl1pPr>
          </a:lstStyle>
          <a:p>
            <a:pPr/>
            <a:r>
              <a:t>Reinhold Goss</a:t>
            </a:r>
          </a:p>
        </p:txBody>
      </p:sp>
      <p:sp>
        <p:nvSpPr>
          <p:cNvPr id="183" name="pigsmightfly@onefile.de | 0176 29836912"/>
          <p:cNvSpPr txBox="1"/>
          <p:nvPr/>
        </p:nvSpPr>
        <p:spPr>
          <a:xfrm>
            <a:off x="8605205" y="7704663"/>
            <a:ext cx="6394377" cy="540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ts val="3500"/>
              </a:lnSpc>
              <a:defRPr sz="2500">
                <a:solidFill>
                  <a:srgbClr val="212121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rPr>
                <a:hlinkClick r:id="rId5" invalidUrl="" action="" tgtFrame="" tooltip="" history="1" highlightClick="0" endSnd="0"/>
              </a:rPr>
              <a:t>pigsmightfly@onefile.de</a:t>
            </a:r>
            <a:r>
              <a:t> | 0176 29836912</a:t>
            </a:r>
          </a:p>
        </p:txBody>
      </p:sp>
      <p:sp>
        <p:nvSpPr>
          <p:cNvPr id="184" name="Freeform 3"/>
          <p:cNvSpPr/>
          <p:nvPr/>
        </p:nvSpPr>
        <p:spPr>
          <a:xfrm>
            <a:off x="1030919" y="4067597"/>
            <a:ext cx="3698240" cy="8412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85" name="Freeform 6"/>
          <p:cNvSpPr/>
          <p:nvPr/>
        </p:nvSpPr>
        <p:spPr>
          <a:xfrm>
            <a:off x="481411" y="7776103"/>
            <a:ext cx="2831350" cy="1920149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86" name="Made with Love and Icons von Eucalyp www.flaticon.com"/>
          <p:cNvSpPr txBox="1"/>
          <p:nvPr/>
        </p:nvSpPr>
        <p:spPr>
          <a:xfrm>
            <a:off x="8605205" y="8172506"/>
            <a:ext cx="6887355" cy="521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ts val="3500"/>
              </a:lnSpc>
              <a:defRPr sz="2000">
                <a:solidFill>
                  <a:srgbClr val="212121"/>
                </a:solidFill>
                <a:latin typeface="Open Sans Regular Regular"/>
                <a:ea typeface="Open Sans Regular Regular"/>
                <a:cs typeface="Open Sans Regular Regular"/>
                <a:sym typeface="Open Sans Regular Regular"/>
              </a:defRPr>
            </a:pPr>
            <a:r>
              <a:t>Made with Love and Icons von Eucalyp </a:t>
            </a:r>
            <a:r>
              <a:rPr>
                <a:hlinkClick r:id="rId8" invalidUrl="" action="" tgtFrame="" tooltip="" history="1" highlightClick="0" endSnd="0"/>
              </a:rPr>
              <a:t>www.flaticon.com</a:t>
            </a:r>
            <a:r>
              <a:t> </a:t>
            </a:r>
          </a:p>
        </p:txBody>
      </p:sp>
      <p:sp>
        <p:nvSpPr>
          <p:cNvPr id="187" name="14-11-2024"/>
          <p:cNvSpPr txBox="1"/>
          <p:nvPr/>
        </p:nvSpPr>
        <p:spPr>
          <a:xfrm>
            <a:off x="14320252" y="8642872"/>
            <a:ext cx="1429455" cy="521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lnSpc>
                <a:spcPts val="3500"/>
              </a:lnSpc>
              <a:defRPr sz="2000">
                <a:solidFill>
                  <a:srgbClr val="212121"/>
                </a:solidFill>
                <a:latin typeface="Open Sans Regular Regular"/>
                <a:ea typeface="Open Sans Regular Regular"/>
                <a:cs typeface="Open Sans Regular Regular"/>
                <a:sym typeface="Open Sans Regular Regular"/>
              </a:defRPr>
            </a:lvl1pPr>
          </a:lstStyle>
          <a:p>
            <a:pPr/>
            <a:r>
              <a:t>14-11-2024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2"/>
          <p:cNvSpPr/>
          <p:nvPr/>
        </p:nvSpPr>
        <p:spPr>
          <a:xfrm>
            <a:off x="2383906" y="4531183"/>
            <a:ext cx="682839" cy="61199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TextBox 3"/>
          <p:cNvSpPr txBox="1"/>
          <p:nvPr/>
        </p:nvSpPr>
        <p:spPr>
          <a:xfrm>
            <a:off x="112330" y="755313"/>
            <a:ext cx="7858150" cy="1239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0000"/>
              </a:lnSpc>
              <a:defRPr sz="7200"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>
                <a:solidFill>
                  <a:srgbClr val="212121"/>
                </a:solidFill>
              </a:rPr>
              <a:t>Pigs might</a:t>
            </a:r>
            <a:r>
              <a:t> </a:t>
            </a:r>
            <a:r>
              <a:rPr>
                <a:solidFill>
                  <a:srgbClr val="B24642"/>
                </a:solidFill>
              </a:rPr>
              <a:t>fly</a:t>
            </a:r>
          </a:p>
        </p:txBody>
      </p:sp>
      <p:sp>
        <p:nvSpPr>
          <p:cNvPr id="103" name="Freeform 13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4" name="TextBox 6"/>
          <p:cNvSpPr txBox="1"/>
          <p:nvPr/>
        </p:nvSpPr>
        <p:spPr>
          <a:xfrm>
            <a:off x="12371285" y="7638469"/>
            <a:ext cx="4103988" cy="448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3500"/>
              </a:lnSpc>
              <a:defRPr sz="2500">
                <a:solidFill>
                  <a:srgbClr val="4C9DD4"/>
                </a:solidFill>
                <a:latin typeface="Open Sans Regular Regular"/>
                <a:ea typeface="Open Sans Regular Regular"/>
                <a:cs typeface="Open Sans Regular Regular"/>
                <a:sym typeface="Open Sans Regular Regular"/>
              </a:defRPr>
            </a:lvl1pPr>
          </a:lstStyle>
          <a:p>
            <a:pPr/>
            <a:r>
              <a:t>Reinhold Goss. Ideengeber</a:t>
            </a:r>
          </a:p>
        </p:txBody>
      </p:sp>
      <p:pic>
        <p:nvPicPr>
          <p:cNvPr id="10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78800" y="591609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Reinhold.jpg" descr="Reinhold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71285" y="3433597"/>
            <a:ext cx="4103989" cy="4103989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TextBox 7"/>
          <p:cNvSpPr txBox="1"/>
          <p:nvPr/>
        </p:nvSpPr>
        <p:spPr>
          <a:xfrm>
            <a:off x="1267912" y="3425189"/>
            <a:ext cx="9672045" cy="3462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20" sz="35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Nutzer von Offenen Daten, Berater und Entwickler von datenbankgestützten Systemen (KMU), politisch Interessierter und Initiator der Initiative #RingFrei.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0" name="TextBox 5"/>
          <p:cNvSpPr txBox="1"/>
          <p:nvPr/>
        </p:nvSpPr>
        <p:spPr>
          <a:xfrm>
            <a:off x="1266016" y="640223"/>
            <a:ext cx="12496873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>
              <a:defRPr>
                <a:solidFill>
                  <a:srgbClr val="4C9DD4"/>
                </a:solidFill>
              </a:defRPr>
            </a:pPr>
            <a:r>
              <a:rPr>
                <a:solidFill>
                  <a:srgbClr val="9238F5"/>
                </a:solidFill>
              </a:rPr>
              <a:t>Digitale Lösungen als Motor des Wandels</a:t>
            </a:r>
          </a:p>
        </p:txBody>
      </p:sp>
      <p:sp>
        <p:nvSpPr>
          <p:cNvPr id="111" name="TextBox 7"/>
          <p:cNvSpPr txBox="1"/>
          <p:nvPr/>
        </p:nvSpPr>
        <p:spPr>
          <a:xfrm>
            <a:off x="1267912" y="3425189"/>
            <a:ext cx="10350180" cy="4051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lvl1pPr>
          </a:lstStyle>
          <a:p>
            <a:pPr/>
            <a:r>
              <a:t>Eine funktionierende Bürgergesellschaft braucht eine offene Daten-Plattform, um gemeinsam kreative Antworten auf die anstehenden Herausforderungen zu entwickeln.</a:t>
            </a:r>
          </a:p>
        </p:txBody>
      </p:sp>
      <p:pic>
        <p:nvPicPr>
          <p:cNvPr id="112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88613" y="3440524"/>
            <a:ext cx="4101736" cy="41017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6" name="TextBox 5"/>
          <p:cNvSpPr txBox="1"/>
          <p:nvPr/>
        </p:nvSpPr>
        <p:spPr>
          <a:xfrm>
            <a:off x="1266016" y="635000"/>
            <a:ext cx="10407814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Digitale Vision</a:t>
            </a:r>
          </a:p>
        </p:txBody>
      </p:sp>
      <p:sp>
        <p:nvSpPr>
          <p:cNvPr id="117" name="TextBox 7"/>
          <p:cNvSpPr txBox="1"/>
          <p:nvPr/>
        </p:nvSpPr>
        <p:spPr>
          <a:xfrm>
            <a:off x="1270819" y="3428097"/>
            <a:ext cx="10793472" cy="321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Digitale Basis für urbane Transformation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Bürger:innen als Co-Designer der Stadtentwicklung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Klimaanpassung durch Datenempowerment</a:t>
            </a:r>
          </a:p>
        </p:txBody>
      </p:sp>
      <p:pic>
        <p:nvPicPr>
          <p:cNvPr id="118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34338" y="3463433"/>
            <a:ext cx="4050037" cy="40500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2" name="TextBox 5"/>
          <p:cNvSpPr txBox="1"/>
          <p:nvPr/>
        </p:nvSpPr>
        <p:spPr>
          <a:xfrm>
            <a:off x="1266016" y="635000"/>
            <a:ext cx="10407814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Open-Citizen-Data-Portal Cologne</a:t>
            </a:r>
          </a:p>
        </p:txBody>
      </p:sp>
      <p:sp>
        <p:nvSpPr>
          <p:cNvPr id="123" name="TextBox 7"/>
          <p:cNvSpPr txBox="1"/>
          <p:nvPr/>
        </p:nvSpPr>
        <p:spPr>
          <a:xfrm>
            <a:off x="1270819" y="3428097"/>
            <a:ext cx="10449008" cy="321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Intuitive Cloud-Plattform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KI-Unterstützung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Offene Schnittstellen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Anbindung von Sensoren</a:t>
            </a:r>
          </a:p>
        </p:txBody>
      </p:sp>
      <p:pic>
        <p:nvPicPr>
          <p:cNvPr id="124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36128" y="3394140"/>
            <a:ext cx="4204862" cy="4204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8" name="TextBox 5"/>
          <p:cNvSpPr txBox="1"/>
          <p:nvPr/>
        </p:nvSpPr>
        <p:spPr>
          <a:xfrm>
            <a:off x="1266016" y="640223"/>
            <a:ext cx="8115301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Kernfunktionen</a:t>
            </a:r>
          </a:p>
        </p:txBody>
      </p:sp>
      <p:sp>
        <p:nvSpPr>
          <p:cNvPr id="129" name="TextBox 7"/>
          <p:cNvSpPr txBox="1"/>
          <p:nvPr/>
        </p:nvSpPr>
        <p:spPr>
          <a:xfrm>
            <a:off x="1265004" y="3425189"/>
            <a:ext cx="10449008" cy="321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Datensammlung und -verwaltung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Visualisierung in Karten/Dashboards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Intelligente Datenanalyse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Einbindung weiterer Datenpools</a:t>
            </a:r>
          </a:p>
        </p:txBody>
      </p:sp>
      <p:pic>
        <p:nvPicPr>
          <p:cNvPr id="130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25346" y="3468661"/>
            <a:ext cx="4043421" cy="40434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TextBox 5"/>
          <p:cNvSpPr txBox="1"/>
          <p:nvPr/>
        </p:nvSpPr>
        <p:spPr>
          <a:xfrm>
            <a:off x="1266016" y="635000"/>
            <a:ext cx="8115301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Anwendungsbeispiele</a:t>
            </a:r>
          </a:p>
        </p:txBody>
      </p:sp>
      <p:sp>
        <p:nvSpPr>
          <p:cNvPr id="135" name="TextBox 7"/>
          <p:cNvSpPr txBox="1"/>
          <p:nvPr/>
        </p:nvSpPr>
        <p:spPr>
          <a:xfrm>
            <a:off x="1265004" y="3425189"/>
            <a:ext cx="10449008" cy="405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Lokale Wärmeinsel-Kartierung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Umweltmonitoring (Luftqualität, Pollen)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Bewässerung von Stadtbäumen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Stadtökologische Dokumentation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Basis für un:box-Projekte</a:t>
            </a:r>
          </a:p>
        </p:txBody>
      </p:sp>
      <p:pic>
        <p:nvPicPr>
          <p:cNvPr id="136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67031" y="3412541"/>
            <a:ext cx="4101736" cy="41017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xtBox 5"/>
          <p:cNvSpPr txBox="1"/>
          <p:nvPr/>
        </p:nvSpPr>
        <p:spPr>
          <a:xfrm>
            <a:off x="1266016" y="635000"/>
            <a:ext cx="8115301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Gesellschaftliche Wirkung</a:t>
            </a:r>
          </a:p>
        </p:txBody>
      </p:sp>
      <p:sp>
        <p:nvSpPr>
          <p:cNvPr id="141" name="TextBox 7"/>
          <p:cNvSpPr txBox="1"/>
          <p:nvPr/>
        </p:nvSpPr>
        <p:spPr>
          <a:xfrm>
            <a:off x="1265004" y="3425189"/>
            <a:ext cx="10449008" cy="405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Ermächtigung von Bürger:innen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Datenbasierte Entscheidungsfindung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Förderung der Klimaresilienz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Stärkung der MINT-Bildung </a:t>
            </a:r>
          </a:p>
        </p:txBody>
      </p:sp>
      <p:pic>
        <p:nvPicPr>
          <p:cNvPr id="142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Grafik 8" descr="Grafik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28363" y="3445925"/>
            <a:ext cx="4064574" cy="40645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TextBox 5"/>
          <p:cNvSpPr txBox="1"/>
          <p:nvPr/>
        </p:nvSpPr>
        <p:spPr>
          <a:xfrm>
            <a:off x="1266016" y="635000"/>
            <a:ext cx="8115301" cy="106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9000"/>
              </a:lnSpc>
              <a:defRPr spc="-172" sz="5000">
                <a:solidFill>
                  <a:srgbClr val="9238F5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/>
            <a:r>
              <a:t>Trägerschaft</a:t>
            </a:r>
          </a:p>
        </p:txBody>
      </p:sp>
      <p:sp>
        <p:nvSpPr>
          <p:cNvPr id="147" name="TextBox 7"/>
          <p:cNvSpPr txBox="1"/>
          <p:nvPr/>
        </p:nvSpPr>
        <p:spPr>
          <a:xfrm>
            <a:off x="1265004" y="3425189"/>
            <a:ext cx="10449008" cy="405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Interdisziplinärer Vereinsverbund</a:t>
            </a:r>
          </a:p>
          <a:p>
            <a:pPr marL="571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Partner:</a:t>
            </a:r>
          </a:p>
          <a:p>
            <a:pPr lvl="1" marL="952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Wikipedia / OpenStreetMap / CCC</a:t>
            </a:r>
          </a:p>
          <a:p>
            <a:pPr lvl="1" marL="952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Kommunale Einrichtungen</a:t>
            </a:r>
          </a:p>
          <a:p>
            <a:pPr lvl="1" marL="952500" indent="-571500">
              <a:lnSpc>
                <a:spcPct val="120000"/>
              </a:lnSpc>
              <a:buSzPct val="100000"/>
              <a:buChar char="✤"/>
              <a:defRPr spc="-138" sz="4000">
                <a:solidFill>
                  <a:srgbClr val="4C9DD4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t>Bildungsinstitutionen</a:t>
            </a:r>
          </a:p>
        </p:txBody>
      </p:sp>
      <p:pic>
        <p:nvPicPr>
          <p:cNvPr id="148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01887" y="3351789"/>
            <a:ext cx="4276133" cy="4276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