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8288000" cy="10287000"/>
  <p:notesSz cx="6858000" cy="9144000"/>
  <p:embeddedFontLst>
    <p:embeddedFont>
      <p:font typeface="DM Sans Bold" pitchFamily="2" charset="0"/>
      <p:regular r:id="rId15"/>
      <p:bold r:id="rId16"/>
    </p:embeddedFont>
    <p:embeddedFont>
      <p:font typeface="Now Medium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pitchFamily="2" charset="0"/>
      <p:regular r:id="rId22"/>
      <p:bold r:id="rId23"/>
    </p:embeddedFont>
    <p:embeddedFont>
      <p:font typeface="Roboto Italics" panose="020B060402020202020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880F0-CCBC-CC63-35AE-00CD92CF9E7D}" v="1534" dt="2024-09-30T19:05:56.442"/>
    <p1510:client id="{284540D4-DDE2-79CD-4305-8614941FC968}" v="352" dt="2024-09-30T19:02:34.603"/>
    <p1510:client id="{66A54887-DBF8-F5B7-1058-488BD9CD5806}" v="205" dt="2024-09-30T18:13:38.601"/>
    <p1510:client id="{F41F6E55-CC00-7141-B373-61900BAE14B2}" v="267" dt="2024-09-30T19:09:5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 autoAdjust="0"/>
    <p:restoredTop sz="94609" autoAdjust="0"/>
  </p:normalViewPr>
  <p:slideViewPr>
    <p:cSldViewPr>
      <p:cViewPr varScale="1">
        <p:scale>
          <a:sx n="99" d="100"/>
          <a:sy n="99" d="100"/>
        </p:scale>
        <p:origin x="216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svg"/><Relationship Id="rId7" Type="http://schemas.openxmlformats.org/officeDocument/2006/relationships/image" Target="../media/image1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419971" y="2659438"/>
            <a:ext cx="7453277" cy="5962622"/>
          </a:xfrm>
          <a:custGeom>
            <a:avLst/>
            <a:gdLst/>
            <a:ahLst/>
            <a:cxnLst/>
            <a:rect l="l" t="t" r="r" b="b"/>
            <a:pathLst>
              <a:path w="7453277" h="5962622">
                <a:moveTo>
                  <a:pt x="0" y="0"/>
                </a:moveTo>
                <a:lnTo>
                  <a:pt x="7453277" y="0"/>
                </a:lnTo>
                <a:lnTo>
                  <a:pt x="7453277" y="5962622"/>
                </a:lnTo>
                <a:lnTo>
                  <a:pt x="0" y="59626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906893"/>
            <a:ext cx="9986153" cy="223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10"/>
              </a:lnSpc>
            </a:pPr>
            <a:r>
              <a:rPr lang="en-US" sz="8650" spc="-138">
                <a:solidFill>
                  <a:srgbClr val="191919"/>
                </a:solidFill>
                <a:latin typeface="Roboto Bold"/>
              </a:rPr>
              <a:t>Köln smart &amp; </a:t>
            </a:r>
            <a:r>
              <a:rPr lang="en-US" sz="8650" spc="-138" err="1">
                <a:solidFill>
                  <a:srgbClr val="191919"/>
                </a:solidFill>
                <a:latin typeface="Roboto Bold"/>
              </a:rPr>
              <a:t>sauber</a:t>
            </a:r>
            <a:endParaRPr lang="en-US" sz="8663" spc="-138">
              <a:solidFill>
                <a:srgbClr val="191919"/>
              </a:solidFill>
              <a:latin typeface="Roboto Bold"/>
            </a:endParaRPr>
          </a:p>
          <a:p>
            <a:pPr algn="l">
              <a:lnSpc>
                <a:spcPts val="8334"/>
              </a:lnSpc>
            </a:pPr>
            <a:endParaRPr lang="en-US" sz="8663" spc="-138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35088" y="9031010"/>
            <a:ext cx="7902523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191919"/>
                </a:solidFill>
                <a:latin typeface="Roboto"/>
              </a:rPr>
              <a:t>Daniel </a:t>
            </a:r>
            <a:r>
              <a:rPr lang="en-US" sz="2500" err="1">
                <a:solidFill>
                  <a:srgbClr val="191919"/>
                </a:solidFill>
                <a:latin typeface="Roboto"/>
              </a:rPr>
              <a:t>Böhm</a:t>
            </a:r>
            <a:r>
              <a:rPr lang="en-US" sz="2500">
                <a:solidFill>
                  <a:srgbClr val="191919"/>
                </a:solidFill>
                <a:latin typeface="Roboto"/>
              </a:rPr>
              <a:t>, Tim </a:t>
            </a:r>
            <a:r>
              <a:rPr lang="en-US" sz="2500" err="1">
                <a:solidFill>
                  <a:srgbClr val="191919"/>
                </a:solidFill>
                <a:latin typeface="Roboto"/>
              </a:rPr>
              <a:t>Valder</a:t>
            </a:r>
            <a:r>
              <a:rPr lang="en-US" sz="2500">
                <a:solidFill>
                  <a:srgbClr val="191919"/>
                </a:solidFill>
                <a:latin typeface="Roboto"/>
              </a:rPr>
              <a:t> &amp; Sasha Meyer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522374"/>
            <a:ext cx="8648700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7000" b="1">
                <a:solidFill>
                  <a:srgbClr val="0E0E0E"/>
                </a:solidFill>
                <a:effectLst/>
                <a:latin typeface=".SF NS"/>
              </a:rPr>
              <a:t>Ein sauberes Köln durch effiziente Müllmeldungen</a:t>
            </a:r>
            <a:endParaRPr lang="de-DE" sz="7000">
              <a:solidFill>
                <a:srgbClr val="0E0E0E"/>
              </a:solidFill>
              <a:effectLst/>
              <a:latin typeface=".SF 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6274" y="1028700"/>
            <a:ext cx="8123536" cy="6498828"/>
          </a:xfrm>
          <a:custGeom>
            <a:avLst/>
            <a:gdLst/>
            <a:ahLst/>
            <a:cxnLst/>
            <a:rect l="l" t="t" r="r" b="b"/>
            <a:pathLst>
              <a:path w="8123536" h="6498828">
                <a:moveTo>
                  <a:pt x="0" y="0"/>
                </a:moveTo>
                <a:lnTo>
                  <a:pt x="8123536" y="0"/>
                </a:lnTo>
                <a:lnTo>
                  <a:pt x="8123536" y="6498828"/>
                </a:lnTo>
                <a:lnTo>
                  <a:pt x="0" y="6498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86520" y="8250417"/>
            <a:ext cx="3412913" cy="739641"/>
          </a:xfrm>
          <a:custGeom>
            <a:avLst/>
            <a:gdLst/>
            <a:ahLst/>
            <a:cxnLst/>
            <a:rect l="l" t="t" r="r" b="b"/>
            <a:pathLst>
              <a:path w="3412913" h="739641">
                <a:moveTo>
                  <a:pt x="0" y="0"/>
                </a:moveTo>
                <a:lnTo>
                  <a:pt x="3412914" y="0"/>
                </a:lnTo>
                <a:lnTo>
                  <a:pt x="3412914" y="739641"/>
                </a:lnTo>
                <a:lnTo>
                  <a:pt x="0" y="7396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11293" y="3316373"/>
            <a:ext cx="4763369" cy="3170617"/>
          </a:xfrm>
          <a:custGeom>
            <a:avLst/>
            <a:gdLst/>
            <a:ahLst/>
            <a:cxnLst/>
            <a:rect l="l" t="t" r="r" b="b"/>
            <a:pathLst>
              <a:path w="4763369" h="3170617">
                <a:moveTo>
                  <a:pt x="0" y="0"/>
                </a:moveTo>
                <a:lnTo>
                  <a:pt x="4763369" y="0"/>
                </a:lnTo>
                <a:lnTo>
                  <a:pt x="4763369" y="3170617"/>
                </a:lnTo>
                <a:lnTo>
                  <a:pt x="0" y="31706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437637" y="7125736"/>
            <a:ext cx="3706363" cy="2989002"/>
          </a:xfrm>
          <a:custGeom>
            <a:avLst/>
            <a:gdLst/>
            <a:ahLst/>
            <a:cxnLst/>
            <a:rect l="l" t="t" r="r" b="b"/>
            <a:pathLst>
              <a:path w="3706363" h="2989002">
                <a:moveTo>
                  <a:pt x="0" y="0"/>
                </a:moveTo>
                <a:lnTo>
                  <a:pt x="3706363" y="0"/>
                </a:lnTo>
                <a:lnTo>
                  <a:pt x="3706363" y="2989002"/>
                </a:lnTo>
                <a:lnTo>
                  <a:pt x="0" y="2989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14728" y="7809745"/>
            <a:ext cx="2634670" cy="1620984"/>
          </a:xfrm>
          <a:custGeom>
            <a:avLst/>
            <a:gdLst/>
            <a:ahLst/>
            <a:cxnLst/>
            <a:rect l="l" t="t" r="r" b="b"/>
            <a:pathLst>
              <a:path w="2634670" h="1620984">
                <a:moveTo>
                  <a:pt x="0" y="0"/>
                </a:moveTo>
                <a:lnTo>
                  <a:pt x="2634669" y="0"/>
                </a:lnTo>
                <a:lnTo>
                  <a:pt x="2634669" y="1620984"/>
                </a:lnTo>
                <a:lnTo>
                  <a:pt x="0" y="162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2888471"/>
            <a:ext cx="7701936" cy="760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Ein Projekt von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3906" y="4531183"/>
            <a:ext cx="682838" cy="611993"/>
          </a:xfrm>
          <a:custGeom>
            <a:avLst/>
            <a:gdLst/>
            <a:ahLst/>
            <a:cxnLst/>
            <a:rect l="l" t="t" r="r" b="b"/>
            <a:pathLst>
              <a:path w="682838" h="611993">
                <a:moveTo>
                  <a:pt x="0" y="0"/>
                </a:moveTo>
                <a:lnTo>
                  <a:pt x="682838" y="0"/>
                </a:lnTo>
                <a:lnTo>
                  <a:pt x="682838" y="611993"/>
                </a:lnTo>
                <a:lnTo>
                  <a:pt x="0" y="611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14925" y="101557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Das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96351" y="7163281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>
                <a:solidFill>
                  <a:srgbClr val="191919"/>
                </a:solidFill>
                <a:latin typeface="Roboto Bold"/>
              </a:rPr>
              <a:t>Sasha Meyer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96709" y="7199028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>
                <a:solidFill>
                  <a:srgbClr val="191919"/>
                </a:solidFill>
                <a:latin typeface="Roboto Bold"/>
              </a:rPr>
              <a:t>Tim </a:t>
            </a:r>
            <a:r>
              <a:rPr lang="en-US" sz="2402" spc="523" err="1">
                <a:solidFill>
                  <a:srgbClr val="191919"/>
                </a:solidFill>
                <a:latin typeface="Roboto Bold"/>
              </a:rPr>
              <a:t>Valder</a:t>
            </a:r>
            <a:endParaRPr lang="en-US" sz="2402" spc="523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34800" y="7199027"/>
            <a:ext cx="3466538" cy="41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523">
                <a:solidFill>
                  <a:srgbClr val="191919"/>
                </a:solidFill>
                <a:latin typeface="Roboto Bold"/>
              </a:rPr>
              <a:t>Daniel </a:t>
            </a:r>
            <a:r>
              <a:rPr lang="en-US" sz="2402" spc="523" err="1">
                <a:solidFill>
                  <a:srgbClr val="191919"/>
                </a:solidFill>
                <a:latin typeface="Roboto Bold"/>
              </a:rPr>
              <a:t>Böhm</a:t>
            </a:r>
            <a:endParaRPr lang="en-US" sz="2402" spc="523">
              <a:solidFill>
                <a:srgbClr val="191919"/>
              </a:solidFill>
              <a:latin typeface="Robot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07207" y="7658050"/>
            <a:ext cx="3448185" cy="1069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algn="ctr">
              <a:lnSpc>
                <a:spcPct val="150000"/>
              </a:lnSpc>
            </a:pPr>
            <a:r>
              <a:rPr lang="de-DE" sz="16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B. Sc. Wirtschaftsinformatik (TH Köln)</a:t>
            </a:r>
            <a:r>
              <a:rPr lang="en-US" sz="16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de-DE" sz="16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IT-Business Engineer </a:t>
            </a:r>
            <a:endParaRPr lang="de-DE">
              <a:solidFill>
                <a:srgbClr val="000000"/>
              </a:solidFill>
              <a:ea typeface="Calibri"/>
              <a:cs typeface="Calibri"/>
            </a:endParaRPr>
          </a:p>
          <a:p>
            <a:pPr marL="228600" algn="ctr">
              <a:lnSpc>
                <a:spcPct val="150000"/>
              </a:lnSpc>
            </a:pPr>
            <a:r>
              <a:rPr lang="de-DE" sz="1600">
                <a:solidFill>
                  <a:srgbClr val="444444"/>
                </a:solidFill>
                <a:ea typeface="Calibri"/>
                <a:cs typeface="Calibri"/>
              </a:rPr>
              <a:t>Motivation: Change bewirken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541098" y="7641962"/>
            <a:ext cx="3927502" cy="1069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M. A. Digital Transformation Management (RFH-Köln) </a:t>
            </a:r>
            <a:r>
              <a:rPr lang="de-DE" sz="1600">
                <a:latin typeface="Calibri"/>
                <a:ea typeface="Calibri"/>
                <a:cs typeface="Calibri"/>
              </a:rPr>
              <a:t>,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IT-Business Manager 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latin typeface="Calibri"/>
                <a:ea typeface="Calibri"/>
                <a:cs typeface="Times New Roman"/>
              </a:rPr>
              <a:t>Motivation: </a:t>
            </a:r>
            <a:r>
              <a:rPr lang="en-US" sz="1600" err="1">
                <a:ea typeface="+mn-lt"/>
                <a:cs typeface="+mn-lt"/>
              </a:rPr>
              <a:t>Langfristige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wirtschaftliche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Vorteile</a:t>
            </a:r>
            <a:endParaRPr lang="de-DE" sz="1600" noProof="0" err="1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29000" y="7641897"/>
            <a:ext cx="3736043" cy="1069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M. Sc. Corporate Development (</a:t>
            </a:r>
            <a:r>
              <a:rPr lang="de-DE" sz="1600" err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UzK</a:t>
            </a:r>
            <a:r>
              <a:rPr lang="de-DE" sz="16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), App-Entwickler (Swift, Java, KI) </a:t>
            </a:r>
          </a:p>
          <a:p>
            <a:pPr algn="ctr">
              <a:lnSpc>
                <a:spcPct val="150000"/>
              </a:lnSpc>
            </a:pPr>
            <a:r>
              <a:rPr lang="de-DE" sz="16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Motivation: Nachhaltiges Handeln fördern</a:t>
            </a:r>
          </a:p>
        </p:txBody>
      </p:sp>
      <p:sp>
        <p:nvSpPr>
          <p:cNvPr id="11" name="Freeform 11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291934">
            <a:off x="14165978" y="6371875"/>
            <a:ext cx="9330612" cy="6989476"/>
          </a:xfrm>
          <a:custGeom>
            <a:avLst/>
            <a:gdLst/>
            <a:ahLst/>
            <a:cxnLst/>
            <a:rect l="l" t="t" r="r" b="b"/>
            <a:pathLst>
              <a:path w="9330612" h="6989476">
                <a:moveTo>
                  <a:pt x="0" y="0"/>
                </a:moveTo>
                <a:lnTo>
                  <a:pt x="9330612" y="0"/>
                </a:lnTo>
                <a:lnTo>
                  <a:pt x="9330612" y="6989476"/>
                </a:lnTo>
                <a:lnTo>
                  <a:pt x="0" y="698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E09CFB-1193-61B7-AF77-0F8743E293DC}"/>
              </a:ext>
            </a:extLst>
          </p:cNvPr>
          <p:cNvSpPr>
            <a:spLocks/>
          </p:cNvSpPr>
          <p:nvPr/>
        </p:nvSpPr>
        <p:spPr>
          <a:xfrm>
            <a:off x="4037022" y="4493632"/>
            <a:ext cx="2520000" cy="2520000"/>
          </a:xfrm>
          <a:prstGeom prst="ellipse">
            <a:avLst/>
          </a:prstGeom>
          <a:blipFill dpi="0" rotWithShape="1">
            <a:blip r:embed="rId7"/>
            <a:srcRect/>
            <a:stretch>
              <a:fillRect l="-1585" t="-2408" r="-1281" b="-33375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47CFF5-44A7-1617-7C75-FCD52C37E5E1}"/>
              </a:ext>
            </a:extLst>
          </p:cNvPr>
          <p:cNvSpPr>
            <a:spLocks/>
          </p:cNvSpPr>
          <p:nvPr/>
        </p:nvSpPr>
        <p:spPr>
          <a:xfrm>
            <a:off x="8164218" y="4473291"/>
            <a:ext cx="2520000" cy="252000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341288-AAF9-9590-9C57-7A6645CC0A50}"/>
              </a:ext>
            </a:extLst>
          </p:cNvPr>
          <p:cNvSpPr>
            <a:spLocks/>
          </p:cNvSpPr>
          <p:nvPr/>
        </p:nvSpPr>
        <p:spPr>
          <a:xfrm>
            <a:off x="12089539" y="4479744"/>
            <a:ext cx="2520000" cy="252000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68974" y="3399173"/>
            <a:ext cx="5904743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6600" b="1">
                <a:solidFill>
                  <a:srgbClr val="0E0E0E"/>
                </a:solidFill>
                <a:effectLst/>
                <a:latin typeface=".SF NS"/>
              </a:rPr>
              <a:t>Wir schaffen ein sauberes Köln</a:t>
            </a:r>
            <a:endParaRPr lang="de-DE" sz="660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3" name="Freeform 3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15901" y="1673832"/>
            <a:ext cx="5904743" cy="6939335"/>
          </a:xfrm>
          <a:custGeom>
            <a:avLst/>
            <a:gdLst/>
            <a:ahLst/>
            <a:cxnLst/>
            <a:rect l="l" t="t" r="r" b="b"/>
            <a:pathLst>
              <a:path w="5904743" h="6939335">
                <a:moveTo>
                  <a:pt x="0" y="0"/>
                </a:moveTo>
                <a:lnTo>
                  <a:pt x="5904743" y="0"/>
                </a:lnTo>
                <a:lnTo>
                  <a:pt x="5904743" y="6939336"/>
                </a:lnTo>
                <a:lnTo>
                  <a:pt x="0" y="6939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668974" y="5549031"/>
            <a:ext cx="8084626" cy="3266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Die Verschmutzung des öffentlichen Raums beeinträchtigt die Lebensqualität und Umwelt in Köln. </a:t>
            </a:r>
            <a:r>
              <a:rPr lang="en-US" sz="2400" b="1" spc="-138">
                <a:solidFill>
                  <a:srgbClr val="19191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Köln smart &amp; </a:t>
            </a:r>
            <a:r>
              <a:rPr lang="en-US" sz="2400" b="1" spc="-138" err="1">
                <a:solidFill>
                  <a:srgbClr val="19191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sauber</a:t>
            </a:r>
            <a:r>
              <a:rPr lang="en-US" sz="2400" b="1" spc="-138">
                <a:solidFill>
                  <a:srgbClr val="19191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ermöglicht eine effiziente Müllmeldung und -entsorgung durch KI-gestützte Erkennung, wodurch Bürger aktiv zum Klimaschutz beitragen und die Stadt sauberer und lebenswerter wird. Davon profitieren alle Einwohner, Entsorgungsbetriebe und die Umwelt.</a:t>
            </a:r>
          </a:p>
        </p:txBody>
      </p:sp>
      <p:sp>
        <p:nvSpPr>
          <p:cNvPr id="6" name="Freeform 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4136" y="7692812"/>
            <a:ext cx="14319993" cy="6166547"/>
          </a:xfrm>
          <a:custGeom>
            <a:avLst/>
            <a:gdLst/>
            <a:ahLst/>
            <a:cxnLst/>
            <a:rect l="l" t="t" r="r" b="b"/>
            <a:pathLst>
              <a:path w="14319993" h="6166547">
                <a:moveTo>
                  <a:pt x="0" y="0"/>
                </a:moveTo>
                <a:lnTo>
                  <a:pt x="14319993" y="0"/>
                </a:lnTo>
                <a:lnTo>
                  <a:pt x="14319993" y="6166548"/>
                </a:lnTo>
                <a:lnTo>
                  <a:pt x="0" y="6166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214925" y="1328884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0000"/>
                </a:solidFill>
                <a:latin typeface="Roboto Bold"/>
              </a:rPr>
              <a:t>Wie </a:t>
            </a:r>
            <a:r>
              <a:rPr lang="en-US" sz="7200" dirty="0" err="1">
                <a:solidFill>
                  <a:srgbClr val="000000"/>
                </a:solidFill>
                <a:latin typeface="Roboto Bold"/>
              </a:rPr>
              <a:t>wir</a:t>
            </a:r>
            <a:r>
              <a:rPr lang="en-US" sz="7200" dirty="0">
                <a:solidFill>
                  <a:srgbClr val="000000"/>
                </a:solidFill>
                <a:latin typeface="Roboto Bold"/>
              </a:rPr>
              <a:t> es </a:t>
            </a:r>
            <a:r>
              <a:rPr lang="en-US" sz="7200" dirty="0" err="1">
                <a:solidFill>
                  <a:srgbClr val="000000"/>
                </a:solidFill>
                <a:latin typeface="Roboto Bold"/>
              </a:rPr>
              <a:t>lösen</a:t>
            </a:r>
            <a:endParaRPr lang="en-US" sz="7200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4137" y="3392300"/>
            <a:ext cx="14704860" cy="3820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pc="-138">
                <a:solidFill>
                  <a:srgbClr val="19191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Köln smart &amp; </a:t>
            </a:r>
            <a:r>
              <a:rPr lang="en-US" sz="2400" b="1" spc="-138" err="1">
                <a:solidFill>
                  <a:srgbClr val="19191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sauber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ist eine mobile App, die Bürgern ermöglicht, Müll und Verschmutzungen im öffentlichen Raum einfach und effizient zu melden. Mithilfe </a:t>
            </a:r>
            <a:r>
              <a:rPr lang="de-DE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künstlicher Intelligenz 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erkennt die App automatisch die Art des Mülls und leitet die Informationen an die zuständigen Entsorgungsbetriebe weiter. Die gesammelten Daten werden analysiert, um die </a:t>
            </a:r>
            <a:r>
              <a:rPr lang="de-DE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Routenplanung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de-DE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Entsorgungsfahrzeuge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zu </a:t>
            </a:r>
            <a:r>
              <a:rPr lang="de-DE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optimieren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de-DE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Ressourcen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effizienter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zu </a:t>
            </a:r>
            <a:r>
              <a:rPr lang="de-DE" sz="2400" b="1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nutzen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Dadurch wird nicht nur die Stadt sauberer, sondern auch der CO₂-Ausstoß durch kürzere Fahrwege reduziert. Zudem fördert die App die Bürgerbeteiligung und stärkt das Bewusstsein für nachhaltiges Handeln. </a:t>
            </a:r>
            <a:r>
              <a:rPr lang="en-US" sz="2400" b="1" spc="-138">
                <a:solidFill>
                  <a:srgbClr val="19191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Köln smart &amp; </a:t>
            </a:r>
            <a:r>
              <a:rPr lang="en-US" sz="2400" b="1" spc="-138" err="1">
                <a:solidFill>
                  <a:srgbClr val="191919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sauber</a:t>
            </a: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ist einfach zu bedienen und kann durch die offene Schnittstelle leicht in bestehende städtische Systeme integriert werden.</a:t>
            </a:r>
          </a:p>
        </p:txBody>
      </p:sp>
      <p:sp>
        <p:nvSpPr>
          <p:cNvPr id="6" name="Freeform 6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83614" y="7261558"/>
            <a:ext cx="8520772" cy="8520772"/>
          </a:xfrm>
          <a:custGeom>
            <a:avLst/>
            <a:gdLst/>
            <a:ahLst/>
            <a:cxnLst/>
            <a:rect l="l" t="t" r="r" b="b"/>
            <a:pathLst>
              <a:path w="8520772" h="8520772">
                <a:moveTo>
                  <a:pt x="0" y="0"/>
                </a:moveTo>
                <a:lnTo>
                  <a:pt x="8520772" y="0"/>
                </a:lnTo>
                <a:lnTo>
                  <a:pt x="8520772" y="8520772"/>
                </a:lnTo>
                <a:lnTo>
                  <a:pt x="0" y="8520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196418" y="6653176"/>
            <a:ext cx="1753933" cy="1753933"/>
          </a:xfrm>
          <a:custGeom>
            <a:avLst/>
            <a:gdLst/>
            <a:ahLst/>
            <a:cxnLst/>
            <a:rect l="l" t="t" r="r" b="b"/>
            <a:pathLst>
              <a:path w="1753933" h="1753933">
                <a:moveTo>
                  <a:pt x="0" y="0"/>
                </a:moveTo>
                <a:lnTo>
                  <a:pt x="1753933" y="0"/>
                </a:lnTo>
                <a:lnTo>
                  <a:pt x="1753933" y="1753933"/>
                </a:lnTo>
                <a:lnTo>
                  <a:pt x="0" y="1753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97000" y="7100485"/>
            <a:ext cx="752769" cy="824747"/>
          </a:xfrm>
          <a:custGeom>
            <a:avLst/>
            <a:gdLst/>
            <a:ahLst/>
            <a:cxnLst/>
            <a:rect l="l" t="t" r="r" b="b"/>
            <a:pathLst>
              <a:path w="752769" h="824747">
                <a:moveTo>
                  <a:pt x="0" y="0"/>
                </a:moveTo>
                <a:lnTo>
                  <a:pt x="752769" y="0"/>
                </a:lnTo>
                <a:lnTo>
                  <a:pt x="752769" y="824746"/>
                </a:lnTo>
                <a:lnTo>
                  <a:pt x="0" y="824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260004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186475" y="8128275"/>
            <a:ext cx="1841521" cy="1841521"/>
          </a:xfrm>
          <a:custGeom>
            <a:avLst/>
            <a:gdLst/>
            <a:ahLst/>
            <a:cxnLst/>
            <a:rect l="l" t="t" r="r" b="b"/>
            <a:pathLst>
              <a:path w="1841521" h="1841521">
                <a:moveTo>
                  <a:pt x="0" y="0"/>
                </a:moveTo>
                <a:lnTo>
                  <a:pt x="1841521" y="0"/>
                </a:lnTo>
                <a:lnTo>
                  <a:pt x="1841521" y="1841521"/>
                </a:lnTo>
                <a:lnTo>
                  <a:pt x="0" y="1841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585354" y="8513890"/>
            <a:ext cx="1043763" cy="996319"/>
          </a:xfrm>
          <a:custGeom>
            <a:avLst/>
            <a:gdLst/>
            <a:ahLst/>
            <a:cxnLst/>
            <a:rect l="l" t="t" r="r" b="b"/>
            <a:pathLst>
              <a:path w="1043763" h="996319">
                <a:moveTo>
                  <a:pt x="0" y="0"/>
                </a:moveTo>
                <a:lnTo>
                  <a:pt x="1043763" y="0"/>
                </a:lnTo>
                <a:lnTo>
                  <a:pt x="1043763" y="996319"/>
                </a:lnTo>
                <a:lnTo>
                  <a:pt x="0" y="996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726299" y="8587862"/>
            <a:ext cx="908930" cy="922346"/>
          </a:xfrm>
          <a:custGeom>
            <a:avLst/>
            <a:gdLst/>
            <a:ahLst/>
            <a:cxnLst/>
            <a:rect l="l" t="t" r="r" b="b"/>
            <a:pathLst>
              <a:path w="908930" h="922346">
                <a:moveTo>
                  <a:pt x="0" y="0"/>
                </a:moveTo>
                <a:lnTo>
                  <a:pt x="908931" y="0"/>
                </a:lnTo>
                <a:lnTo>
                  <a:pt x="908931" y="922347"/>
                </a:lnTo>
                <a:lnTo>
                  <a:pt x="0" y="922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652107" y="3851376"/>
            <a:ext cx="3474003" cy="647719"/>
            <a:chOff x="0" y="0"/>
            <a:chExt cx="914964" cy="170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191919"/>
                  </a:solidFill>
                  <a:latin typeface="Roboto Bold"/>
                  <a:ea typeface="Roboto Bold"/>
                </a:rPr>
                <a:t>Objective n° 1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45423" y="895350"/>
            <a:ext cx="2597154" cy="118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Roboto Bold"/>
              </a:rPr>
              <a:t>OKRs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8656" y="4680902"/>
            <a:ext cx="3920461" cy="2712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Eine saubere und lebenswerte Stadt Köln schaffen, indem Bürger durch unsere App aktiv Müllmeldungen vornehmen können.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21240" y="3588599"/>
            <a:ext cx="3474003" cy="647719"/>
            <a:chOff x="0" y="0"/>
            <a:chExt cx="914964" cy="170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191919"/>
                  </a:solidFill>
                  <a:latin typeface="Roboto Bold"/>
                  <a:ea typeface="Roboto Bold"/>
                </a:rPr>
                <a:t>Objective n° 2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993783" y="4680902"/>
            <a:ext cx="4300433" cy="1604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Effiziente und nachhaltige Müllentsorgung durch den Einsatz moderner Technologie fördern.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161890" y="3851376"/>
            <a:ext cx="3474003" cy="647719"/>
            <a:chOff x="0" y="0"/>
            <a:chExt cx="914964" cy="17059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914964" cy="23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202020"/>
                  </a:solidFill>
                  <a:latin typeface="Roboto Bold"/>
                  <a:ea typeface="Roboto Bold"/>
                </a:rPr>
                <a:t>Objective n° 3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088010" y="4708540"/>
            <a:ext cx="3621762" cy="2158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Bürgerbeteiligung und Verantwortungsbewusstsein für eine nachhaltige Stadtentwicklung stärken.</a:t>
            </a:r>
          </a:p>
        </p:txBody>
      </p:sp>
      <p:sp>
        <p:nvSpPr>
          <p:cNvPr id="22" name="Freeform 22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825534" y="2077256"/>
            <a:ext cx="10636933" cy="72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2"/>
              </a:lnSpc>
              <a:spcBef>
                <a:spcPct val="0"/>
              </a:spcBef>
            </a:pPr>
            <a:r>
              <a:rPr lang="en-US" sz="2110" spc="90" err="1">
                <a:solidFill>
                  <a:srgbClr val="231F20"/>
                </a:solidFill>
                <a:latin typeface="Roboto"/>
              </a:rPr>
              <a:t>Diese</a:t>
            </a:r>
            <a:r>
              <a:rPr lang="en-US" sz="2110" spc="90">
                <a:solidFill>
                  <a:srgbClr val="231F20"/>
                </a:solidFill>
                <a:latin typeface="Roboto"/>
              </a:rPr>
              <a:t> Objectives und Key Results </a:t>
            </a:r>
            <a:r>
              <a:rPr lang="en-US" sz="2110" spc="90" err="1">
                <a:solidFill>
                  <a:srgbClr val="231F20"/>
                </a:solidFill>
                <a:latin typeface="Roboto"/>
              </a:rPr>
              <a:t>kommunizieren</a:t>
            </a:r>
            <a:r>
              <a:rPr lang="en-US" sz="2110" spc="9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err="1">
                <a:solidFill>
                  <a:srgbClr val="231F20"/>
                </a:solidFill>
                <a:latin typeface="Roboto"/>
              </a:rPr>
              <a:t>unser</a:t>
            </a:r>
            <a:r>
              <a:rPr lang="en-US" sz="2110" spc="9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err="1">
                <a:solidFill>
                  <a:srgbClr val="231F20"/>
                </a:solidFill>
                <a:latin typeface="Roboto"/>
              </a:rPr>
              <a:t>Bestreben</a:t>
            </a:r>
            <a:r>
              <a:rPr lang="en-US" sz="2110" spc="90">
                <a:solidFill>
                  <a:srgbClr val="231F20"/>
                </a:solidFill>
                <a:latin typeface="Roboto"/>
              </a:rPr>
              <a:t>, </a:t>
            </a:r>
            <a:r>
              <a:rPr lang="en-US" sz="2110" spc="90" err="1">
                <a:solidFill>
                  <a:srgbClr val="231F20"/>
                </a:solidFill>
                <a:latin typeface="Roboto"/>
              </a:rPr>
              <a:t>geben</a:t>
            </a:r>
            <a:r>
              <a:rPr lang="en-US" sz="2110" spc="9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err="1">
                <a:solidFill>
                  <a:srgbClr val="231F20"/>
                </a:solidFill>
                <a:latin typeface="Roboto"/>
              </a:rPr>
              <a:t>Orientierung</a:t>
            </a:r>
            <a:r>
              <a:rPr lang="en-US" sz="2110" spc="90">
                <a:solidFill>
                  <a:srgbClr val="231F20"/>
                </a:solidFill>
                <a:latin typeface="Roboto"/>
              </a:rPr>
              <a:t> und </a:t>
            </a:r>
            <a:r>
              <a:rPr lang="en-US" sz="2110" spc="90" err="1">
                <a:solidFill>
                  <a:srgbClr val="231F20"/>
                </a:solidFill>
                <a:latin typeface="Roboto"/>
              </a:rPr>
              <a:t>schaffen</a:t>
            </a:r>
            <a:r>
              <a:rPr lang="en-US" sz="2110" spc="90">
                <a:solidFill>
                  <a:srgbClr val="231F20"/>
                </a:solidFill>
                <a:latin typeface="Roboto"/>
              </a:rPr>
              <a:t> </a:t>
            </a:r>
            <a:r>
              <a:rPr lang="en-US" sz="2110" spc="90" err="1">
                <a:solidFill>
                  <a:srgbClr val="231F20"/>
                </a:solidFill>
                <a:latin typeface="Roboto"/>
              </a:rPr>
              <a:t>Fokus</a:t>
            </a:r>
            <a:endParaRPr lang="en-US" sz="2110" spc="90">
              <a:solidFill>
                <a:srgbClr val="231F2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055914" y="5105400"/>
            <a:ext cx="10287000" cy="0"/>
          </a:xfrm>
          <a:prstGeom prst="line">
            <a:avLst/>
          </a:prstGeom>
          <a:ln w="76200" cap="flat">
            <a:solidFill>
              <a:srgbClr val="E1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998134" y="1206568"/>
            <a:ext cx="402560" cy="40256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928785" y="3841590"/>
            <a:ext cx="5330515" cy="3820424"/>
            <a:chOff x="0" y="-38100"/>
            <a:chExt cx="7107354" cy="5093897"/>
          </a:xfrm>
        </p:grpSpPr>
        <p:sp>
          <p:nvSpPr>
            <p:cNvPr id="7" name="TextBox 7"/>
            <p:cNvSpPr txBox="1"/>
            <p:nvPr/>
          </p:nvSpPr>
          <p:spPr>
            <a:xfrm>
              <a:off x="1" y="2322145"/>
              <a:ext cx="5634153" cy="27336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Die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Vermüllung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der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Städte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ist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ein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omnipräsentes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Problem.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Müll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sammelt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sich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mittlerweile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überall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.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Kleinmüll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sorgt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für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wachsende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Unzufriedenheit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der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Bürger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über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 die </a:t>
              </a:r>
              <a:r>
                <a:rPr lang="en-US" sz="1900" spc="94" err="1">
                  <a:solidFill>
                    <a:srgbClr val="191919"/>
                  </a:solidFill>
                  <a:ea typeface="+mn-lt"/>
                  <a:cs typeface="+mn-lt"/>
                </a:rPr>
                <a:t>Stadtsauberkeit</a:t>
              </a:r>
              <a:r>
                <a:rPr lang="en-US" sz="1900" spc="94">
                  <a:solidFill>
                    <a:srgbClr val="191919"/>
                  </a:solidFill>
                  <a:ea typeface="+mn-lt"/>
                  <a:cs typeface="+mn-lt"/>
                </a:rPr>
                <a:t>.</a:t>
              </a:r>
              <a:endParaRPr lang="de-DE"/>
            </a:p>
            <a:p>
              <a:pPr>
                <a:lnSpc>
                  <a:spcPts val="2659"/>
                </a:lnSpc>
              </a:pPr>
              <a:endParaRPr lang="en-US" sz="1850" spc="94">
                <a:solidFill>
                  <a:srgbClr val="191919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20"/>
                </a:lnSpc>
              </a:pPr>
              <a:r>
                <a:rPr lang="en-US" sz="3200" spc="240">
                  <a:solidFill>
                    <a:srgbClr val="191919"/>
                  </a:solidFill>
                  <a:latin typeface="Roboto Bold"/>
                </a:rPr>
                <a:t>WICHTIGE ERKENNTNISSE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45852" y="2401529"/>
            <a:ext cx="5330515" cy="2934584"/>
            <a:chOff x="0" y="-38100"/>
            <a:chExt cx="7107354" cy="3912777"/>
          </a:xfrm>
        </p:grpSpPr>
        <p:sp>
          <p:nvSpPr>
            <p:cNvPr id="11" name="TextBox 11"/>
            <p:cNvSpPr txBox="1"/>
            <p:nvPr/>
          </p:nvSpPr>
          <p:spPr>
            <a:xfrm>
              <a:off x="933920" y="1598242"/>
              <a:ext cx="6173434" cy="2276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Über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Gründernetzwerke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wurde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ein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Erstkontaktnetzwerk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erfolgreich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aufgebaut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.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Erste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Gespräche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verdeutlichen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die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starke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Beeinträchtigung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des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Stadtbilds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durch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Müllansammlungen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+mn-lt"/>
                  <a:cs typeface="Calibri" panose="020F0502020204030204" pitchFamily="34" charset="0"/>
                </a:rPr>
                <a:t>.</a:t>
              </a:r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55025"/>
              <a:ext cx="7107354" cy="709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35">
                  <a:solidFill>
                    <a:srgbClr val="191919"/>
                  </a:solidFill>
                  <a:latin typeface="Roboto Bold"/>
                </a:rPr>
                <a:t>USER RESEARCH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43744" y="6814224"/>
            <a:ext cx="5330515" cy="2781679"/>
            <a:chOff x="0" y="-38100"/>
            <a:chExt cx="7107354" cy="370890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322144"/>
              <a:ext cx="7107354" cy="1348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Kontaktaufnahme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zu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Abfallbetrieben</a:t>
              </a:r>
              <a:endParaRPr lang="en-US" sz="1850" spc="94">
                <a:solidFill>
                  <a:srgbClr val="191919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</a:endParaRPr>
            </a:p>
            <a:p>
              <a:pPr algn="r">
                <a:lnSpc>
                  <a:spcPts val="2659"/>
                </a:lnSpc>
              </a:pP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Gespräche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über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 </a:t>
              </a: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Problemstelllung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 </a:t>
              </a:r>
            </a:p>
            <a:p>
              <a:pPr algn="r">
                <a:lnSpc>
                  <a:spcPts val="2659"/>
                </a:lnSpc>
              </a:pPr>
              <a:r>
                <a:rPr lang="en-US" sz="1850" spc="94" err="1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Sensibilisierung</a:t>
              </a:r>
              <a:r>
                <a:rPr lang="en-US" sz="1850" spc="94">
                  <a:solidFill>
                    <a:srgbClr val="191919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</a:rPr>
                <a:t> für das Problem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55025"/>
              <a:ext cx="7107354" cy="143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200" spc="147">
                  <a:solidFill>
                    <a:srgbClr val="191919"/>
                  </a:solidFill>
                  <a:latin typeface="Roboto Bold"/>
                </a:rPr>
                <a:t>BISHERIGE MEILENSTEINE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10735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00242" y="2694368"/>
            <a:ext cx="402560" cy="40256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98134" y="4924261"/>
            <a:ext cx="402560" cy="40256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98134" y="6458243"/>
            <a:ext cx="402560" cy="40256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1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529432" y="9305925"/>
            <a:ext cx="1307336" cy="69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70"/>
              </a:lnSpc>
            </a:pPr>
            <a:r>
              <a:rPr lang="en-US" sz="4200" spc="1470">
                <a:solidFill>
                  <a:srgbClr val="FFFFFF"/>
                </a:solidFill>
                <a:latin typeface="Now Medium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139985" y="516958"/>
            <a:ext cx="7858149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Roboto Bold"/>
              </a:rPr>
              <a:t>Status Quo</a:t>
            </a:r>
          </a:p>
        </p:txBody>
      </p:sp>
      <p:sp>
        <p:nvSpPr>
          <p:cNvPr id="29" name="Freeform 2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22615" y="2116413"/>
            <a:ext cx="9184385" cy="1766175"/>
            <a:chOff x="0" y="-9525"/>
            <a:chExt cx="9253977" cy="2354896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253977" cy="598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9"/>
                </a:lnSpc>
                <a:spcBef>
                  <a:spcPct val="0"/>
                </a:spcBef>
              </a:pPr>
              <a:r>
                <a:rPr lang="de-DE" sz="3200" b="1">
                  <a:solidFill>
                    <a:srgbClr val="0E0E0E"/>
                  </a:solidFill>
                  <a:effectLst/>
                  <a:latin typeface=".SF NS"/>
                </a:rPr>
                <a:t>Technische </a:t>
              </a:r>
              <a:r>
                <a:rPr lang="de-DE" sz="3200" b="1">
                  <a:solidFill>
                    <a:srgbClr val="0E0E0E"/>
                  </a:solidFill>
                  <a:latin typeface=".SF NS"/>
                </a:rPr>
                <a:t>Entwicklung &amp; Use Case Validierung</a:t>
              </a:r>
              <a:endParaRPr lang="de-DE" sz="3200">
                <a:solidFill>
                  <a:srgbClr val="0E0E0E"/>
                </a:solidFill>
                <a:effectLst/>
                <a:latin typeface=".SF N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44389"/>
              <a:ext cx="9253977" cy="1400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2400">
                  <a:solidFill>
                    <a:srgbClr val="0E0E0E"/>
                  </a:solidFill>
                  <a:latin typeface=".SF NS"/>
                </a:rPr>
                <a:t>App für</a:t>
              </a:r>
              <a:r>
                <a:rPr lang="de-DE" sz="2400">
                  <a:solidFill>
                    <a:srgbClr val="0E0E0E"/>
                  </a:solidFill>
                  <a:effectLst/>
                  <a:latin typeface=".SF NS"/>
                </a:rPr>
                <a:t> Müllerkennung </a:t>
              </a:r>
              <a:r>
                <a:rPr lang="de-DE" sz="2400">
                  <a:solidFill>
                    <a:srgbClr val="0E0E0E"/>
                  </a:solidFill>
                  <a:latin typeface=".SF NS"/>
                </a:rPr>
                <a:t>entwickeln und </a:t>
              </a:r>
              <a:r>
                <a:rPr lang="de-DE" sz="2400">
                  <a:solidFill>
                    <a:srgbClr val="0E0E0E"/>
                  </a:solidFill>
                  <a:ea typeface="+mn-lt"/>
                  <a:cs typeface="+mn-lt"/>
                </a:rPr>
                <a:t>KI-Algorithmus </a:t>
              </a:r>
              <a:r>
                <a:rPr lang="de-DE" sz="2400">
                  <a:solidFill>
                    <a:srgbClr val="0E0E0E"/>
                  </a:solidFill>
                  <a:latin typeface=".SF NS"/>
                </a:rPr>
                <a:t>trainieren</a:t>
              </a:r>
              <a:r>
                <a:rPr lang="de-DE" sz="2400">
                  <a:solidFill>
                    <a:srgbClr val="0E0E0E"/>
                  </a:solidFill>
                  <a:effectLst/>
                  <a:latin typeface=".SF NS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de-DE" sz="2400">
                  <a:solidFill>
                    <a:srgbClr val="0E0E0E"/>
                  </a:solidFill>
                  <a:latin typeface=".SF NS"/>
                </a:rPr>
                <a:t>Validierung des Use Case mit den Entsorgungsbetrieben</a:t>
              </a:r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 rot="1291934">
            <a:off x="13397978" y="6290378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73762" y="4394831"/>
            <a:ext cx="4584435" cy="5297141"/>
          </a:xfrm>
          <a:custGeom>
            <a:avLst/>
            <a:gdLst/>
            <a:ahLst/>
            <a:cxnLst/>
            <a:rect l="l" t="t" r="r" b="b"/>
            <a:pathLst>
              <a:path w="4584435" h="5297141">
                <a:moveTo>
                  <a:pt x="0" y="0"/>
                </a:moveTo>
                <a:lnTo>
                  <a:pt x="4584435" y="0"/>
                </a:lnTo>
                <a:lnTo>
                  <a:pt x="4584435" y="5297141"/>
                </a:lnTo>
                <a:lnTo>
                  <a:pt x="0" y="5297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1393414"/>
            <a:ext cx="6224299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191919"/>
                </a:solidFill>
                <a:latin typeface="Roboto Bold"/>
              </a:rPr>
              <a:t>NÄCHSTE SCHRITTE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83035" y="4574764"/>
            <a:ext cx="694048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9"/>
              </a:lnSpc>
              <a:spcBef>
                <a:spcPct val="0"/>
              </a:spcBef>
            </a:pPr>
            <a:r>
              <a:rPr lang="de-DE" sz="3200" b="1" dirty="0">
                <a:solidFill>
                  <a:srgbClr val="0E0E0E"/>
                </a:solidFill>
                <a:effectLst/>
                <a:latin typeface=".SF NS"/>
              </a:rPr>
              <a:t>Netzwerk und Kooperationen</a:t>
            </a:r>
            <a:endParaRPr lang="de-DE" sz="3200" dirty="0">
              <a:solidFill>
                <a:srgbClr val="0E0E0E"/>
              </a:solidFill>
              <a:effectLst/>
              <a:latin typeface=".SF 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704601" y="5280675"/>
            <a:ext cx="9059346" cy="1050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rgbClr val="0E0E0E"/>
                </a:solidFill>
                <a:effectLst/>
                <a:latin typeface=".SF NS"/>
              </a:rPr>
              <a:t>Kooperation mit Entsorgungsbetrieben </a:t>
            </a:r>
            <a:r>
              <a:rPr lang="de-DE" sz="2400">
                <a:solidFill>
                  <a:srgbClr val="0E0E0E"/>
                </a:solidFill>
                <a:latin typeface=".SF NS"/>
              </a:rPr>
              <a:t>vertiefen.</a:t>
            </a:r>
            <a:endParaRPr lang="de-D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de-DE" sz="2400">
                <a:solidFill>
                  <a:srgbClr val="0E0E0E"/>
                </a:solidFill>
                <a:latin typeface=".SF NS"/>
              </a:rPr>
              <a:t>Weitere Partnerschaften</a:t>
            </a:r>
            <a:r>
              <a:rPr lang="de-DE" sz="2400" dirty="0">
                <a:solidFill>
                  <a:srgbClr val="0E0E0E"/>
                </a:solidFill>
                <a:effectLst/>
                <a:latin typeface=".SF NS"/>
              </a:rPr>
              <a:t> </a:t>
            </a:r>
            <a:r>
              <a:rPr lang="de-DE" sz="2400">
                <a:solidFill>
                  <a:srgbClr val="0E0E0E"/>
                </a:solidFill>
                <a:latin typeface=".SF NS"/>
              </a:rPr>
              <a:t>Unternehmen </a:t>
            </a:r>
            <a:r>
              <a:rPr lang="de-DE" sz="2400" dirty="0">
                <a:solidFill>
                  <a:srgbClr val="0E0E0E"/>
                </a:solidFill>
                <a:effectLst/>
                <a:latin typeface=".SF NS"/>
              </a:rPr>
              <a:t>aufbauen.</a:t>
            </a:r>
            <a:endParaRPr lang="de-DE">
              <a:ea typeface="Calibri"/>
              <a:cs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721362" y="7047040"/>
            <a:ext cx="6940483" cy="1766175"/>
            <a:chOff x="0" y="-9525"/>
            <a:chExt cx="9253977" cy="235489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9253977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79"/>
                </a:lnSpc>
                <a:spcBef>
                  <a:spcPct val="0"/>
                </a:spcBef>
              </a:pPr>
              <a:r>
                <a:rPr lang="de-DE" sz="3200" b="1">
                  <a:solidFill>
                    <a:srgbClr val="0E0E0E"/>
                  </a:solidFill>
                  <a:effectLst/>
                  <a:latin typeface=".SF NS"/>
                </a:rPr>
                <a:t>Öffentlichkeitsarbeit</a:t>
              </a:r>
              <a:endParaRPr lang="de-DE" sz="3200">
                <a:solidFill>
                  <a:srgbClr val="0E0E0E"/>
                </a:solidFill>
                <a:effectLst/>
                <a:latin typeface=".SF 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44390"/>
              <a:ext cx="9253977" cy="140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2400">
                  <a:solidFill>
                    <a:srgbClr val="0E0E0E"/>
                  </a:solidFill>
                  <a:effectLst/>
                  <a:latin typeface=".SF NS"/>
                </a:rPr>
                <a:t>Launch-Kampagne für die App starten.</a:t>
              </a:r>
            </a:p>
            <a:p>
              <a:pPr>
                <a:lnSpc>
                  <a:spcPct val="150000"/>
                </a:lnSpc>
              </a:pPr>
              <a:r>
                <a:rPr lang="de-DE" sz="2400">
                  <a:solidFill>
                    <a:srgbClr val="0E0E0E"/>
                  </a:solidFill>
                  <a:effectLst/>
                  <a:latin typeface=".SF NS"/>
                </a:rPr>
                <a:t>Informationskampagnen für mehr App-Nutzung.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269540"/>
            <a:ext cx="8411133" cy="205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61"/>
              </a:lnSpc>
            </a:pPr>
            <a:r>
              <a:rPr lang="en-US" sz="7850" spc="-78">
                <a:solidFill>
                  <a:srgbClr val="000000"/>
                </a:solidFill>
                <a:latin typeface="Roboto Bold"/>
              </a:rPr>
              <a:t>Wie </a:t>
            </a:r>
            <a:r>
              <a:rPr lang="en-US" sz="7850" spc="-78" err="1">
                <a:solidFill>
                  <a:srgbClr val="000000"/>
                </a:solidFill>
                <a:latin typeface="Roboto Bold"/>
              </a:rPr>
              <a:t>Ihr</a:t>
            </a:r>
            <a:r>
              <a:rPr lang="en-US" sz="7850" spc="-78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7850" spc="-78" err="1">
                <a:solidFill>
                  <a:srgbClr val="000000"/>
                </a:solidFill>
                <a:latin typeface="Roboto Bold"/>
              </a:rPr>
              <a:t>uns</a:t>
            </a:r>
            <a:r>
              <a:rPr lang="en-US" sz="7850" spc="-78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7850" spc="-78" err="1">
                <a:solidFill>
                  <a:srgbClr val="000000"/>
                </a:solidFill>
                <a:latin typeface="Roboto Bold"/>
              </a:rPr>
              <a:t>unterstützen</a:t>
            </a:r>
            <a:r>
              <a:rPr lang="en-US" sz="7850" spc="-78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7850" spc="-78" err="1">
                <a:solidFill>
                  <a:srgbClr val="000000"/>
                </a:solidFill>
                <a:latin typeface="Roboto Bold"/>
              </a:rPr>
              <a:t>könnt</a:t>
            </a:r>
            <a:endParaRPr lang="en-US" sz="7850" spc="-78" err="1">
              <a:solidFill>
                <a:srgbClr val="000000"/>
              </a:solidFill>
              <a:latin typeface="Roboto Bold"/>
              <a:ea typeface="Roboto Bold"/>
              <a:cs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03200" y="4076700"/>
            <a:ext cx="6256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b="1" dirty="0">
                <a:solidFill>
                  <a:srgbClr val="0E0E0E"/>
                </a:solidFill>
                <a:effectLst/>
                <a:latin typeface=".SF NS"/>
              </a:rPr>
              <a:t>Technischer Support</a:t>
            </a:r>
          </a:p>
          <a:p>
            <a:r>
              <a:rPr lang="de-DE" sz="2400" dirty="0">
                <a:solidFill>
                  <a:srgbClr val="0E0E0E"/>
                </a:solidFill>
                <a:effectLst/>
                <a:latin typeface=".SF NS"/>
              </a:rPr>
              <a:t>Unterstützung bei der Integration der App in die städtischen Systeme und Bereitstellung von KI-Experten zur Optimierung der Müllerkennung.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03200" y="5766055"/>
            <a:ext cx="6256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b="1" dirty="0">
                <a:solidFill>
                  <a:srgbClr val="0E0E0E"/>
                </a:solidFill>
                <a:effectLst/>
                <a:latin typeface=".SF NS"/>
              </a:rPr>
              <a:t>Netzwerkzugang</a:t>
            </a:r>
          </a:p>
          <a:p>
            <a:r>
              <a:rPr lang="de-DE" sz="2400" dirty="0">
                <a:solidFill>
                  <a:srgbClr val="0E0E0E"/>
                </a:solidFill>
                <a:effectLst/>
                <a:latin typeface=".SF NS"/>
              </a:rPr>
              <a:t>Zugang zu lokalen Initiativen, Entsorgungs-betrieben und Bildungsinstitutionen, um Kooperationen für Umweltprojekte aufzubauen.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3200" y="7318300"/>
            <a:ext cx="6256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400" b="1" dirty="0">
                <a:solidFill>
                  <a:srgbClr val="0E0E0E"/>
                </a:solidFill>
                <a:effectLst/>
                <a:latin typeface=".SF NS"/>
              </a:rPr>
              <a:t>Fördermittel</a:t>
            </a:r>
          </a:p>
          <a:p>
            <a:r>
              <a:rPr lang="de-DE" sz="2400" dirty="0">
                <a:solidFill>
                  <a:srgbClr val="0E0E0E"/>
                </a:solidFill>
                <a:effectLst/>
                <a:latin typeface=".SF NS"/>
              </a:rPr>
              <a:t>Unterstützung bei der Beantragung von Fördergeldern für die Weiterentwicklung der App und Durchführung von Kampagnen zur Sensibilisierung der Bürger.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561312" y="4078038"/>
            <a:ext cx="885228" cy="888823"/>
            <a:chOff x="0" y="0"/>
            <a:chExt cx="1180304" cy="118509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313975" y="273143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61312" y="5769211"/>
            <a:ext cx="885228" cy="885228"/>
            <a:chOff x="0" y="0"/>
            <a:chExt cx="1180304" cy="1180304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180304" cy="118030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13975" y="290531"/>
              <a:ext cx="577755" cy="67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DM Sans Bold"/>
                </a:rPr>
                <a:t>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61312" y="7321456"/>
            <a:ext cx="885228" cy="888823"/>
            <a:chOff x="0" y="0"/>
            <a:chExt cx="1180304" cy="1185097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180304" cy="1185097"/>
              <a:chOff x="0" y="0"/>
              <a:chExt cx="6350000" cy="637578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7578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75786">
                    <a:moveTo>
                      <a:pt x="3175000" y="0"/>
                    </a:moveTo>
                    <a:cubicBezTo>
                      <a:pt x="1421496" y="0"/>
                      <a:pt x="0" y="1427268"/>
                      <a:pt x="0" y="3187893"/>
                    </a:cubicBezTo>
                    <a:cubicBezTo>
                      <a:pt x="0" y="4948517"/>
                      <a:pt x="1421496" y="6375786"/>
                      <a:pt x="3175000" y="6375786"/>
                    </a:cubicBezTo>
                    <a:cubicBezTo>
                      <a:pt x="4928504" y="6375786"/>
                      <a:pt x="6350000" y="4948517"/>
                      <a:pt x="6350000" y="3187893"/>
                    </a:cubicBezTo>
                    <a:cubicBezTo>
                      <a:pt x="6350000" y="142726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3975" y="281006"/>
              <a:ext cx="57775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FFFFF"/>
                  </a:solidFill>
                  <a:latin typeface="Roboto Bold"/>
                </a:rPr>
                <a:t>3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963409" flipV="1">
            <a:off x="11555810" y="4162484"/>
            <a:ext cx="1311593" cy="4114800"/>
          </a:xfrm>
          <a:custGeom>
            <a:avLst/>
            <a:gdLst/>
            <a:ahLst/>
            <a:cxnLst/>
            <a:rect l="l" t="t" r="r" b="b"/>
            <a:pathLst>
              <a:path w="1311593" h="4114800">
                <a:moveTo>
                  <a:pt x="0" y="4114800"/>
                </a:moveTo>
                <a:lnTo>
                  <a:pt x="1311593" y="4114800"/>
                </a:lnTo>
                <a:lnTo>
                  <a:pt x="1311593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034271" y="8041026"/>
            <a:ext cx="722655" cy="511459"/>
          </a:xfrm>
          <a:custGeom>
            <a:avLst/>
            <a:gdLst/>
            <a:ahLst/>
            <a:cxnLst/>
            <a:rect l="l" t="t" r="r" b="b"/>
            <a:pathLst>
              <a:path w="377599" h="290408">
                <a:moveTo>
                  <a:pt x="0" y="0"/>
                </a:moveTo>
                <a:lnTo>
                  <a:pt x="377600" y="0"/>
                </a:lnTo>
                <a:lnTo>
                  <a:pt x="377600" y="290408"/>
                </a:lnTo>
                <a:lnTo>
                  <a:pt x="0" y="290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723035" y="1927999"/>
            <a:ext cx="7842654" cy="182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81"/>
              </a:lnSpc>
            </a:pPr>
            <a:r>
              <a:rPr lang="en-US" sz="10629">
                <a:solidFill>
                  <a:srgbClr val="222222"/>
                </a:solidFill>
                <a:latin typeface="Roboto Italics"/>
              </a:rPr>
              <a:t>Vielen </a:t>
            </a:r>
            <a:r>
              <a:rPr lang="en-US" sz="10629">
                <a:solidFill>
                  <a:srgbClr val="222222"/>
                </a:solidFill>
                <a:latin typeface="Roboto Bold"/>
              </a:rPr>
              <a:t>Dank!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3753" y="4683873"/>
            <a:ext cx="7701936" cy="153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5"/>
              </a:lnSpc>
            </a:pPr>
            <a:r>
              <a:rPr lang="en-US" sz="4397">
                <a:solidFill>
                  <a:srgbClr val="000000"/>
                </a:solidFill>
                <a:latin typeface="Roboto Bold"/>
              </a:rPr>
              <a:t>Hier könnt ihr uns erreichen. Wir freuen uns über Feedback.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63073" y="8133634"/>
            <a:ext cx="4348534" cy="332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75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Roboto"/>
              </a:rPr>
              <a:t>contact</a:t>
            </a:r>
            <a:r>
              <a:rPr lang="en-US" sz="1900" u="none">
                <a:solidFill>
                  <a:srgbClr val="000000"/>
                </a:solidFill>
                <a:latin typeface="Roboto"/>
              </a:rPr>
              <a:t>@</a:t>
            </a:r>
            <a:r>
              <a:rPr lang="en-US" sz="1900">
                <a:solidFill>
                  <a:srgbClr val="000000"/>
                </a:solidFill>
                <a:latin typeface="Roboto"/>
              </a:rPr>
              <a:t>nextgen-innovations.eu</a:t>
            </a:r>
            <a:endParaRPr lang="en-US" sz="1900" u="none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Freeform 15"/>
          <p:cNvSpPr/>
          <p:nvPr/>
        </p:nvSpPr>
        <p:spPr>
          <a:xfrm rot="1291934">
            <a:off x="-7019642" y="-5746477"/>
            <a:ext cx="11748906" cy="8800999"/>
          </a:xfrm>
          <a:custGeom>
            <a:avLst/>
            <a:gdLst/>
            <a:ahLst/>
            <a:cxnLst/>
            <a:rect l="l" t="t" r="r" b="b"/>
            <a:pathLst>
              <a:path w="11748906" h="8800999">
                <a:moveTo>
                  <a:pt x="0" y="0"/>
                </a:moveTo>
                <a:lnTo>
                  <a:pt x="11748906" y="0"/>
                </a:lnTo>
                <a:lnTo>
                  <a:pt x="11748906" y="8800999"/>
                </a:lnTo>
                <a:lnTo>
                  <a:pt x="0" y="88009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388997" y="330829"/>
            <a:ext cx="1383456" cy="920863"/>
          </a:xfrm>
          <a:custGeom>
            <a:avLst/>
            <a:gdLst/>
            <a:ahLst/>
            <a:cxnLst/>
            <a:rect l="l" t="t" r="r" b="b"/>
            <a:pathLst>
              <a:path w="1383456" h="920863">
                <a:moveTo>
                  <a:pt x="0" y="0"/>
                </a:moveTo>
                <a:lnTo>
                  <a:pt x="1383456" y="0"/>
                </a:lnTo>
                <a:lnTo>
                  <a:pt x="1383456" y="920863"/>
                </a:lnTo>
                <a:lnTo>
                  <a:pt x="0" y="9208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Grafik 16" descr="Ein Bild, das Muster, Quadrat, nähen, Kreuzworträtsel enthält.&#10;&#10;Beschreibung automatisch generiert.">
            <a:extLst>
              <a:ext uri="{FF2B5EF4-FFF2-40B4-BE49-F238E27FC236}">
                <a16:creationId xmlns:a16="http://schemas.microsoft.com/office/drawing/2014/main" id="{338A66F7-DC3D-8C61-7E94-C1F5E1EAC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7957" y="3756218"/>
            <a:ext cx="2882913" cy="28373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473344FFBED4E9C5275E25F5DF270" ma:contentTypeVersion="6" ma:contentTypeDescription="Create a new document." ma:contentTypeScope="" ma:versionID="9513a93bf99d40cf3e434b8d13d1f84c">
  <xsd:schema xmlns:xsd="http://www.w3.org/2001/XMLSchema" xmlns:xs="http://www.w3.org/2001/XMLSchema" xmlns:p="http://schemas.microsoft.com/office/2006/metadata/properties" xmlns:ns2="212eeb8d-84c9-495f-bec0-c634f7a470d1" xmlns:ns3="ac7e4524-2dfd-4771-bbca-bb81f2dd7aee" targetNamespace="http://schemas.microsoft.com/office/2006/metadata/properties" ma:root="true" ma:fieldsID="89fb48c51ae5922a24d5700ef65eabff" ns2:_="" ns3:_="">
    <xsd:import namespace="212eeb8d-84c9-495f-bec0-c634f7a470d1"/>
    <xsd:import namespace="ac7e4524-2dfd-4771-bbca-bb81f2dd7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eeb8d-84c9-495f-bec0-c634f7a47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e4524-2dfd-4771-bbca-bb81f2dd7a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439F1-CF24-44D0-9294-009C0CFB4E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8C747-8CC1-49F4-8074-A09AA71FCF66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212eeb8d-84c9-495f-bec0-c634f7a470d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c7e4524-2dfd-4771-bbca-bb81f2dd7aee"/>
  </ds:schemaRefs>
</ds:datastoreItem>
</file>

<file path=customXml/itemProps3.xml><?xml version="1.0" encoding="utf-8"?>
<ds:datastoreItem xmlns:ds="http://schemas.openxmlformats.org/officeDocument/2006/customXml" ds:itemID="{73D91D45-ABA4-4ED2-A429-DA682763777A}">
  <ds:schemaRefs>
    <ds:schemaRef ds:uri="212eeb8d-84c9-495f-bec0-c634f7a470d1"/>
    <ds:schemaRef ds:uri="ac7e4524-2dfd-4771-bbca-bb81f2dd7a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Benutzerdefiniert</PresentationFormat>
  <Paragraphs>63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Weiß Neongrün Grün Gekritzel Agenda für Team-Meeting Geschäftspräsentation</dc:title>
  <dc:creator>toennessen</dc:creator>
  <cp:lastModifiedBy>Sasha Meyer</cp:lastModifiedBy>
  <cp:revision>161</cp:revision>
  <dcterms:created xsi:type="dcterms:W3CDTF">2006-08-16T00:00:00Z</dcterms:created>
  <dcterms:modified xsi:type="dcterms:W3CDTF">2024-09-30T19:15:30Z</dcterms:modified>
  <dc:identifier>DAGDPgA6T3o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0x0101005F3473344FFBED4E9C5275E25F5DF270</vt:lpwstr>
  </property>
</Properties>
</file>