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Bold" panose="020B0604020202020204" charset="0"/>
      <p:regular r:id="rId12"/>
      <p:bold r:id="rId13"/>
    </p:embeddedFont>
    <p:embeddedFont>
      <p:font typeface="Now Medium" panose="020B0604020202020204" charset="0"/>
      <p:regular r:id="rId14"/>
    </p:embeddedFont>
    <p:embeddedFont>
      <p:font typeface="Roboto" panose="02000000000000000000" pitchFamily="2" charset="0"/>
      <p:regular r:id="rId15"/>
      <p:bold r:id="rId16"/>
      <p:italic r:id="rId17"/>
      <p:boldItalic r:id="rId18"/>
    </p:embeddedFont>
    <p:embeddedFont>
      <p:font typeface="Roboto Bold" panose="02000000000000000000"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3924" y="1708"/>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svg"/><Relationship Id="rId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svg"/><Relationship Id="rId5" Type="http://schemas.openxmlformats.org/officeDocument/2006/relationships/image" Target="../media/image26.svg"/><Relationship Id="rId10" Type="http://schemas.openxmlformats.org/officeDocument/2006/relationships/image" Target="../media/image1.png"/><Relationship Id="rId4" Type="http://schemas.openxmlformats.org/officeDocument/2006/relationships/image" Target="../media/image25.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10349980" y="2162189"/>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txBody>
          <a:bodyPr/>
          <a:lstStyle/>
          <a:p>
            <a:endParaRPr lang="de-DE"/>
          </a:p>
        </p:txBody>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
        <p:nvSpPr>
          <p:cNvPr id="6" name="TextBox 6"/>
          <p:cNvSpPr txBox="1"/>
          <p:nvPr/>
        </p:nvSpPr>
        <p:spPr>
          <a:xfrm>
            <a:off x="1028700" y="8420100"/>
            <a:ext cx="7902523" cy="869950"/>
          </a:xfrm>
          <a:prstGeom prst="rect">
            <a:avLst/>
          </a:prstGeom>
        </p:spPr>
        <p:txBody>
          <a:bodyPr lIns="0" tIns="0" rIns="0" bIns="0" rtlCol="0" anchor="t">
            <a:spAutoFit/>
          </a:bodyPr>
          <a:lstStyle/>
          <a:p>
            <a:pPr algn="l">
              <a:lnSpc>
                <a:spcPts val="3500"/>
              </a:lnSpc>
            </a:pPr>
            <a:r>
              <a:rPr lang="en-US" sz="2800" b="1" dirty="0">
                <a:solidFill>
                  <a:srgbClr val="191919"/>
                </a:solidFill>
                <a:latin typeface="Roboto"/>
              </a:rPr>
              <a:t>Lucas Rüggeberg</a:t>
            </a:r>
          </a:p>
          <a:p>
            <a:pPr algn="l">
              <a:lnSpc>
                <a:spcPts val="3500"/>
              </a:lnSpc>
            </a:pPr>
            <a:r>
              <a:rPr lang="en-US" sz="2800" dirty="0">
                <a:solidFill>
                  <a:srgbClr val="191919"/>
                </a:solidFill>
                <a:latin typeface="Roboto"/>
              </a:rPr>
              <a:t>www.championtools.de</a:t>
            </a:r>
          </a:p>
        </p:txBody>
      </p:sp>
      <p:grpSp>
        <p:nvGrpSpPr>
          <p:cNvPr id="8" name="Gruppieren 7">
            <a:extLst>
              <a:ext uri="{FF2B5EF4-FFF2-40B4-BE49-F238E27FC236}">
                <a16:creationId xmlns:a16="http://schemas.microsoft.com/office/drawing/2014/main" id="{07A7A0E7-C1CB-F01A-56AA-859E010F1E65}"/>
              </a:ext>
            </a:extLst>
          </p:cNvPr>
          <p:cNvGrpSpPr/>
          <p:nvPr/>
        </p:nvGrpSpPr>
        <p:grpSpPr>
          <a:xfrm>
            <a:off x="1028700" y="2906893"/>
            <a:ext cx="9258300" cy="4438195"/>
            <a:chOff x="1028700" y="2906893"/>
            <a:chExt cx="9258300" cy="4438195"/>
          </a:xfrm>
        </p:grpSpPr>
        <p:sp>
          <p:nvSpPr>
            <p:cNvPr id="5" name="TextBox 5"/>
            <p:cNvSpPr txBox="1"/>
            <p:nvPr/>
          </p:nvSpPr>
          <p:spPr>
            <a:xfrm>
              <a:off x="1028700" y="2906893"/>
              <a:ext cx="8115300" cy="1154162"/>
            </a:xfrm>
            <a:prstGeom prst="rect">
              <a:avLst/>
            </a:prstGeom>
          </p:spPr>
          <p:txBody>
            <a:bodyPr wrap="square" lIns="0" tIns="0" rIns="0" bIns="0" rtlCol="0" anchor="t">
              <a:spAutoFit/>
            </a:bodyPr>
            <a:lstStyle/>
            <a:p>
              <a:pPr algn="l">
                <a:lnSpc>
                  <a:spcPts val="9010"/>
                </a:lnSpc>
              </a:pPr>
              <a:r>
                <a:rPr lang="en-US" sz="8800" b="1" spc="-138" dirty="0" err="1">
                  <a:solidFill>
                    <a:srgbClr val="191919"/>
                  </a:solidFill>
                  <a:latin typeface="Roboto" panose="02000000000000000000" pitchFamily="2" charset="0"/>
                  <a:ea typeface="Roboto" panose="02000000000000000000" pitchFamily="2" charset="0"/>
                  <a:cs typeface="Roboto" panose="02000000000000000000" pitchFamily="2" charset="0"/>
                </a:rPr>
                <a:t>GreenCommere</a:t>
              </a:r>
              <a:endParaRPr lang="en-US" sz="8800" b="1" spc="-138"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7"/>
            <p:cNvSpPr txBox="1"/>
            <p:nvPr/>
          </p:nvSpPr>
          <p:spPr>
            <a:xfrm>
              <a:off x="1028700" y="4151906"/>
              <a:ext cx="9258300" cy="3193182"/>
            </a:xfrm>
            <a:prstGeom prst="rect">
              <a:avLst/>
            </a:prstGeom>
          </p:spPr>
          <p:txBody>
            <a:bodyPr wrap="square" lIns="0" tIns="0" rIns="0" bIns="0" rtlCol="0" anchor="t">
              <a:spAutoFit/>
            </a:bodyPr>
            <a:lstStyle/>
            <a:p>
              <a:pPr algn="l">
                <a:lnSpc>
                  <a:spcPts val="8334"/>
                </a:lnSpc>
              </a:pPr>
              <a:r>
                <a:rPr lang="de-DE" sz="7200" dirty="0">
                  <a:solidFill>
                    <a:srgbClr val="191919"/>
                  </a:solidFill>
                  <a:latin typeface="Roboto"/>
                </a:rPr>
                <a:t>Der klimafreundliche Onlineshop für nachhaltige Produkte</a:t>
              </a:r>
              <a:endParaRPr lang="en-US" sz="7200" dirty="0">
                <a:solidFill>
                  <a:srgbClr val="191919"/>
                </a:solidFill>
                <a:latin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txBody>
          <a:bodyPr/>
          <a:lstStyle/>
          <a:p>
            <a:endParaRPr lang="de-DE"/>
          </a:p>
        </p:txBody>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txBody>
          <a:bodyPr/>
          <a:lstStyle/>
          <a:p>
            <a:endParaRPr lang="de-DE"/>
          </a:p>
        </p:txBody>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txBody>
          <a:bodyPr/>
          <a:lstStyle/>
          <a:p>
            <a:endParaRPr lang="de-DE"/>
          </a:p>
        </p:txBody>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txBody>
          <a:bodyPr/>
          <a:lstStyle/>
          <a:p>
            <a:endParaRPr lang="de-DE"/>
          </a:p>
        </p:txBody>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txBody>
          <a:bodyPr/>
          <a:lstStyle/>
          <a:p>
            <a:endParaRPr lang="de-DE"/>
          </a:p>
        </p:txBody>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b="1" dirty="0">
                <a:solidFill>
                  <a:srgbClr val="000000"/>
                </a:solidFill>
                <a:latin typeface="Roboto" panose="02000000000000000000" pitchFamily="2" charset="0"/>
                <a:ea typeface="Roboto" panose="02000000000000000000" pitchFamily="2" charset="0"/>
                <a:cs typeface="Roboto" panose="02000000000000000000" pitchFamily="2" charset="0"/>
              </a:rPr>
              <a:t>Ein </a:t>
            </a:r>
            <a:r>
              <a:rPr lang="en-US" sz="4397" b="1" dirty="0" err="1">
                <a:solidFill>
                  <a:srgbClr val="000000"/>
                </a:solidFill>
                <a:latin typeface="Roboto" panose="02000000000000000000" pitchFamily="2" charset="0"/>
                <a:ea typeface="Roboto" panose="02000000000000000000" pitchFamily="2" charset="0"/>
                <a:cs typeface="Roboto" panose="02000000000000000000" pitchFamily="2" charset="0"/>
              </a:rPr>
              <a:t>Projekt</a:t>
            </a:r>
            <a:r>
              <a:rPr lang="en-US" sz="4397" b="1" dirty="0">
                <a:solidFill>
                  <a:srgbClr val="000000"/>
                </a:solidFill>
                <a:latin typeface="Roboto" panose="02000000000000000000" pitchFamily="2" charset="0"/>
                <a:ea typeface="Roboto" panose="02000000000000000000" pitchFamily="2" charset="0"/>
                <a:cs typeface="Roboto" panose="02000000000000000000" pitchFamily="2" charset="0"/>
              </a:rPr>
              <a: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dirty="0">
                <a:solidFill>
                  <a:srgbClr val="000000"/>
                </a:solidFill>
                <a:latin typeface="Roboto Bold"/>
              </a:rPr>
              <a:t>Das Team</a:t>
            </a:r>
          </a:p>
        </p:txBody>
      </p:sp>
      <p:sp>
        <p:nvSpPr>
          <p:cNvPr id="7" name="TextBox 7"/>
          <p:cNvSpPr txBox="1"/>
          <p:nvPr/>
        </p:nvSpPr>
        <p:spPr>
          <a:xfrm>
            <a:off x="990599" y="2555224"/>
            <a:ext cx="16306799" cy="3350276"/>
          </a:xfrm>
          <a:prstGeom prst="rect">
            <a:avLst/>
          </a:prstGeom>
        </p:spPr>
        <p:txBody>
          <a:bodyPr wrap="square" lIns="0" tIns="0" rIns="0" bIns="0" rtlCol="0" anchor="t">
            <a:spAutoFit/>
          </a:bodyPr>
          <a:lstStyle/>
          <a:p>
            <a:pPr algn="ctr">
              <a:lnSpc>
                <a:spcPts val="3299"/>
              </a:lnSpc>
            </a:pPr>
            <a:r>
              <a:rPr lang="de-DE" sz="2400" dirty="0">
                <a:solidFill>
                  <a:srgbClr val="000000"/>
                </a:solidFill>
                <a:latin typeface="Roboto"/>
              </a:rPr>
              <a:t>Die </a:t>
            </a:r>
            <a:r>
              <a:rPr lang="de-DE" sz="2400" dirty="0" err="1">
                <a:solidFill>
                  <a:srgbClr val="000000"/>
                </a:solidFill>
                <a:latin typeface="Roboto"/>
              </a:rPr>
              <a:t>ChampionTools</a:t>
            </a:r>
            <a:r>
              <a:rPr lang="de-DE" sz="2400" dirty="0">
                <a:solidFill>
                  <a:srgbClr val="000000"/>
                </a:solidFill>
                <a:latin typeface="Roboto"/>
              </a:rPr>
              <a:t> GmbH </a:t>
            </a:r>
            <a:r>
              <a:rPr lang="de-DE" sz="2400" dirty="0" err="1">
                <a:solidFill>
                  <a:srgbClr val="000000"/>
                </a:solidFill>
                <a:latin typeface="Roboto"/>
              </a:rPr>
              <a:t>i.G.</a:t>
            </a:r>
            <a:r>
              <a:rPr lang="de-DE" sz="2400" dirty="0">
                <a:solidFill>
                  <a:srgbClr val="000000"/>
                </a:solidFill>
                <a:latin typeface="Roboto"/>
              </a:rPr>
              <a:t> ist ein Startup aus dem Rheinland, das hochwertige Handwerkzeuge "Made in Germany" direkt an Endkunden über einen Onlineshop verkauft. Der Fokus liegt auf Qualität, Innovation und Nachhaltigkeit.  </a:t>
            </a:r>
          </a:p>
          <a:p>
            <a:pPr algn="ctr">
              <a:lnSpc>
                <a:spcPts val="3299"/>
              </a:lnSpc>
            </a:pPr>
            <a:endParaRPr lang="de-DE" sz="2400" dirty="0">
              <a:solidFill>
                <a:srgbClr val="000000"/>
              </a:solidFill>
              <a:latin typeface="Roboto"/>
            </a:endParaRPr>
          </a:p>
          <a:p>
            <a:pPr algn="ctr">
              <a:lnSpc>
                <a:spcPts val="3299"/>
              </a:lnSpc>
            </a:pPr>
            <a:r>
              <a:rPr lang="de-DE" sz="2400" dirty="0">
                <a:solidFill>
                  <a:srgbClr val="000000"/>
                </a:solidFill>
                <a:latin typeface="Roboto"/>
              </a:rPr>
              <a:t>Als Mitglied einer Familie, die in der Werkzeugbranche tätig ist, bin ich seit jungen Jahren mit dem Thema vertraut und habe eine Leidenschaft für hochwertiges, in Deutschland produziertes Handwerkzeug entwickelt. Die geringe Präsenz des Werkzeughandels im E-Commerce brachte mich auf die Idee, einen Onlineshop aufzubauen, der die gesamte Wertschöpfungskette nachhaltig gestaltet. So entstand die Idee für </a:t>
            </a:r>
            <a:r>
              <a:rPr lang="de-DE" sz="2400" dirty="0" err="1">
                <a:solidFill>
                  <a:srgbClr val="000000"/>
                </a:solidFill>
                <a:latin typeface="Roboto"/>
              </a:rPr>
              <a:t>GreenCommerce</a:t>
            </a:r>
            <a:r>
              <a:rPr lang="de-DE" sz="2400" dirty="0">
                <a:solidFill>
                  <a:srgbClr val="000000"/>
                </a:solidFill>
                <a:latin typeface="Roboto"/>
              </a:rPr>
              <a:t>. Mein Hintergrund in der Branche und das Engagement für nachhaltige Geschäftsmodelle sind die Basis des Projekts.</a:t>
            </a:r>
            <a:endParaRPr lang="en-US" sz="2400" dirty="0">
              <a:solidFill>
                <a:srgbClr val="000000"/>
              </a:solidFill>
              <a:latin typeface="Roboto"/>
            </a:endParaRP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grpSp>
        <p:nvGrpSpPr>
          <p:cNvPr id="5" name="Gruppieren 4">
            <a:extLst>
              <a:ext uri="{FF2B5EF4-FFF2-40B4-BE49-F238E27FC236}">
                <a16:creationId xmlns:a16="http://schemas.microsoft.com/office/drawing/2014/main" id="{7BDA37BC-5BE1-BEEC-3718-4431E8848060}"/>
              </a:ext>
            </a:extLst>
          </p:cNvPr>
          <p:cNvGrpSpPr/>
          <p:nvPr/>
        </p:nvGrpSpPr>
        <p:grpSpPr>
          <a:xfrm>
            <a:off x="7748625" y="6202374"/>
            <a:ext cx="2790745" cy="3741726"/>
            <a:chOff x="7748625" y="5973545"/>
            <a:chExt cx="2790745" cy="3741726"/>
          </a:xfrm>
        </p:grpSpPr>
        <p:sp>
          <p:nvSpPr>
            <p:cNvPr id="15" name="TextBox 8">
              <a:extLst>
                <a:ext uri="{FF2B5EF4-FFF2-40B4-BE49-F238E27FC236}">
                  <a16:creationId xmlns:a16="http://schemas.microsoft.com/office/drawing/2014/main" id="{151D2150-593D-2481-71D9-B3A58B3DB5F6}"/>
                </a:ext>
              </a:extLst>
            </p:cNvPr>
            <p:cNvSpPr txBox="1"/>
            <p:nvPr/>
          </p:nvSpPr>
          <p:spPr>
            <a:xfrm>
              <a:off x="8192668" y="9410700"/>
              <a:ext cx="1902658" cy="304571"/>
            </a:xfrm>
            <a:prstGeom prst="rect">
              <a:avLst/>
            </a:prstGeom>
          </p:spPr>
          <p:txBody>
            <a:bodyPr wrap="square" lIns="0" tIns="0" rIns="0" bIns="0" rtlCol="0" anchor="t">
              <a:spAutoFit/>
            </a:bodyPr>
            <a:lstStyle/>
            <a:p>
              <a:pPr algn="ctr">
                <a:lnSpc>
                  <a:spcPts val="2464"/>
                </a:lnSpc>
              </a:pPr>
              <a:r>
                <a:rPr lang="en-US" sz="2000" dirty="0" err="1">
                  <a:solidFill>
                    <a:srgbClr val="000000"/>
                  </a:solidFill>
                  <a:latin typeface="Roboto"/>
                </a:rPr>
                <a:t>Geschäftsführer</a:t>
              </a:r>
              <a:endParaRPr lang="en-US" sz="2000" dirty="0">
                <a:solidFill>
                  <a:srgbClr val="000000"/>
                </a:solidFill>
                <a:latin typeface="Roboto"/>
              </a:endParaRPr>
            </a:p>
          </p:txBody>
        </p:sp>
        <p:pic>
          <p:nvPicPr>
            <p:cNvPr id="16" name="Grafik 15">
              <a:extLst>
                <a:ext uri="{FF2B5EF4-FFF2-40B4-BE49-F238E27FC236}">
                  <a16:creationId xmlns:a16="http://schemas.microsoft.com/office/drawing/2014/main" id="{970CB430-F838-D176-3963-5CA8FDDE025E}"/>
                </a:ext>
              </a:extLst>
            </p:cNvPr>
            <p:cNvPicPr>
              <a:picLocks noChangeAspect="1"/>
            </p:cNvPicPr>
            <p:nvPr/>
          </p:nvPicPr>
          <p:blipFill rotWithShape="1">
            <a:blip r:embed="rId7">
              <a:extLst>
                <a:ext uri="{28A0092B-C50C-407E-A947-70E740481C1C}">
                  <a14:useLocalDpi xmlns:a14="http://schemas.microsoft.com/office/drawing/2010/main" val="0"/>
                </a:ext>
              </a:extLst>
            </a:blip>
            <a:srcRect l="2565" t="54574" r="69348" b="5822"/>
            <a:stretch/>
          </p:blipFill>
          <p:spPr>
            <a:xfrm>
              <a:off x="7812922" y="5973545"/>
              <a:ext cx="2662152" cy="2799177"/>
            </a:xfrm>
            <a:prstGeom prst="rect">
              <a:avLst/>
            </a:prstGeom>
          </p:spPr>
        </p:pic>
        <p:sp>
          <p:nvSpPr>
            <p:cNvPr id="4" name="TextBox 8">
              <a:extLst>
                <a:ext uri="{FF2B5EF4-FFF2-40B4-BE49-F238E27FC236}">
                  <a16:creationId xmlns:a16="http://schemas.microsoft.com/office/drawing/2014/main" id="{F49FE0DF-95B9-BDD8-DA7C-84F57BF884BD}"/>
                </a:ext>
              </a:extLst>
            </p:cNvPr>
            <p:cNvSpPr txBox="1"/>
            <p:nvPr/>
          </p:nvSpPr>
          <p:spPr>
            <a:xfrm>
              <a:off x="7748625" y="9032671"/>
              <a:ext cx="2790745" cy="330219"/>
            </a:xfrm>
            <a:prstGeom prst="rect">
              <a:avLst/>
            </a:prstGeom>
          </p:spPr>
          <p:txBody>
            <a:bodyPr wrap="square" lIns="0" tIns="0" rIns="0" bIns="0" rtlCol="0" anchor="t">
              <a:spAutoFit/>
            </a:bodyPr>
            <a:lstStyle/>
            <a:p>
              <a:pPr algn="ctr">
                <a:lnSpc>
                  <a:spcPts val="2464"/>
                </a:lnSpc>
              </a:pPr>
              <a:r>
                <a:rPr lang="en-US" sz="2800" b="1" dirty="0">
                  <a:solidFill>
                    <a:srgbClr val="000000"/>
                  </a:solidFill>
                  <a:latin typeface="Roboto"/>
                </a:rPr>
                <a:t>Lucas Rüggeberg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0" y="2705100"/>
            <a:ext cx="11353800" cy="936154"/>
          </a:xfrm>
          <a:prstGeom prst="rect">
            <a:avLst/>
          </a:prstGeom>
        </p:spPr>
        <p:txBody>
          <a:bodyPr wrap="square" lIns="0" tIns="0" rIns="0" bIns="0" rtlCol="0" anchor="t">
            <a:spAutoFit/>
          </a:bodyPr>
          <a:lstStyle/>
          <a:p>
            <a:pPr algn="l">
              <a:lnSpc>
                <a:spcPts val="7277"/>
              </a:lnSpc>
            </a:pPr>
            <a:r>
              <a:rPr lang="en-US" sz="7200" dirty="0">
                <a:solidFill>
                  <a:srgbClr val="191919"/>
                </a:solidFill>
                <a:latin typeface="Roboto Bold"/>
              </a:rPr>
              <a:t>Welches Problem </a:t>
            </a:r>
            <a:r>
              <a:rPr lang="en-US" sz="7200" dirty="0" err="1">
                <a:solidFill>
                  <a:srgbClr val="191919"/>
                </a:solidFill>
                <a:latin typeface="Roboto Bold"/>
              </a:rPr>
              <a:t>wir</a:t>
            </a:r>
            <a:r>
              <a:rPr lang="en-US" sz="7200" dirty="0">
                <a:solidFill>
                  <a:srgbClr val="191919"/>
                </a:solidFill>
                <a:latin typeface="Roboto Bold"/>
              </a:rPr>
              <a:t> </a:t>
            </a:r>
            <a:r>
              <a:rPr lang="en-US" sz="7200" dirty="0" err="1">
                <a:solidFill>
                  <a:srgbClr val="191919"/>
                </a:solidFill>
                <a:latin typeface="Roboto Bold"/>
              </a:rPr>
              <a:t>lösen</a:t>
            </a:r>
            <a:r>
              <a:rPr lang="en-US" sz="7200" dirty="0">
                <a:solidFill>
                  <a:srgbClr val="191919"/>
                </a:solidFill>
                <a:latin typeface="Roboto Bold"/>
              </a:rPr>
              <a:t>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Freeform 4"/>
          <p:cNvSpPr/>
          <p:nvPr/>
        </p:nvSpPr>
        <p:spPr>
          <a:xfrm>
            <a:off x="11582400" y="2400300"/>
            <a:ext cx="5904743" cy="6939335"/>
          </a:xfrm>
          <a:custGeom>
            <a:avLst/>
            <a:gdLst/>
            <a:ahLst/>
            <a:cxnLst/>
            <a:rect l="l" t="t" r="r" b="b"/>
            <a:pathLst>
              <a:path w="5904743" h="6939335">
                <a:moveTo>
                  <a:pt x="0" y="0"/>
                </a:moveTo>
                <a:lnTo>
                  <a:pt x="5904743" y="0"/>
                </a:lnTo>
                <a:lnTo>
                  <a:pt x="5904743" y="6939336"/>
                </a:lnTo>
                <a:lnTo>
                  <a:pt x="0" y="69393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524000" y="3946054"/>
            <a:ext cx="8610600" cy="5170646"/>
          </a:xfrm>
          <a:prstGeom prst="rect">
            <a:avLst/>
          </a:prstGeom>
        </p:spPr>
        <p:txBody>
          <a:bodyPr wrap="square" lIns="0" tIns="0" rIns="0" bIns="0" rtlCol="0" anchor="t">
            <a:spAutoFit/>
          </a:bodyPr>
          <a:lstStyle/>
          <a:p>
            <a:r>
              <a:rPr lang="de-DE" sz="2400" dirty="0"/>
              <a:t>Das Hauptproblem ist die hohe Umweltbelastung durch den E-Commerce, insbesondere durch folgende Punkte.</a:t>
            </a:r>
          </a:p>
          <a:p>
            <a:endParaRPr lang="de-DE" sz="2400" dirty="0"/>
          </a:p>
          <a:p>
            <a:r>
              <a:rPr lang="de-DE" sz="2400" b="1" dirty="0"/>
              <a:t>Hohe CO2-Emissionen:</a:t>
            </a:r>
            <a:r>
              <a:rPr lang="de-DE" sz="2400" dirty="0"/>
              <a:t> Durch Versand und Rückversand entstehen erhebliche Emissionen.</a:t>
            </a:r>
          </a:p>
          <a:p>
            <a:pPr>
              <a:buFont typeface="+mj-lt"/>
              <a:buAutoNum type="arabicPeriod"/>
            </a:pPr>
            <a:endParaRPr lang="de-DE" sz="2400" dirty="0"/>
          </a:p>
          <a:p>
            <a:r>
              <a:rPr lang="de-DE" sz="2400" b="1" dirty="0"/>
              <a:t>Einwegverpackungen:</a:t>
            </a:r>
            <a:r>
              <a:rPr lang="de-DE" sz="2400" dirty="0"/>
              <a:t> Der Einsatz von nicht-recycelbaren Verpackungen belastet die Umwelt.</a:t>
            </a:r>
          </a:p>
          <a:p>
            <a:pPr>
              <a:buFont typeface="+mj-lt"/>
              <a:buAutoNum type="arabicPeriod"/>
            </a:pPr>
            <a:endParaRPr lang="de-DE" sz="2400" dirty="0"/>
          </a:p>
          <a:p>
            <a:r>
              <a:rPr lang="de-DE" sz="2400" b="1" dirty="0"/>
              <a:t>Energieverbrauch:</a:t>
            </a:r>
            <a:r>
              <a:rPr lang="de-DE" sz="2400" dirty="0"/>
              <a:t> Viele E-Commerce-Plattformen nutzen nicht nachhaltig erzeugte Energie für Webhosting und Lagerhaltung.</a:t>
            </a:r>
          </a:p>
          <a:p>
            <a:endParaRPr lang="de-DE" sz="2400" dirty="0"/>
          </a:p>
          <a:p>
            <a:r>
              <a:rPr lang="de-DE" sz="2400" dirty="0"/>
              <a:t>Diese Faktoren tragen zur Umweltverschmutzung und zu einem erhöhten ökologischen Fußabdruck bei.</a:t>
            </a: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984002" y="7810501"/>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5214924" y="1028700"/>
            <a:ext cx="7858149" cy="1236345"/>
          </a:xfrm>
          <a:prstGeom prst="rect">
            <a:avLst/>
          </a:prstGeom>
        </p:spPr>
        <p:txBody>
          <a:bodyPr lIns="0" tIns="0" rIns="0" bIns="0" rtlCol="0" anchor="t">
            <a:spAutoFit/>
          </a:bodyPr>
          <a:lstStyle/>
          <a:p>
            <a:pPr algn="ctr">
              <a:lnSpc>
                <a:spcPts val="10080"/>
              </a:lnSpc>
            </a:pPr>
            <a:r>
              <a:rPr lang="en-US" sz="7200" dirty="0">
                <a:solidFill>
                  <a:srgbClr val="000000"/>
                </a:solidFill>
                <a:latin typeface="Roboto Bold"/>
              </a:rPr>
              <a:t>Wie </a:t>
            </a:r>
            <a:r>
              <a:rPr lang="en-US" sz="7200" dirty="0" err="1">
                <a:solidFill>
                  <a:srgbClr val="000000"/>
                </a:solidFill>
                <a:latin typeface="Roboto Bold"/>
              </a:rPr>
              <a:t>wir</a:t>
            </a:r>
            <a:r>
              <a:rPr lang="en-US" sz="7200" dirty="0">
                <a:solidFill>
                  <a:srgbClr val="000000"/>
                </a:solidFill>
                <a:latin typeface="Roboto Bold"/>
              </a:rPr>
              <a:t> es </a:t>
            </a:r>
            <a:r>
              <a:rPr lang="en-US" sz="7200" dirty="0" err="1">
                <a:solidFill>
                  <a:srgbClr val="000000"/>
                </a:solidFill>
                <a:latin typeface="Roboto Bold"/>
              </a:rPr>
              <a:t>lösen</a:t>
            </a:r>
            <a:endParaRPr lang="en-US" sz="7200" dirty="0">
              <a:solidFill>
                <a:srgbClr val="000000"/>
              </a:solidFill>
              <a:latin typeface="Roboto Bold"/>
            </a:endParaRPr>
          </a:p>
        </p:txBody>
      </p:sp>
      <p:sp>
        <p:nvSpPr>
          <p:cNvPr id="4" name="TextBox 4"/>
          <p:cNvSpPr txBox="1"/>
          <p:nvPr/>
        </p:nvSpPr>
        <p:spPr>
          <a:xfrm>
            <a:off x="990600" y="2624993"/>
            <a:ext cx="16649700" cy="5909310"/>
          </a:xfrm>
          <a:prstGeom prst="rect">
            <a:avLst/>
          </a:prstGeom>
        </p:spPr>
        <p:txBody>
          <a:bodyPr wrap="square" lIns="0" tIns="0" rIns="0" bIns="0" rtlCol="0" anchor="t">
            <a:spAutoFit/>
          </a:bodyPr>
          <a:lstStyle/>
          <a:p>
            <a:r>
              <a:rPr lang="de-DE" sz="2400" dirty="0">
                <a:latin typeface="Roboto" panose="02000000000000000000" pitchFamily="2" charset="0"/>
                <a:ea typeface="Roboto" panose="02000000000000000000" pitchFamily="2" charset="0"/>
                <a:cs typeface="Roboto" panose="02000000000000000000" pitchFamily="2" charset="0"/>
              </a:rPr>
              <a:t>Wir lösen das Problem durch folgende Ideen:</a:t>
            </a:r>
          </a:p>
          <a:p>
            <a:endParaRPr lang="de-DE" sz="2400" dirty="0">
              <a:latin typeface="Roboto" panose="02000000000000000000" pitchFamily="2" charset="0"/>
              <a:ea typeface="Roboto" panose="02000000000000000000" pitchFamily="2" charset="0"/>
              <a:cs typeface="Roboto" panose="02000000000000000000" pitchFamily="2" charset="0"/>
            </a:endParaRPr>
          </a:p>
          <a:p>
            <a:r>
              <a:rPr lang="de-DE" sz="2400" b="1" dirty="0">
                <a:latin typeface="Roboto" panose="02000000000000000000" pitchFamily="2" charset="0"/>
                <a:ea typeface="Roboto" panose="02000000000000000000" pitchFamily="2" charset="0"/>
                <a:cs typeface="Roboto" panose="02000000000000000000" pitchFamily="2" charset="0"/>
              </a:rPr>
              <a:t>CO2-neutrale Lieferungen:</a:t>
            </a:r>
            <a:r>
              <a:rPr lang="de-DE" sz="2400" dirty="0">
                <a:latin typeface="Roboto" panose="02000000000000000000" pitchFamily="2" charset="0"/>
                <a:ea typeface="Roboto" panose="02000000000000000000" pitchFamily="2" charset="0"/>
                <a:cs typeface="Roboto" panose="02000000000000000000" pitchFamily="2" charset="0"/>
              </a:rPr>
              <a:t> Wir nutzen Logistikpartner, die emissionsfreie Transportlösungen anbieten, um die Lieferemissionen zu minimieren.</a:t>
            </a:r>
          </a:p>
          <a:p>
            <a:endParaRPr lang="de-DE" sz="2400" dirty="0">
              <a:latin typeface="Roboto" panose="02000000000000000000" pitchFamily="2" charset="0"/>
              <a:ea typeface="Roboto" panose="02000000000000000000" pitchFamily="2" charset="0"/>
              <a:cs typeface="Roboto" panose="02000000000000000000" pitchFamily="2" charset="0"/>
            </a:endParaRPr>
          </a:p>
          <a:p>
            <a:r>
              <a:rPr lang="de-DE" sz="2400" b="1" dirty="0">
                <a:latin typeface="Roboto" panose="02000000000000000000" pitchFamily="2" charset="0"/>
                <a:ea typeface="Roboto" panose="02000000000000000000" pitchFamily="2" charset="0"/>
                <a:cs typeface="Roboto" panose="02000000000000000000" pitchFamily="2" charset="0"/>
              </a:rPr>
              <a:t>Nachhaltige Verpackungen:</a:t>
            </a:r>
            <a:r>
              <a:rPr lang="de-DE" sz="2400" dirty="0">
                <a:latin typeface="Roboto" panose="02000000000000000000" pitchFamily="2" charset="0"/>
                <a:ea typeface="Roboto" panose="02000000000000000000" pitchFamily="2" charset="0"/>
                <a:cs typeface="Roboto" panose="02000000000000000000" pitchFamily="2" charset="0"/>
              </a:rPr>
              <a:t> Wir setzen auf umweltfreundliche, recycelbare Verpackungsmaterialien, um Abfall zu reduzieren.</a:t>
            </a:r>
          </a:p>
          <a:p>
            <a:endParaRPr lang="de-DE" sz="2400" dirty="0">
              <a:latin typeface="Roboto" panose="02000000000000000000" pitchFamily="2" charset="0"/>
              <a:ea typeface="Roboto" panose="02000000000000000000" pitchFamily="2" charset="0"/>
              <a:cs typeface="Roboto" panose="02000000000000000000" pitchFamily="2" charset="0"/>
            </a:endParaRPr>
          </a:p>
          <a:p>
            <a:r>
              <a:rPr lang="de-DE" sz="2400" b="1" dirty="0">
                <a:latin typeface="Roboto" panose="02000000000000000000" pitchFamily="2" charset="0"/>
                <a:ea typeface="Roboto" panose="02000000000000000000" pitchFamily="2" charset="0"/>
                <a:cs typeface="Roboto" panose="02000000000000000000" pitchFamily="2" charset="0"/>
              </a:rPr>
              <a:t>Erneuerbare Energien:</a:t>
            </a:r>
            <a:r>
              <a:rPr lang="de-DE" sz="2400" dirty="0">
                <a:latin typeface="Roboto" panose="02000000000000000000" pitchFamily="2" charset="0"/>
                <a:ea typeface="Roboto" panose="02000000000000000000" pitchFamily="2" charset="0"/>
                <a:cs typeface="Roboto" panose="02000000000000000000" pitchFamily="2" charset="0"/>
              </a:rPr>
              <a:t> Unser Webhosting und die Lagerhaltung erfolgen mit Strom aus erneuerbaren Quellen, um den Energieverbrauch umweltfreundlich zu gestalten.</a:t>
            </a:r>
          </a:p>
          <a:p>
            <a:endParaRPr lang="de-DE" sz="2400" dirty="0">
              <a:latin typeface="Roboto" panose="02000000000000000000" pitchFamily="2" charset="0"/>
              <a:ea typeface="Roboto" panose="02000000000000000000" pitchFamily="2" charset="0"/>
              <a:cs typeface="Roboto" panose="02000000000000000000" pitchFamily="2" charset="0"/>
            </a:endParaRPr>
          </a:p>
          <a:p>
            <a:r>
              <a:rPr lang="de-DE" sz="2400" b="1" dirty="0">
                <a:latin typeface="Roboto" panose="02000000000000000000" pitchFamily="2" charset="0"/>
                <a:ea typeface="Roboto" panose="02000000000000000000" pitchFamily="2" charset="0"/>
                <a:cs typeface="Roboto" panose="02000000000000000000" pitchFamily="2" charset="0"/>
              </a:rPr>
              <a:t>Regionale Produkte:</a:t>
            </a:r>
            <a:r>
              <a:rPr lang="de-DE" sz="2400" dirty="0">
                <a:latin typeface="Roboto" panose="02000000000000000000" pitchFamily="2" charset="0"/>
                <a:ea typeface="Roboto" panose="02000000000000000000" pitchFamily="2" charset="0"/>
                <a:cs typeface="Roboto" panose="02000000000000000000" pitchFamily="2" charset="0"/>
              </a:rPr>
              <a:t> Durch den Verkauf von in Deutschland produzierten Handwerkzeugen verringern wir Transportwege und unterstützen die lokale Wirtschaft.</a:t>
            </a:r>
          </a:p>
          <a:p>
            <a:endParaRPr lang="de-DE" sz="2400" dirty="0">
              <a:latin typeface="Roboto" panose="02000000000000000000" pitchFamily="2" charset="0"/>
              <a:ea typeface="Roboto" panose="02000000000000000000" pitchFamily="2" charset="0"/>
              <a:cs typeface="Roboto" panose="02000000000000000000" pitchFamily="2" charset="0"/>
            </a:endParaRPr>
          </a:p>
          <a:p>
            <a:r>
              <a:rPr lang="de-DE" sz="2400" dirty="0">
                <a:latin typeface="Roboto" panose="02000000000000000000" pitchFamily="2" charset="0"/>
                <a:ea typeface="Roboto" panose="02000000000000000000" pitchFamily="2" charset="0"/>
                <a:cs typeface="Roboto" panose="02000000000000000000" pitchFamily="2" charset="0"/>
              </a:rPr>
              <a:t>Diese Maßnahmen tragen dazu bei, den ökologischen Fußabdruck zu reduzieren und den E-Commerce nachhaltiger zu gestalten.</a:t>
            </a: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250821" y="6927622"/>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 name="Freeform 2"/>
          <p:cNvSpPr/>
          <p:nvPr/>
        </p:nvSpPr>
        <p:spPr>
          <a:xfrm>
            <a:off x="1540130" y="7615373"/>
            <a:ext cx="15207743" cy="6519727"/>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34" name="Gruppieren 33">
            <a:extLst>
              <a:ext uri="{FF2B5EF4-FFF2-40B4-BE49-F238E27FC236}">
                <a16:creationId xmlns:a16="http://schemas.microsoft.com/office/drawing/2014/main" id="{446AEFD3-9C3E-BEC5-B68B-C4E476B25867}"/>
              </a:ext>
            </a:extLst>
          </p:cNvPr>
          <p:cNvGrpSpPr/>
          <p:nvPr/>
        </p:nvGrpSpPr>
        <p:grpSpPr>
          <a:xfrm>
            <a:off x="1981200" y="7925232"/>
            <a:ext cx="1841521" cy="1841521"/>
            <a:chOff x="2344954" y="7633774"/>
            <a:chExt cx="1841521" cy="1841521"/>
          </a:xfrm>
        </p:grpSpPr>
        <p:sp>
          <p:nvSpPr>
            <p:cNvPr id="6" name="Freeform 6"/>
            <p:cNvSpPr/>
            <p:nvPr/>
          </p:nvSpPr>
          <p:spPr>
            <a:xfrm>
              <a:off x="2344954" y="7633774"/>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7" name="Freeform 7"/>
            <p:cNvSpPr/>
            <p:nvPr/>
          </p:nvSpPr>
          <p:spPr>
            <a:xfrm>
              <a:off x="2743833" y="8019389"/>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grpSp>
        <p:nvGrpSpPr>
          <p:cNvPr id="35" name="Gruppieren 34">
            <a:extLst>
              <a:ext uri="{FF2B5EF4-FFF2-40B4-BE49-F238E27FC236}">
                <a16:creationId xmlns:a16="http://schemas.microsoft.com/office/drawing/2014/main" id="{704669DB-58F7-6DFD-65A0-8EA42A2B78E5}"/>
              </a:ext>
            </a:extLst>
          </p:cNvPr>
          <p:cNvGrpSpPr/>
          <p:nvPr/>
        </p:nvGrpSpPr>
        <p:grpSpPr>
          <a:xfrm>
            <a:off x="14401800" y="8190116"/>
            <a:ext cx="1841521" cy="1841521"/>
            <a:chOff x="12260004" y="8128275"/>
            <a:chExt cx="1841521" cy="1841521"/>
          </a:xfrm>
        </p:grpSpPr>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pSp>
      <p:sp>
        <p:nvSpPr>
          <p:cNvPr id="12" name="TextBox 12"/>
          <p:cNvSpPr txBox="1"/>
          <p:nvPr/>
        </p:nvSpPr>
        <p:spPr>
          <a:xfrm>
            <a:off x="7347572" y="558338"/>
            <a:ext cx="3221337" cy="1146019"/>
          </a:xfrm>
          <a:prstGeom prst="rect">
            <a:avLst/>
          </a:prstGeom>
        </p:spPr>
        <p:txBody>
          <a:bodyPr wrap="square" lIns="0" tIns="0" rIns="0" bIns="0" rtlCol="0" anchor="t">
            <a:spAutoFit/>
          </a:bodyPr>
          <a:lstStyle/>
          <a:p>
            <a:pPr algn="ctr">
              <a:lnSpc>
                <a:spcPts val="9587"/>
              </a:lnSpc>
            </a:pPr>
            <a:r>
              <a:rPr lang="en-US" sz="7200" spc="368" dirty="0">
                <a:solidFill>
                  <a:srgbClr val="231F20"/>
                </a:solidFill>
                <a:latin typeface="Roboto Bold"/>
              </a:rPr>
              <a:t>OKR’s</a:t>
            </a:r>
          </a:p>
        </p:txBody>
      </p:sp>
      <p:sp>
        <p:nvSpPr>
          <p:cNvPr id="13" name="TextBox 13"/>
          <p:cNvSpPr txBox="1"/>
          <p:nvPr/>
        </p:nvSpPr>
        <p:spPr>
          <a:xfrm>
            <a:off x="1708657" y="4680902"/>
            <a:ext cx="3360904" cy="346570"/>
          </a:xfrm>
          <a:prstGeom prst="rect">
            <a:avLst/>
          </a:prstGeom>
        </p:spPr>
        <p:txBody>
          <a:bodyPr lIns="0" tIns="0" rIns="0" bIns="0" rtlCol="0" anchor="t">
            <a:spAutoFit/>
          </a:bodyPr>
          <a:lstStyle/>
          <a:p>
            <a:pPr marL="0" lvl="0" indent="0" algn="ctr">
              <a:lnSpc>
                <a:spcPts val="2912"/>
              </a:lnSpc>
              <a:spcBef>
                <a:spcPct val="0"/>
              </a:spcBef>
            </a:pPr>
            <a:endParaRPr lang="en-US" sz="2110" spc="90" dirty="0">
              <a:solidFill>
                <a:srgbClr val="231F20"/>
              </a:solidFill>
              <a:latin typeface="Roboto"/>
            </a:endParaRP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2"/>
            <a:stretch>
              <a:fillRect/>
            </a:stretch>
          </a:blipFill>
        </p:spPr>
        <p:txBody>
          <a:bodyPr/>
          <a:lstStyle/>
          <a:p>
            <a:endParaRPr lang="de-DE"/>
          </a:p>
        </p:txBody>
      </p:sp>
      <p:sp>
        <p:nvSpPr>
          <p:cNvPr id="24" name="TextBox 24"/>
          <p:cNvSpPr txBox="1"/>
          <p:nvPr/>
        </p:nvSpPr>
        <p:spPr>
          <a:xfrm>
            <a:off x="3825533" y="1812333"/>
            <a:ext cx="10636933" cy="723281"/>
          </a:xfrm>
          <a:prstGeom prst="rect">
            <a:avLst/>
          </a:prstGeom>
        </p:spPr>
        <p:txBody>
          <a:bodyPr lIns="0" tIns="0" rIns="0" bIns="0" rtlCol="0" anchor="t">
            <a:spAutoFit/>
          </a:bodyPr>
          <a:lstStyle/>
          <a:p>
            <a:pPr marL="0" lvl="0" indent="0" algn="ctr">
              <a:lnSpc>
                <a:spcPts val="2912"/>
              </a:lnSpc>
              <a:spcBef>
                <a:spcPct val="0"/>
              </a:spcBef>
            </a:pPr>
            <a:r>
              <a:rPr lang="en-US" sz="2400" spc="90" dirty="0" err="1">
                <a:solidFill>
                  <a:srgbClr val="231F20"/>
                </a:solidFill>
                <a:latin typeface="Roboto"/>
              </a:rPr>
              <a:t>Diese</a:t>
            </a:r>
            <a:r>
              <a:rPr lang="en-US" sz="2400" spc="90" dirty="0">
                <a:solidFill>
                  <a:srgbClr val="231F20"/>
                </a:solidFill>
                <a:latin typeface="Roboto"/>
              </a:rPr>
              <a:t> Objectives und Key Results </a:t>
            </a:r>
            <a:r>
              <a:rPr lang="en-US" sz="2400" spc="90" dirty="0" err="1">
                <a:solidFill>
                  <a:srgbClr val="231F20"/>
                </a:solidFill>
                <a:latin typeface="Roboto"/>
              </a:rPr>
              <a:t>kommunizieren</a:t>
            </a:r>
            <a:r>
              <a:rPr lang="en-US" sz="2400" spc="90" dirty="0">
                <a:solidFill>
                  <a:srgbClr val="231F20"/>
                </a:solidFill>
                <a:latin typeface="Roboto"/>
              </a:rPr>
              <a:t> </a:t>
            </a:r>
            <a:r>
              <a:rPr lang="en-US" sz="2400" spc="90" dirty="0" err="1">
                <a:solidFill>
                  <a:srgbClr val="231F20"/>
                </a:solidFill>
                <a:latin typeface="Roboto"/>
              </a:rPr>
              <a:t>unser</a:t>
            </a:r>
            <a:r>
              <a:rPr lang="en-US" sz="2400" spc="90" dirty="0">
                <a:solidFill>
                  <a:srgbClr val="231F20"/>
                </a:solidFill>
                <a:latin typeface="Roboto"/>
              </a:rPr>
              <a:t> </a:t>
            </a:r>
            <a:r>
              <a:rPr lang="en-US" sz="2400" spc="90" dirty="0" err="1">
                <a:solidFill>
                  <a:srgbClr val="231F20"/>
                </a:solidFill>
                <a:latin typeface="Roboto"/>
              </a:rPr>
              <a:t>Bestreben</a:t>
            </a:r>
            <a:r>
              <a:rPr lang="en-US" sz="2400" spc="90" dirty="0">
                <a:solidFill>
                  <a:srgbClr val="231F20"/>
                </a:solidFill>
                <a:latin typeface="Roboto"/>
              </a:rPr>
              <a:t>, </a:t>
            </a:r>
            <a:r>
              <a:rPr lang="en-US" sz="2400" spc="90" dirty="0" err="1">
                <a:solidFill>
                  <a:srgbClr val="231F20"/>
                </a:solidFill>
                <a:latin typeface="Roboto"/>
              </a:rPr>
              <a:t>geben</a:t>
            </a:r>
            <a:r>
              <a:rPr lang="en-US" sz="2400" spc="90" dirty="0">
                <a:solidFill>
                  <a:srgbClr val="231F20"/>
                </a:solidFill>
                <a:latin typeface="Roboto"/>
              </a:rPr>
              <a:t> </a:t>
            </a:r>
            <a:r>
              <a:rPr lang="en-US" sz="2400" spc="90" dirty="0" err="1">
                <a:solidFill>
                  <a:srgbClr val="231F20"/>
                </a:solidFill>
                <a:latin typeface="Roboto"/>
              </a:rPr>
              <a:t>Orientierung</a:t>
            </a:r>
            <a:r>
              <a:rPr lang="en-US" sz="2400" spc="90" dirty="0">
                <a:solidFill>
                  <a:srgbClr val="231F20"/>
                </a:solidFill>
                <a:latin typeface="Roboto"/>
              </a:rPr>
              <a:t> und </a:t>
            </a:r>
            <a:r>
              <a:rPr lang="en-US" sz="2400" spc="90" dirty="0" err="1">
                <a:solidFill>
                  <a:srgbClr val="231F20"/>
                </a:solidFill>
                <a:latin typeface="Roboto"/>
              </a:rPr>
              <a:t>schaffen</a:t>
            </a:r>
            <a:r>
              <a:rPr lang="en-US" sz="2400" spc="90" dirty="0">
                <a:solidFill>
                  <a:srgbClr val="231F20"/>
                </a:solidFill>
                <a:latin typeface="Roboto"/>
              </a:rPr>
              <a:t> </a:t>
            </a:r>
            <a:r>
              <a:rPr lang="en-US" sz="2400" spc="90" dirty="0" err="1">
                <a:solidFill>
                  <a:srgbClr val="231F20"/>
                </a:solidFill>
                <a:latin typeface="Roboto"/>
              </a:rPr>
              <a:t>Fokus</a:t>
            </a:r>
            <a:endParaRPr lang="en-US" sz="2400" spc="90" dirty="0">
              <a:solidFill>
                <a:srgbClr val="231F20"/>
              </a:solidFill>
              <a:latin typeface="Roboto"/>
            </a:endParaRPr>
          </a:p>
        </p:txBody>
      </p:sp>
      <p:grpSp>
        <p:nvGrpSpPr>
          <p:cNvPr id="33" name="Gruppieren 32">
            <a:extLst>
              <a:ext uri="{FF2B5EF4-FFF2-40B4-BE49-F238E27FC236}">
                <a16:creationId xmlns:a16="http://schemas.microsoft.com/office/drawing/2014/main" id="{D68AFA00-C0C5-8659-33A0-3314010E61B7}"/>
              </a:ext>
            </a:extLst>
          </p:cNvPr>
          <p:cNvGrpSpPr/>
          <p:nvPr/>
        </p:nvGrpSpPr>
        <p:grpSpPr>
          <a:xfrm>
            <a:off x="544251" y="3495253"/>
            <a:ext cx="5400000" cy="3970392"/>
            <a:chOff x="882955" y="3450097"/>
            <a:chExt cx="5400000" cy="3970392"/>
          </a:xfrm>
        </p:grpSpPr>
        <p:sp>
          <p:nvSpPr>
            <p:cNvPr id="11" name="TextBox 11"/>
            <p:cNvSpPr txBox="1"/>
            <p:nvPr/>
          </p:nvSpPr>
          <p:spPr>
            <a:xfrm>
              <a:off x="882955" y="3450097"/>
              <a:ext cx="5400000" cy="1106819"/>
            </a:xfrm>
            <a:prstGeom prst="rect">
              <a:avLst/>
            </a:prstGeom>
          </p:spPr>
          <p:txBody>
            <a:bodyPr lIns="50800" tIns="50800" rIns="50800" bIns="50800" rtlCol="0" anchor="ctr"/>
            <a:lstStyle/>
            <a:p>
              <a:pPr marL="0" lvl="0" indent="0" algn="ctr">
                <a:spcBef>
                  <a:spcPct val="0"/>
                </a:spcBef>
              </a:pPr>
              <a:r>
                <a:rPr lang="de-DE" sz="2400" b="1" dirty="0">
                  <a:latin typeface="Roboto" panose="02000000000000000000" pitchFamily="2" charset="0"/>
                  <a:ea typeface="Roboto" panose="02000000000000000000" pitchFamily="2" charset="0"/>
                  <a:cs typeface="Roboto" panose="02000000000000000000" pitchFamily="2" charset="0"/>
                </a:rPr>
                <a:t>Reduzierung des ökologischen Fußabdrucks</a:t>
              </a:r>
              <a:endParaRPr lang="en-US" sz="2400" b="1" spc="29"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sp>
          <p:nvSpPr>
            <p:cNvPr id="25" name="TextBox 17">
              <a:extLst>
                <a:ext uri="{FF2B5EF4-FFF2-40B4-BE49-F238E27FC236}">
                  <a16:creationId xmlns:a16="http://schemas.microsoft.com/office/drawing/2014/main" id="{B1357C34-D61F-7EA5-E783-BDC2397A5FEC}"/>
                </a:ext>
              </a:extLst>
            </p:cNvPr>
            <p:cNvSpPr txBox="1"/>
            <p:nvPr/>
          </p:nvSpPr>
          <p:spPr>
            <a:xfrm>
              <a:off x="882955" y="4474170"/>
              <a:ext cx="5400000" cy="2946319"/>
            </a:xfrm>
            <a:prstGeom prst="rect">
              <a:avLst/>
            </a:prstGeom>
          </p:spPr>
          <p:txBody>
            <a:bodyPr wrap="square" lIns="0" tIns="0" rIns="0" bIns="0" rtlCol="0" anchor="t">
              <a:spAutoFit/>
            </a:bodyPr>
            <a:lstStyle/>
            <a:p>
              <a:pPr marL="0" lvl="0" indent="0" algn="ctr">
                <a:lnSpc>
                  <a:spcPts val="2912"/>
                </a:lnSpc>
                <a:spcBef>
                  <a:spcPct val="0"/>
                </a:spcBef>
              </a:pPr>
              <a:r>
                <a:rPr lang="de-DE" sz="2000" b="1" dirty="0">
                  <a:latin typeface="Roboto" panose="02000000000000000000" pitchFamily="2" charset="0"/>
                  <a:ea typeface="Roboto" panose="02000000000000000000" pitchFamily="2" charset="0"/>
                  <a:cs typeface="Roboto" panose="02000000000000000000" pitchFamily="2" charset="0"/>
                </a:rPr>
                <a:t>KR1</a:t>
              </a:r>
              <a:r>
                <a:rPr lang="de-DE" sz="2000" dirty="0">
                  <a:latin typeface="Roboto" panose="02000000000000000000" pitchFamily="2" charset="0"/>
                  <a:ea typeface="Roboto" panose="02000000000000000000" pitchFamily="2" charset="0"/>
                  <a:cs typeface="Roboto" panose="02000000000000000000" pitchFamily="2" charset="0"/>
                </a:rPr>
                <a:t>: CO2-neutrale Lieferungen in 12 Monaten erreichen.</a:t>
              </a:r>
              <a:br>
                <a:rPr lang="de-DE" sz="2000" dirty="0">
                  <a:latin typeface="Roboto" panose="02000000000000000000" pitchFamily="2" charset="0"/>
                  <a:ea typeface="Roboto" panose="02000000000000000000" pitchFamily="2" charset="0"/>
                  <a:cs typeface="Roboto" panose="02000000000000000000" pitchFamily="2" charset="0"/>
                </a:rPr>
              </a:br>
              <a:r>
                <a:rPr lang="de-DE" sz="2000" b="1" dirty="0">
                  <a:latin typeface="Roboto" panose="02000000000000000000" pitchFamily="2" charset="0"/>
                  <a:ea typeface="Roboto" panose="02000000000000000000" pitchFamily="2" charset="0"/>
                  <a:cs typeface="Roboto" panose="02000000000000000000" pitchFamily="2" charset="0"/>
                </a:rPr>
                <a:t>KR2</a:t>
              </a:r>
              <a:r>
                <a:rPr lang="de-DE" sz="2000" dirty="0">
                  <a:latin typeface="Roboto" panose="02000000000000000000" pitchFamily="2" charset="0"/>
                  <a:ea typeface="Roboto" panose="02000000000000000000" pitchFamily="2" charset="0"/>
                  <a:cs typeface="Roboto" panose="02000000000000000000" pitchFamily="2" charset="0"/>
                </a:rPr>
                <a:t>: Verpackungsmüll um 50% reduzieren durch recycelbare Materialien bis Ende des Geschäftsjahres.</a:t>
              </a:r>
              <a:br>
                <a:rPr lang="de-DE" sz="2000" dirty="0">
                  <a:latin typeface="Roboto" panose="02000000000000000000" pitchFamily="2" charset="0"/>
                  <a:ea typeface="Roboto" panose="02000000000000000000" pitchFamily="2" charset="0"/>
                  <a:cs typeface="Roboto" panose="02000000000000000000" pitchFamily="2" charset="0"/>
                </a:rPr>
              </a:br>
              <a:r>
                <a:rPr lang="de-DE" sz="2000" b="1" dirty="0">
                  <a:latin typeface="Roboto" panose="02000000000000000000" pitchFamily="2" charset="0"/>
                  <a:ea typeface="Roboto" panose="02000000000000000000" pitchFamily="2" charset="0"/>
                  <a:cs typeface="Roboto" panose="02000000000000000000" pitchFamily="2" charset="0"/>
                </a:rPr>
                <a:t>KR3</a:t>
              </a:r>
              <a:r>
                <a:rPr lang="de-DE" sz="2000" dirty="0">
                  <a:latin typeface="Roboto" panose="02000000000000000000" pitchFamily="2" charset="0"/>
                  <a:ea typeface="Roboto" panose="02000000000000000000" pitchFamily="2" charset="0"/>
                  <a:cs typeface="Roboto" panose="02000000000000000000" pitchFamily="2" charset="0"/>
                </a:rPr>
                <a:t>: 100% erneuerbare Energie für Webhosting und Lager bis Jahresende.</a:t>
              </a:r>
              <a:endParaRPr lang="en-US" sz="2000" spc="90" dirty="0">
                <a:solidFill>
                  <a:srgbClr val="231F20"/>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1" name="Gruppieren 30">
            <a:extLst>
              <a:ext uri="{FF2B5EF4-FFF2-40B4-BE49-F238E27FC236}">
                <a16:creationId xmlns:a16="http://schemas.microsoft.com/office/drawing/2014/main" id="{D673B1E2-A8C9-709B-58B4-7471C26BBD09}"/>
              </a:ext>
            </a:extLst>
          </p:cNvPr>
          <p:cNvGrpSpPr/>
          <p:nvPr/>
        </p:nvGrpSpPr>
        <p:grpSpPr>
          <a:xfrm>
            <a:off x="6444417" y="3337227"/>
            <a:ext cx="5400000" cy="3101673"/>
            <a:chOff x="6749769" y="3605689"/>
            <a:chExt cx="5400000" cy="3101673"/>
          </a:xfrm>
        </p:grpSpPr>
        <p:sp>
          <p:nvSpPr>
            <p:cNvPr id="17" name="TextBox 17"/>
            <p:cNvSpPr txBox="1"/>
            <p:nvPr/>
          </p:nvSpPr>
          <p:spPr>
            <a:xfrm>
              <a:off x="6749769" y="4504836"/>
              <a:ext cx="5400000" cy="2202526"/>
            </a:xfrm>
            <a:prstGeom prst="rect">
              <a:avLst/>
            </a:prstGeom>
          </p:spPr>
          <p:txBody>
            <a:bodyPr wrap="square" lIns="0" tIns="0" rIns="0" bIns="0" rtlCol="0" anchor="t">
              <a:spAutoFit/>
            </a:bodyPr>
            <a:lstStyle/>
            <a:p>
              <a:pPr marL="0" lvl="0" indent="0" algn="ctr">
                <a:lnSpc>
                  <a:spcPts val="2912"/>
                </a:lnSpc>
                <a:spcBef>
                  <a:spcPct val="0"/>
                </a:spcBef>
              </a:pPr>
              <a:r>
                <a:rPr lang="de-DE" sz="2000" b="1" dirty="0">
                  <a:latin typeface="Roboto" panose="02000000000000000000" pitchFamily="2" charset="0"/>
                  <a:ea typeface="Roboto" panose="02000000000000000000" pitchFamily="2" charset="0"/>
                  <a:cs typeface="Roboto" panose="02000000000000000000" pitchFamily="2" charset="0"/>
                </a:rPr>
                <a:t>KR1</a:t>
              </a:r>
              <a:r>
                <a:rPr lang="de-DE" sz="2000" dirty="0">
                  <a:latin typeface="Roboto" panose="02000000000000000000" pitchFamily="2" charset="0"/>
                  <a:ea typeface="Roboto" panose="02000000000000000000" pitchFamily="2" charset="0"/>
                  <a:cs typeface="Roboto" panose="02000000000000000000" pitchFamily="2" charset="0"/>
                </a:rPr>
                <a:t>: 90% der Handwerkzeuge aus Deutschland-/NRW-Produktion.</a:t>
              </a:r>
              <a:br>
                <a:rPr lang="de-DE" sz="2000" dirty="0">
                  <a:latin typeface="Roboto" panose="02000000000000000000" pitchFamily="2" charset="0"/>
                  <a:ea typeface="Roboto" panose="02000000000000000000" pitchFamily="2" charset="0"/>
                  <a:cs typeface="Roboto" panose="02000000000000000000" pitchFamily="2" charset="0"/>
                </a:rPr>
              </a:br>
              <a:r>
                <a:rPr lang="de-DE" sz="2000" b="1" dirty="0">
                  <a:latin typeface="Roboto" panose="02000000000000000000" pitchFamily="2" charset="0"/>
                  <a:ea typeface="Roboto" panose="02000000000000000000" pitchFamily="2" charset="0"/>
                  <a:cs typeface="Roboto" panose="02000000000000000000" pitchFamily="2" charset="0"/>
                </a:rPr>
                <a:t>KR2</a:t>
              </a:r>
              <a:r>
                <a:rPr lang="de-DE" sz="2000" dirty="0">
                  <a:latin typeface="Roboto" panose="02000000000000000000" pitchFamily="2" charset="0"/>
                  <a:ea typeface="Roboto" panose="02000000000000000000" pitchFamily="2" charset="0"/>
                  <a:cs typeface="Roboto" panose="02000000000000000000" pitchFamily="2" charset="0"/>
                </a:rPr>
                <a:t>: 10 Partnerschaften in 6 Monaten aufbauen.</a:t>
              </a:r>
              <a:br>
                <a:rPr lang="de-DE" sz="2000" dirty="0">
                  <a:latin typeface="Roboto" panose="02000000000000000000" pitchFamily="2" charset="0"/>
                  <a:ea typeface="Roboto" panose="02000000000000000000" pitchFamily="2" charset="0"/>
                  <a:cs typeface="Roboto" panose="02000000000000000000" pitchFamily="2" charset="0"/>
                </a:rPr>
              </a:br>
              <a:r>
                <a:rPr lang="de-DE" sz="2000" b="1" dirty="0">
                  <a:latin typeface="Roboto" panose="02000000000000000000" pitchFamily="2" charset="0"/>
                  <a:ea typeface="Roboto" panose="02000000000000000000" pitchFamily="2" charset="0"/>
                  <a:cs typeface="Roboto" panose="02000000000000000000" pitchFamily="2" charset="0"/>
                </a:rPr>
                <a:t>KR3</a:t>
              </a:r>
              <a:r>
                <a:rPr lang="de-DE" sz="2000" dirty="0">
                  <a:latin typeface="Roboto" panose="02000000000000000000" pitchFamily="2" charset="0"/>
                  <a:ea typeface="Roboto" panose="02000000000000000000" pitchFamily="2" charset="0"/>
                  <a:cs typeface="Roboto" panose="02000000000000000000" pitchFamily="2" charset="0"/>
                </a:rPr>
                <a:t>: Anteil regionaler Produkte um 70% bis Geschäftsjahresende erhöhen.</a:t>
              </a:r>
              <a:endParaRPr lang="en-US" sz="2000" spc="90" dirty="0">
                <a:solidFill>
                  <a:srgbClr val="231F20"/>
                </a:solidFill>
                <a:latin typeface="Roboto" panose="02000000000000000000" pitchFamily="2" charset="0"/>
                <a:ea typeface="Roboto" panose="02000000000000000000" pitchFamily="2" charset="0"/>
                <a:cs typeface="Roboto" panose="02000000000000000000" pitchFamily="2" charset="0"/>
              </a:endParaRPr>
            </a:p>
          </p:txBody>
        </p:sp>
        <p:sp>
          <p:nvSpPr>
            <p:cNvPr id="26" name="TextBox 11">
              <a:extLst>
                <a:ext uri="{FF2B5EF4-FFF2-40B4-BE49-F238E27FC236}">
                  <a16:creationId xmlns:a16="http://schemas.microsoft.com/office/drawing/2014/main" id="{F9D22132-F245-F129-2D38-E6D7ABC8B491}"/>
                </a:ext>
              </a:extLst>
            </p:cNvPr>
            <p:cNvSpPr txBox="1"/>
            <p:nvPr/>
          </p:nvSpPr>
          <p:spPr>
            <a:xfrm>
              <a:off x="6749769" y="3605689"/>
              <a:ext cx="5400000" cy="1075213"/>
            </a:xfrm>
            <a:prstGeom prst="rect">
              <a:avLst/>
            </a:prstGeom>
          </p:spPr>
          <p:txBody>
            <a:bodyPr lIns="50800" tIns="50800" rIns="50800" bIns="50800" rtlCol="0" anchor="ctr"/>
            <a:lstStyle/>
            <a:p>
              <a:pPr marL="0" lvl="0" indent="0" algn="ctr">
                <a:spcBef>
                  <a:spcPct val="0"/>
                </a:spcBef>
              </a:pPr>
              <a:r>
                <a:rPr lang="de-DE" sz="2400" b="1" dirty="0">
                  <a:latin typeface="Roboto" panose="02000000000000000000" pitchFamily="2" charset="0"/>
                  <a:ea typeface="Roboto" panose="02000000000000000000" pitchFamily="2" charset="0"/>
                  <a:cs typeface="Roboto" panose="02000000000000000000" pitchFamily="2" charset="0"/>
                </a:rPr>
                <a:t>Stärkung der regionalen Wirtschaft</a:t>
              </a:r>
              <a:endParaRPr lang="en-US" sz="2400" b="1" spc="29"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28" name="Gruppieren 27">
            <a:extLst>
              <a:ext uri="{FF2B5EF4-FFF2-40B4-BE49-F238E27FC236}">
                <a16:creationId xmlns:a16="http://schemas.microsoft.com/office/drawing/2014/main" id="{2D497986-A285-7032-DF09-9627851BBA39}"/>
              </a:ext>
            </a:extLst>
          </p:cNvPr>
          <p:cNvGrpSpPr/>
          <p:nvPr/>
        </p:nvGrpSpPr>
        <p:grpSpPr>
          <a:xfrm>
            <a:off x="12343749" y="3531568"/>
            <a:ext cx="5400000" cy="4366913"/>
            <a:chOff x="12535566" y="3381775"/>
            <a:chExt cx="5400000" cy="4366913"/>
          </a:xfrm>
        </p:grpSpPr>
        <p:sp>
          <p:nvSpPr>
            <p:cNvPr id="21" name="TextBox 21"/>
            <p:cNvSpPr txBox="1"/>
            <p:nvPr/>
          </p:nvSpPr>
          <p:spPr>
            <a:xfrm>
              <a:off x="12535566" y="4426945"/>
              <a:ext cx="5400000" cy="3321743"/>
            </a:xfrm>
            <a:prstGeom prst="rect">
              <a:avLst/>
            </a:prstGeom>
          </p:spPr>
          <p:txBody>
            <a:bodyPr wrap="square" lIns="0" tIns="0" rIns="0" bIns="0" rtlCol="0" anchor="t">
              <a:spAutoFit/>
            </a:bodyPr>
            <a:lstStyle/>
            <a:p>
              <a:pPr algn="ctr">
                <a:lnSpc>
                  <a:spcPts val="2912"/>
                </a:lnSpc>
                <a:spcBef>
                  <a:spcPct val="0"/>
                </a:spcBef>
              </a:pPr>
              <a:r>
                <a:rPr lang="de-DE" sz="2000" b="1" dirty="0">
                  <a:latin typeface="Roboto" panose="02000000000000000000" pitchFamily="2" charset="0"/>
                  <a:ea typeface="Roboto" panose="02000000000000000000" pitchFamily="2" charset="0"/>
                  <a:cs typeface="Roboto" panose="02000000000000000000" pitchFamily="2" charset="0"/>
                </a:rPr>
                <a:t>KR1</a:t>
              </a:r>
              <a:r>
                <a:rPr lang="de-DE" sz="2000" dirty="0">
                  <a:latin typeface="Roboto" panose="02000000000000000000" pitchFamily="2" charset="0"/>
                  <a:ea typeface="Roboto" panose="02000000000000000000" pitchFamily="2" charset="0"/>
                  <a:cs typeface="Roboto" panose="02000000000000000000" pitchFamily="2" charset="0"/>
                </a:rPr>
                <a:t>: </a:t>
              </a:r>
              <a:r>
                <a:rPr lang="de-DE" sz="2000" spc="90" dirty="0">
                  <a:solidFill>
                    <a:srgbClr val="231F20"/>
                  </a:solidFill>
                  <a:latin typeface="Roboto" panose="02000000000000000000" pitchFamily="2" charset="0"/>
                  <a:ea typeface="Roboto" panose="02000000000000000000" pitchFamily="2" charset="0"/>
                  <a:cs typeface="Roboto" panose="02000000000000000000" pitchFamily="2" charset="0"/>
                </a:rPr>
                <a:t>50% der Kunden durch Info-Kampagnen für nachhaltigen Konsum sensibilisieren innerhalb von einem Jahr.</a:t>
              </a:r>
            </a:p>
            <a:p>
              <a:pPr marL="0" lvl="0" indent="0" algn="ctr">
                <a:lnSpc>
                  <a:spcPts val="2912"/>
                </a:lnSpc>
                <a:spcBef>
                  <a:spcPct val="0"/>
                </a:spcBef>
              </a:pPr>
              <a:r>
                <a:rPr lang="de-DE" sz="2000" b="1" dirty="0">
                  <a:latin typeface="Roboto" panose="02000000000000000000" pitchFamily="2" charset="0"/>
                  <a:ea typeface="Roboto" panose="02000000000000000000" pitchFamily="2" charset="0"/>
                  <a:cs typeface="Roboto" panose="02000000000000000000" pitchFamily="2" charset="0"/>
                </a:rPr>
                <a:t>KR2</a:t>
              </a:r>
              <a:r>
                <a:rPr lang="de-DE" sz="2000" dirty="0">
                  <a:latin typeface="Roboto" panose="02000000000000000000" pitchFamily="2" charset="0"/>
                  <a:ea typeface="Roboto" panose="02000000000000000000" pitchFamily="2" charset="0"/>
                  <a:cs typeface="Roboto" panose="02000000000000000000" pitchFamily="2" charset="0"/>
                </a:rPr>
                <a:t>: </a:t>
              </a:r>
              <a:r>
                <a:rPr lang="de-DE" sz="2000" spc="90" dirty="0">
                  <a:solidFill>
                    <a:srgbClr val="231F20"/>
                  </a:solidFill>
                  <a:latin typeface="Roboto" panose="02000000000000000000" pitchFamily="2" charset="0"/>
                  <a:ea typeface="Roboto" panose="02000000000000000000" pitchFamily="2" charset="0"/>
                  <a:cs typeface="Roboto" panose="02000000000000000000" pitchFamily="2" charset="0"/>
                </a:rPr>
                <a:t>Nachhaltigkeitsbewertungssystem im Shop bis Ende des nächsten Quartals integrieren.  </a:t>
              </a:r>
            </a:p>
            <a:p>
              <a:pPr marL="0" lvl="0" indent="0" algn="ctr">
                <a:lnSpc>
                  <a:spcPts val="2912"/>
                </a:lnSpc>
                <a:spcBef>
                  <a:spcPct val="0"/>
                </a:spcBef>
              </a:pPr>
              <a:r>
                <a:rPr lang="de-DE" sz="2000" b="1" dirty="0">
                  <a:latin typeface="Roboto" panose="02000000000000000000" pitchFamily="2" charset="0"/>
                  <a:ea typeface="Roboto" panose="02000000000000000000" pitchFamily="2" charset="0"/>
                  <a:cs typeface="Roboto" panose="02000000000000000000" pitchFamily="2" charset="0"/>
                </a:rPr>
                <a:t>KR3: </a:t>
              </a:r>
              <a:r>
                <a:rPr lang="de-DE" sz="2000" spc="90" dirty="0">
                  <a:solidFill>
                    <a:srgbClr val="231F20"/>
                  </a:solidFill>
                  <a:latin typeface="Roboto" panose="02000000000000000000" pitchFamily="2" charset="0"/>
                  <a:ea typeface="Roboto" panose="02000000000000000000" pitchFamily="2" charset="0"/>
                  <a:cs typeface="Roboto" panose="02000000000000000000" pitchFamily="2" charset="0"/>
                </a:rPr>
                <a:t>40% wiederkehrende Kunden durch nachhaltige Produkte und transparente Umweltinfos erreichen.</a:t>
              </a:r>
              <a:endParaRPr lang="en-US" sz="2000" spc="90" dirty="0">
                <a:solidFill>
                  <a:srgbClr val="231F20"/>
                </a:solidFill>
                <a:latin typeface="Roboto" panose="02000000000000000000" pitchFamily="2" charset="0"/>
                <a:ea typeface="Roboto" panose="02000000000000000000" pitchFamily="2" charset="0"/>
                <a:cs typeface="Roboto" panose="02000000000000000000" pitchFamily="2" charset="0"/>
              </a:endParaRPr>
            </a:p>
          </p:txBody>
        </p:sp>
        <p:sp>
          <p:nvSpPr>
            <p:cNvPr id="27" name="TextBox 11">
              <a:extLst>
                <a:ext uri="{FF2B5EF4-FFF2-40B4-BE49-F238E27FC236}">
                  <a16:creationId xmlns:a16="http://schemas.microsoft.com/office/drawing/2014/main" id="{27554D8F-F5CB-1BEB-B34F-62FD7A1E1C8E}"/>
                </a:ext>
              </a:extLst>
            </p:cNvPr>
            <p:cNvSpPr txBox="1"/>
            <p:nvPr/>
          </p:nvSpPr>
          <p:spPr>
            <a:xfrm>
              <a:off x="12535566" y="3381775"/>
              <a:ext cx="5400000" cy="1075213"/>
            </a:xfrm>
            <a:prstGeom prst="rect">
              <a:avLst/>
            </a:prstGeom>
          </p:spPr>
          <p:txBody>
            <a:bodyPr lIns="50800" tIns="50800" rIns="50800" bIns="50800" rtlCol="0" anchor="ctr"/>
            <a:lstStyle/>
            <a:p>
              <a:pPr marL="0" lvl="0" indent="0" algn="ctr">
                <a:spcBef>
                  <a:spcPct val="0"/>
                </a:spcBef>
              </a:pPr>
              <a:r>
                <a:rPr lang="de-DE" sz="2400" b="1" dirty="0">
                  <a:latin typeface="Roboto" panose="02000000000000000000" pitchFamily="2" charset="0"/>
                  <a:ea typeface="Roboto" panose="02000000000000000000" pitchFamily="2" charset="0"/>
                  <a:cs typeface="Roboto" panose="02000000000000000000" pitchFamily="2" charset="0"/>
                </a:rPr>
                <a:t>Förderung eines bewussten Konsumverhaltens</a:t>
              </a:r>
              <a:endParaRPr lang="en-US" sz="2400" b="1" spc="29"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grpSp>
      <p:sp>
        <p:nvSpPr>
          <p:cNvPr id="4" name="Freeform 4"/>
          <p:cNvSpPr/>
          <p:nvPr/>
        </p:nvSpPr>
        <p:spPr>
          <a:xfrm>
            <a:off x="8751403" y="7374931"/>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txBody>
          <a:bodyPr/>
          <a:lstStyle/>
          <a:p>
            <a:endParaRPr lang="de-DE"/>
          </a:p>
        </p:txBody>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1928785" y="5611773"/>
            <a:ext cx="5330515" cy="320601"/>
          </a:xfrm>
          <a:prstGeom prst="rect">
            <a:avLst/>
          </a:prstGeom>
        </p:spPr>
        <p:txBody>
          <a:bodyPr lIns="0" tIns="0" rIns="0" bIns="0" rtlCol="0" anchor="t">
            <a:spAutoFit/>
          </a:bodyPr>
          <a:lstStyle/>
          <a:p>
            <a:pPr algn="l">
              <a:lnSpc>
                <a:spcPts val="2659"/>
              </a:lnSpc>
            </a:pPr>
            <a:endParaRPr lang="en-US" sz="1899" spc="94" dirty="0">
              <a:solidFill>
                <a:srgbClr val="191919"/>
              </a:solidFill>
              <a:latin typeface="Roboto"/>
            </a:endParaRPr>
          </a:p>
        </p:txBody>
      </p:sp>
      <p:sp>
        <p:nvSpPr>
          <p:cNvPr id="8" name="TextBox 8"/>
          <p:cNvSpPr txBox="1"/>
          <p:nvPr/>
        </p:nvSpPr>
        <p:spPr>
          <a:xfrm>
            <a:off x="11723425" y="4903486"/>
            <a:ext cx="5330515" cy="516167"/>
          </a:xfrm>
          <a:prstGeom prst="rect">
            <a:avLst/>
          </a:prstGeom>
        </p:spPr>
        <p:txBody>
          <a:bodyPr lIns="0" tIns="0" rIns="0" bIns="0" rtlCol="0" anchor="t">
            <a:spAutoFit/>
          </a:bodyPr>
          <a:lstStyle/>
          <a:p>
            <a:pPr algn="l">
              <a:lnSpc>
                <a:spcPts val="4320"/>
              </a:lnSpc>
            </a:pPr>
            <a:r>
              <a:rPr lang="en-US" sz="3200" b="1" spc="240" dirty="0" err="1">
                <a:solidFill>
                  <a:srgbClr val="191919"/>
                </a:solidFill>
                <a:latin typeface="Roboto" panose="02000000000000000000" pitchFamily="2" charset="0"/>
                <a:ea typeface="Roboto" panose="02000000000000000000" pitchFamily="2" charset="0"/>
                <a:cs typeface="Roboto" panose="02000000000000000000" pitchFamily="2" charset="0"/>
              </a:rPr>
              <a:t>Wichtige</a:t>
            </a:r>
            <a:r>
              <a:rPr lang="en-US" sz="3200" b="1" spc="240" dirty="0">
                <a:solidFill>
                  <a:srgbClr val="191919"/>
                </a:solidFill>
                <a:latin typeface="Roboto" panose="02000000000000000000" pitchFamily="2" charset="0"/>
                <a:ea typeface="Roboto" panose="02000000000000000000" pitchFamily="2" charset="0"/>
                <a:cs typeface="Roboto" panose="02000000000000000000" pitchFamily="2" charset="0"/>
              </a:rPr>
              <a:t> </a:t>
            </a:r>
            <a:r>
              <a:rPr lang="en-US" sz="3200" b="1" spc="240" dirty="0" err="1">
                <a:solidFill>
                  <a:srgbClr val="191919"/>
                </a:solidFill>
                <a:latin typeface="Roboto" panose="02000000000000000000" pitchFamily="2" charset="0"/>
                <a:ea typeface="Roboto" panose="02000000000000000000" pitchFamily="2" charset="0"/>
                <a:cs typeface="Roboto" panose="02000000000000000000" pitchFamily="2" charset="0"/>
              </a:rPr>
              <a:t>Erkenntnisse</a:t>
            </a:r>
            <a:endParaRPr lang="en-US" sz="3200" b="1" spc="240"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1"/>
          <p:cNvSpPr txBox="1"/>
          <p:nvPr/>
        </p:nvSpPr>
        <p:spPr>
          <a:xfrm>
            <a:off x="4915403" y="3267089"/>
            <a:ext cx="5760000" cy="1846659"/>
          </a:xfrm>
          <a:prstGeom prst="rect">
            <a:avLst/>
          </a:prstGeom>
        </p:spPr>
        <p:txBody>
          <a:bodyPr wrap="square" lIns="0" tIns="0" rIns="0" bIns="0" rtlCol="0" anchor="t">
            <a:spAutoFit/>
          </a:bodyPr>
          <a:lstStyle/>
          <a:p>
            <a:pPr algn="r"/>
            <a:r>
              <a:rPr lang="de-DE" sz="2000" b="1" dirty="0">
                <a:latin typeface="Roboto" panose="02000000000000000000" pitchFamily="2" charset="0"/>
                <a:ea typeface="Roboto" panose="02000000000000000000" pitchFamily="2" charset="0"/>
                <a:cs typeface="Roboto" panose="02000000000000000000" pitchFamily="2" charset="0"/>
              </a:rPr>
              <a:t>Durchgeführte Umfragen:</a:t>
            </a:r>
            <a:r>
              <a:rPr lang="de-DE" sz="2000" dirty="0">
                <a:latin typeface="Roboto" panose="02000000000000000000" pitchFamily="2" charset="0"/>
                <a:ea typeface="Roboto" panose="02000000000000000000" pitchFamily="2" charset="0"/>
                <a:cs typeface="Roboto" panose="02000000000000000000" pitchFamily="2" charset="0"/>
              </a:rPr>
              <a:t> Fokus auf umweltbewusste Konsumenten und lokale Partner.</a:t>
            </a:r>
          </a:p>
          <a:p>
            <a:pPr algn="r"/>
            <a:endParaRPr lang="de-DE" sz="2000" dirty="0">
              <a:latin typeface="Roboto" panose="02000000000000000000" pitchFamily="2" charset="0"/>
              <a:ea typeface="Roboto" panose="02000000000000000000" pitchFamily="2" charset="0"/>
              <a:cs typeface="Roboto" panose="02000000000000000000" pitchFamily="2" charset="0"/>
            </a:endParaRPr>
          </a:p>
          <a:p>
            <a:pPr algn="r"/>
            <a:r>
              <a:rPr lang="de-DE" sz="2000" b="1" dirty="0">
                <a:latin typeface="Roboto" panose="02000000000000000000" pitchFamily="2" charset="0"/>
                <a:ea typeface="Roboto" panose="02000000000000000000" pitchFamily="2" charset="0"/>
                <a:cs typeface="Roboto" panose="02000000000000000000" pitchFamily="2" charset="0"/>
              </a:rPr>
              <a:t>Erkenntnisse:</a:t>
            </a:r>
            <a:r>
              <a:rPr lang="de-DE" sz="2000" dirty="0">
                <a:latin typeface="Roboto" panose="02000000000000000000" pitchFamily="2" charset="0"/>
                <a:ea typeface="Roboto" panose="02000000000000000000" pitchFamily="2" charset="0"/>
                <a:cs typeface="Roboto" panose="02000000000000000000" pitchFamily="2" charset="0"/>
              </a:rPr>
              <a:t> Kunden bevorzugen nachhaltige Produkte, CO2-neutrale Lieferungen und transparente Umweltinformationen.</a:t>
            </a:r>
          </a:p>
        </p:txBody>
      </p:sp>
      <p:sp>
        <p:nvSpPr>
          <p:cNvPr id="12" name="TextBox 12"/>
          <p:cNvSpPr txBox="1"/>
          <p:nvPr/>
        </p:nvSpPr>
        <p:spPr>
          <a:xfrm>
            <a:off x="7895239" y="2629662"/>
            <a:ext cx="2780165" cy="531971"/>
          </a:xfrm>
          <a:prstGeom prst="rect">
            <a:avLst/>
          </a:prstGeom>
        </p:spPr>
        <p:txBody>
          <a:bodyPr wrap="square" lIns="0" tIns="0" rIns="0" bIns="0" rtlCol="0" anchor="t">
            <a:spAutoFit/>
          </a:bodyPr>
          <a:lstStyle/>
          <a:p>
            <a:pPr algn="r">
              <a:lnSpc>
                <a:spcPts val="4320"/>
              </a:lnSpc>
            </a:pPr>
            <a:r>
              <a:rPr lang="en-US" sz="3200" b="1" spc="35" dirty="0">
                <a:solidFill>
                  <a:srgbClr val="191919"/>
                </a:solidFill>
                <a:latin typeface="Roboto" panose="02000000000000000000" pitchFamily="2" charset="0"/>
                <a:ea typeface="Roboto" panose="02000000000000000000" pitchFamily="2" charset="0"/>
                <a:cs typeface="Roboto" panose="02000000000000000000" pitchFamily="2" charset="0"/>
              </a:rPr>
              <a:t>User Research</a:t>
            </a:r>
          </a:p>
        </p:txBody>
      </p:sp>
      <p:sp>
        <p:nvSpPr>
          <p:cNvPr id="15" name="TextBox 15"/>
          <p:cNvSpPr txBox="1"/>
          <p:nvPr/>
        </p:nvSpPr>
        <p:spPr>
          <a:xfrm>
            <a:off x="5143744" y="8584407"/>
            <a:ext cx="5330515" cy="320601"/>
          </a:xfrm>
          <a:prstGeom prst="rect">
            <a:avLst/>
          </a:prstGeom>
        </p:spPr>
        <p:txBody>
          <a:bodyPr lIns="0" tIns="0" rIns="0" bIns="0" rtlCol="0" anchor="t">
            <a:spAutoFit/>
          </a:bodyPr>
          <a:lstStyle/>
          <a:p>
            <a:pPr algn="r">
              <a:lnSpc>
                <a:spcPts val="2659"/>
              </a:lnSpc>
            </a:pPr>
            <a:endParaRPr lang="en-US" sz="1899" spc="94" dirty="0">
              <a:solidFill>
                <a:srgbClr val="191919"/>
              </a:solidFill>
              <a:latin typeface="Roboto"/>
            </a:endParaRPr>
          </a:p>
        </p:txBody>
      </p:sp>
      <p:sp>
        <p:nvSpPr>
          <p:cNvPr id="16" name="TextBox 16"/>
          <p:cNvSpPr txBox="1"/>
          <p:nvPr/>
        </p:nvSpPr>
        <p:spPr>
          <a:xfrm>
            <a:off x="5347542" y="6389646"/>
            <a:ext cx="5330515" cy="516167"/>
          </a:xfrm>
          <a:prstGeom prst="rect">
            <a:avLst/>
          </a:prstGeom>
        </p:spPr>
        <p:txBody>
          <a:bodyPr lIns="0" tIns="0" rIns="0" bIns="0" rtlCol="0" anchor="t">
            <a:spAutoFit/>
          </a:bodyPr>
          <a:lstStyle/>
          <a:p>
            <a:pPr algn="r">
              <a:lnSpc>
                <a:spcPts val="4320"/>
              </a:lnSpc>
            </a:pPr>
            <a:r>
              <a:rPr lang="en-US" sz="3200" b="1" spc="147" dirty="0" err="1">
                <a:solidFill>
                  <a:srgbClr val="191919"/>
                </a:solidFill>
                <a:latin typeface="Roboto" panose="02000000000000000000" pitchFamily="2" charset="0"/>
                <a:ea typeface="Roboto" panose="02000000000000000000" pitchFamily="2" charset="0"/>
                <a:cs typeface="Roboto" panose="02000000000000000000" pitchFamily="2" charset="0"/>
              </a:rPr>
              <a:t>Bisherige</a:t>
            </a:r>
            <a:r>
              <a:rPr lang="en-US" sz="3200" b="1" spc="147" dirty="0">
                <a:solidFill>
                  <a:srgbClr val="191919"/>
                </a:solidFill>
                <a:latin typeface="Roboto" panose="02000000000000000000" pitchFamily="2" charset="0"/>
                <a:ea typeface="Roboto" panose="02000000000000000000" pitchFamily="2" charset="0"/>
                <a:cs typeface="Roboto" panose="02000000000000000000" pitchFamily="2" charset="0"/>
              </a:rPr>
              <a:t> </a:t>
            </a:r>
            <a:r>
              <a:rPr lang="en-US" sz="3200" b="1" spc="147" dirty="0" err="1">
                <a:solidFill>
                  <a:srgbClr val="191919"/>
                </a:solidFill>
                <a:latin typeface="Roboto" panose="02000000000000000000" pitchFamily="2" charset="0"/>
                <a:ea typeface="Roboto" panose="02000000000000000000" pitchFamily="2" charset="0"/>
                <a:cs typeface="Roboto" panose="02000000000000000000" pitchFamily="2" charset="0"/>
              </a:rPr>
              <a:t>Meilensteine</a:t>
            </a:r>
            <a:endParaRPr lang="en-US" sz="3200" b="1" spc="147"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a:solidFill>
                  <a:srgbClr val="FFFFFF"/>
                </a:solidFill>
                <a:latin typeface="Now Medium"/>
              </a:rPr>
              <a:t>2</a:t>
            </a:r>
          </a:p>
        </p:txBody>
      </p:sp>
      <p:sp>
        <p:nvSpPr>
          <p:cNvPr id="28" name="TextBox 28"/>
          <p:cNvSpPr txBox="1"/>
          <p:nvPr/>
        </p:nvSpPr>
        <p:spPr>
          <a:xfrm>
            <a:off x="5938258" y="732408"/>
            <a:ext cx="4937215" cy="1236345"/>
          </a:xfrm>
          <a:prstGeom prst="rect">
            <a:avLst/>
          </a:prstGeom>
        </p:spPr>
        <p:txBody>
          <a:bodyPr wrap="square" lIns="0" tIns="0" rIns="0" bIns="0" rtlCol="0" anchor="t">
            <a:spAutoFit/>
          </a:bodyPr>
          <a:lstStyle/>
          <a:p>
            <a:pPr algn="ctr">
              <a:lnSpc>
                <a:spcPts val="10080"/>
              </a:lnSpc>
            </a:pPr>
            <a:r>
              <a:rPr lang="en-US" sz="7200" b="1" dirty="0">
                <a:solidFill>
                  <a:srgbClr val="000000"/>
                </a:solidFill>
                <a:latin typeface="Roboto" panose="02000000000000000000" pitchFamily="2" charset="0"/>
                <a:ea typeface="Roboto" panose="02000000000000000000" pitchFamily="2" charset="0"/>
                <a:cs typeface="Roboto" panose="02000000000000000000" pitchFamily="2" charset="0"/>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
        <p:nvSpPr>
          <p:cNvPr id="36" name="Textfeld 35">
            <a:extLst>
              <a:ext uri="{FF2B5EF4-FFF2-40B4-BE49-F238E27FC236}">
                <a16:creationId xmlns:a16="http://schemas.microsoft.com/office/drawing/2014/main" id="{03D712F7-1707-DEBE-0375-47FF889E8DD2}"/>
              </a:ext>
            </a:extLst>
          </p:cNvPr>
          <p:cNvSpPr txBox="1"/>
          <p:nvPr/>
        </p:nvSpPr>
        <p:spPr>
          <a:xfrm>
            <a:off x="11649082" y="5593572"/>
            <a:ext cx="5760000" cy="3477875"/>
          </a:xfrm>
          <a:prstGeom prst="rect">
            <a:avLst/>
          </a:prstGeom>
          <a:noFill/>
        </p:spPr>
        <p:txBody>
          <a:bodyPr wrap="square">
            <a:spAutoFit/>
          </a:bodyPr>
          <a:lstStyle/>
          <a:p>
            <a:r>
              <a:rPr lang="de-DE" sz="2000" b="1" dirty="0">
                <a:latin typeface="Roboto" panose="02000000000000000000" pitchFamily="2" charset="0"/>
                <a:ea typeface="Roboto" panose="02000000000000000000" pitchFamily="2" charset="0"/>
                <a:cs typeface="Roboto" panose="02000000000000000000" pitchFamily="2" charset="0"/>
              </a:rPr>
              <a:t>Nachhaltigkeit als Kaufkriterium: </a:t>
            </a:r>
            <a:r>
              <a:rPr lang="de-DE" sz="2000" dirty="0">
                <a:latin typeface="Roboto" panose="02000000000000000000" pitchFamily="2" charset="0"/>
                <a:ea typeface="Roboto" panose="02000000000000000000" pitchFamily="2" charset="0"/>
                <a:cs typeface="Roboto" panose="02000000000000000000" pitchFamily="2" charset="0"/>
              </a:rPr>
              <a:t>Hohe Nachfrage nach umweltfreundlichen Verpackungen und CO2-neutralen Lieferungen.</a:t>
            </a:r>
          </a:p>
          <a:p>
            <a:endParaRPr lang="de-DE" sz="2000" dirty="0">
              <a:latin typeface="Roboto" panose="02000000000000000000" pitchFamily="2" charset="0"/>
              <a:ea typeface="Roboto" panose="02000000000000000000" pitchFamily="2" charset="0"/>
              <a:cs typeface="Roboto" panose="02000000000000000000" pitchFamily="2" charset="0"/>
            </a:endParaRPr>
          </a:p>
          <a:p>
            <a:r>
              <a:rPr lang="de-DE" sz="2000" b="1" dirty="0">
                <a:latin typeface="Roboto" panose="02000000000000000000" pitchFamily="2" charset="0"/>
                <a:ea typeface="Roboto" panose="02000000000000000000" pitchFamily="2" charset="0"/>
                <a:cs typeface="Roboto" panose="02000000000000000000" pitchFamily="2" charset="0"/>
              </a:rPr>
              <a:t>Regionale Produktion: </a:t>
            </a:r>
            <a:r>
              <a:rPr lang="de-DE" sz="2000" dirty="0">
                <a:latin typeface="Roboto" panose="02000000000000000000" pitchFamily="2" charset="0"/>
                <a:ea typeface="Roboto" panose="02000000000000000000" pitchFamily="2" charset="0"/>
                <a:cs typeface="Roboto" panose="02000000000000000000" pitchFamily="2" charset="0"/>
              </a:rPr>
              <a:t>Unterstützung lokaler Wirtschaft und reduzierte Transportwege sind wichtig.</a:t>
            </a:r>
          </a:p>
          <a:p>
            <a:endParaRPr lang="de-DE" sz="2000" dirty="0">
              <a:latin typeface="Roboto" panose="02000000000000000000" pitchFamily="2" charset="0"/>
              <a:ea typeface="Roboto" panose="02000000000000000000" pitchFamily="2" charset="0"/>
              <a:cs typeface="Roboto" panose="02000000000000000000" pitchFamily="2" charset="0"/>
            </a:endParaRPr>
          </a:p>
          <a:p>
            <a:r>
              <a:rPr lang="de-DE" sz="2000" b="1" dirty="0">
                <a:latin typeface="Roboto" panose="02000000000000000000" pitchFamily="2" charset="0"/>
                <a:ea typeface="Roboto" panose="02000000000000000000" pitchFamily="2" charset="0"/>
                <a:cs typeface="Roboto" panose="02000000000000000000" pitchFamily="2" charset="0"/>
              </a:rPr>
              <a:t>Transparenz: </a:t>
            </a:r>
            <a:r>
              <a:rPr lang="de-DE" sz="2000" dirty="0">
                <a:latin typeface="Roboto" panose="02000000000000000000" pitchFamily="2" charset="0"/>
                <a:ea typeface="Roboto" panose="02000000000000000000" pitchFamily="2" charset="0"/>
                <a:cs typeface="Roboto" panose="02000000000000000000" pitchFamily="2" charset="0"/>
              </a:rPr>
              <a:t>Verbraucher wünschen klare Informationen über Umweltfreundlichkeit und Geschäftspraktiken.</a:t>
            </a:r>
          </a:p>
        </p:txBody>
      </p:sp>
      <p:sp>
        <p:nvSpPr>
          <p:cNvPr id="39" name="Textfeld 38">
            <a:extLst>
              <a:ext uri="{FF2B5EF4-FFF2-40B4-BE49-F238E27FC236}">
                <a16:creationId xmlns:a16="http://schemas.microsoft.com/office/drawing/2014/main" id="{167AAA39-F30E-B05B-F0F9-ED6B2B5E0373}"/>
              </a:ext>
            </a:extLst>
          </p:cNvPr>
          <p:cNvSpPr txBox="1"/>
          <p:nvPr/>
        </p:nvSpPr>
        <p:spPr>
          <a:xfrm>
            <a:off x="4915403" y="7048500"/>
            <a:ext cx="5760000" cy="1631216"/>
          </a:xfrm>
          <a:prstGeom prst="rect">
            <a:avLst/>
          </a:prstGeom>
          <a:noFill/>
        </p:spPr>
        <p:txBody>
          <a:bodyPr wrap="square">
            <a:spAutoFit/>
          </a:bodyPr>
          <a:lstStyle/>
          <a:p>
            <a:pPr algn="r"/>
            <a:r>
              <a:rPr lang="de-DE" sz="2000" b="1" dirty="0">
                <a:latin typeface="Roboto" panose="02000000000000000000" pitchFamily="2" charset="0"/>
                <a:ea typeface="Roboto" panose="02000000000000000000" pitchFamily="2" charset="0"/>
                <a:cs typeface="Roboto" panose="02000000000000000000" pitchFamily="2" charset="0"/>
              </a:rPr>
              <a:t>Konzeptentwicklung: </a:t>
            </a:r>
            <a:r>
              <a:rPr lang="de-DE" sz="2000" dirty="0">
                <a:latin typeface="Roboto" panose="02000000000000000000" pitchFamily="2" charset="0"/>
                <a:ea typeface="Roboto" panose="02000000000000000000" pitchFamily="2" charset="0"/>
                <a:cs typeface="Roboto" panose="02000000000000000000" pitchFamily="2" charset="0"/>
              </a:rPr>
              <a:t>Nachhaltiges E-Commerce-Modell entwickelt.</a:t>
            </a:r>
          </a:p>
          <a:p>
            <a:pPr algn="r"/>
            <a:endParaRPr lang="de-DE" sz="2000" dirty="0">
              <a:latin typeface="Roboto" panose="02000000000000000000" pitchFamily="2" charset="0"/>
              <a:ea typeface="Roboto" panose="02000000000000000000" pitchFamily="2" charset="0"/>
              <a:cs typeface="Roboto" panose="02000000000000000000" pitchFamily="2" charset="0"/>
            </a:endParaRPr>
          </a:p>
          <a:p>
            <a:pPr algn="r"/>
            <a:r>
              <a:rPr lang="de-DE" sz="2000" b="1" dirty="0">
                <a:latin typeface="Roboto" panose="02000000000000000000" pitchFamily="2" charset="0"/>
                <a:ea typeface="Roboto" panose="02000000000000000000" pitchFamily="2" charset="0"/>
                <a:cs typeface="Roboto" panose="02000000000000000000" pitchFamily="2" charset="0"/>
              </a:rPr>
              <a:t>Partnerschaften: </a:t>
            </a:r>
            <a:r>
              <a:rPr lang="de-DE" sz="2000" dirty="0">
                <a:latin typeface="Roboto" panose="02000000000000000000" pitchFamily="2" charset="0"/>
                <a:ea typeface="Roboto" panose="02000000000000000000" pitchFamily="2" charset="0"/>
                <a:cs typeface="Roboto" panose="02000000000000000000" pitchFamily="2" charset="0"/>
              </a:rPr>
              <a:t>Kooperationen mit lokalen Herstellern wurden angestoßen.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6" name="Freeform 6"/>
          <p:cNvSpPr/>
          <p:nvPr/>
        </p:nvSpPr>
        <p:spPr>
          <a:xfrm>
            <a:off x="1371600" y="2933700"/>
            <a:ext cx="5867400" cy="6477000"/>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TextBox 7"/>
          <p:cNvSpPr txBox="1"/>
          <p:nvPr/>
        </p:nvSpPr>
        <p:spPr>
          <a:xfrm>
            <a:off x="1028700" y="1393414"/>
            <a:ext cx="7048500" cy="1064394"/>
          </a:xfrm>
          <a:prstGeom prst="rect">
            <a:avLst/>
          </a:prstGeom>
        </p:spPr>
        <p:txBody>
          <a:bodyPr wrap="square" lIns="0" tIns="0" rIns="0" bIns="0" rtlCol="0" anchor="t">
            <a:spAutoFit/>
          </a:bodyPr>
          <a:lstStyle/>
          <a:p>
            <a:pPr algn="l">
              <a:lnSpc>
                <a:spcPts val="8250"/>
              </a:lnSpc>
            </a:pPr>
            <a:r>
              <a:rPr lang="en-US" sz="7200" b="1" dirty="0" err="1">
                <a:solidFill>
                  <a:srgbClr val="191919"/>
                </a:solidFill>
                <a:latin typeface="Roboto" panose="02000000000000000000" pitchFamily="2" charset="0"/>
                <a:ea typeface="Roboto" panose="02000000000000000000" pitchFamily="2" charset="0"/>
                <a:cs typeface="Roboto" panose="02000000000000000000" pitchFamily="2" charset="0"/>
              </a:rPr>
              <a:t>Nächste</a:t>
            </a:r>
            <a:r>
              <a:rPr lang="en-US" sz="7200" b="1" dirty="0">
                <a:solidFill>
                  <a:srgbClr val="191919"/>
                </a:solidFill>
                <a:latin typeface="Roboto" panose="02000000000000000000" pitchFamily="2" charset="0"/>
                <a:ea typeface="Roboto" panose="02000000000000000000" pitchFamily="2" charset="0"/>
                <a:cs typeface="Roboto" panose="02000000000000000000" pitchFamily="2" charset="0"/>
              </a:rPr>
              <a:t> </a:t>
            </a:r>
            <a:r>
              <a:rPr lang="en-US" sz="7200" b="1" dirty="0" err="1">
                <a:solidFill>
                  <a:srgbClr val="191919"/>
                </a:solidFill>
                <a:latin typeface="Roboto" panose="02000000000000000000" pitchFamily="2" charset="0"/>
                <a:ea typeface="Roboto" panose="02000000000000000000" pitchFamily="2" charset="0"/>
                <a:cs typeface="Roboto" panose="02000000000000000000" pitchFamily="2" charset="0"/>
              </a:rPr>
              <a:t>Schritte</a:t>
            </a:r>
            <a:endParaRPr lang="en-US" sz="7200" b="1"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sp>
        <p:nvSpPr>
          <p:cNvPr id="14" name="Rectangle 1">
            <a:extLst>
              <a:ext uri="{FF2B5EF4-FFF2-40B4-BE49-F238E27FC236}">
                <a16:creationId xmlns:a16="http://schemas.microsoft.com/office/drawing/2014/main" id="{3CB57C50-3A7D-7A12-4AA2-4703113F841D}"/>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a:ln>
                  <a:noFill/>
                </a:ln>
                <a:solidFill>
                  <a:schemeClr val="tx1"/>
                </a:solidFill>
                <a:effectLst/>
                <a:latin typeface="Arial" panose="020B0604020202020204" pitchFamily="34" charset="0"/>
              </a:rPr>
              <a:t>Detailkonzept:</a:t>
            </a:r>
            <a:r>
              <a:rPr kumimoji="0" lang="de-DE" altLang="de-DE" sz="1800" b="0" i="0" u="none" strike="noStrike" cap="none" normalizeH="0" baseline="0">
                <a:ln>
                  <a:noFill/>
                </a:ln>
                <a:solidFill>
                  <a:schemeClr val="tx1"/>
                </a:solidFill>
                <a:effectLst/>
                <a:latin typeface="Arial" panose="020B0604020202020204" pitchFamily="34" charset="0"/>
              </a:rPr>
              <a:t> Ausarbeitung eines umfassenden Plans für GreenCommerce, der alle Aspekte des Projekts, einschließlich Nachhaltigkeitsstrategien, Ressourcenbedarf und Zeitpläne, detailliert beschreibt.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grpSp>
        <p:nvGrpSpPr>
          <p:cNvPr id="28" name="Gruppieren 27">
            <a:extLst>
              <a:ext uri="{FF2B5EF4-FFF2-40B4-BE49-F238E27FC236}">
                <a16:creationId xmlns:a16="http://schemas.microsoft.com/office/drawing/2014/main" id="{6B62B716-7890-CD26-F989-4133E4CFF6D2}"/>
              </a:ext>
            </a:extLst>
          </p:cNvPr>
          <p:cNvGrpSpPr/>
          <p:nvPr/>
        </p:nvGrpSpPr>
        <p:grpSpPr>
          <a:xfrm>
            <a:off x="8915400" y="2816572"/>
            <a:ext cx="7854597" cy="5984528"/>
            <a:chOff x="8534400" y="2143285"/>
            <a:chExt cx="7854597" cy="5984528"/>
          </a:xfrm>
        </p:grpSpPr>
        <p:grpSp>
          <p:nvGrpSpPr>
            <p:cNvPr id="25" name="Gruppieren 24">
              <a:extLst>
                <a:ext uri="{FF2B5EF4-FFF2-40B4-BE49-F238E27FC236}">
                  <a16:creationId xmlns:a16="http://schemas.microsoft.com/office/drawing/2014/main" id="{36E9FBE1-2C6C-4808-F34C-7429BD7CADBB}"/>
                </a:ext>
              </a:extLst>
            </p:cNvPr>
            <p:cNvGrpSpPr/>
            <p:nvPr/>
          </p:nvGrpSpPr>
          <p:grpSpPr>
            <a:xfrm>
              <a:off x="8534400" y="2143285"/>
              <a:ext cx="6480000" cy="1863983"/>
              <a:chOff x="8722615" y="2116413"/>
              <a:chExt cx="6480000" cy="1863983"/>
            </a:xfrm>
          </p:grpSpPr>
          <p:sp>
            <p:nvSpPr>
              <p:cNvPr id="3" name="TextBox 3"/>
              <p:cNvSpPr txBox="1"/>
              <p:nvPr/>
            </p:nvSpPr>
            <p:spPr>
              <a:xfrm>
                <a:off x="8722615" y="2116413"/>
                <a:ext cx="6480000" cy="445294"/>
              </a:xfrm>
              <a:prstGeom prst="rect">
                <a:avLst/>
              </a:prstGeom>
            </p:spPr>
            <p:txBody>
              <a:bodyPr lIns="0" tIns="0" rIns="0" bIns="0" rtlCol="0" anchor="t">
                <a:spAutoFit/>
              </a:bodyPr>
              <a:lstStyle/>
              <a:p>
                <a:pPr marL="0" lvl="0" indent="0" algn="l">
                  <a:lnSpc>
                    <a:spcPts val="3479"/>
                  </a:lnSpc>
                  <a:spcBef>
                    <a:spcPct val="0"/>
                  </a:spcBef>
                </a:pPr>
                <a:r>
                  <a:rPr lang="en-US" sz="3200" b="1" dirty="0" err="1">
                    <a:solidFill>
                      <a:srgbClr val="191919"/>
                    </a:solidFill>
                    <a:latin typeface="Roboto" panose="02000000000000000000" pitchFamily="2" charset="0"/>
                    <a:ea typeface="Roboto" panose="02000000000000000000" pitchFamily="2" charset="0"/>
                    <a:cs typeface="Roboto" panose="02000000000000000000" pitchFamily="2" charset="0"/>
                  </a:rPr>
                  <a:t>Detailkonzept</a:t>
                </a:r>
                <a:endParaRPr lang="en-US" sz="3200" b="1"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sp>
            <p:nvSpPr>
              <p:cNvPr id="19" name="Textfeld 18">
                <a:extLst>
                  <a:ext uri="{FF2B5EF4-FFF2-40B4-BE49-F238E27FC236}">
                    <a16:creationId xmlns:a16="http://schemas.microsoft.com/office/drawing/2014/main" id="{A38DD581-BB0E-920E-87FB-6DB005F5A9E0}"/>
                  </a:ext>
                </a:extLst>
              </p:cNvPr>
              <p:cNvSpPr txBox="1"/>
              <p:nvPr/>
            </p:nvSpPr>
            <p:spPr>
              <a:xfrm>
                <a:off x="8722615" y="2656957"/>
                <a:ext cx="6480000" cy="1323439"/>
              </a:xfrm>
              <a:prstGeom prst="rect">
                <a:avLst/>
              </a:prstGeom>
              <a:noFill/>
            </p:spPr>
            <p:txBody>
              <a:bodyPr wrap="square" rtlCol="0">
                <a:spAutoFit/>
              </a:bodyPr>
              <a:lstStyle/>
              <a:p>
                <a:r>
                  <a:rPr lang="de-DE" sz="2000" dirty="0">
                    <a:latin typeface="Roboto" panose="02000000000000000000" pitchFamily="2" charset="0"/>
                    <a:ea typeface="Roboto" panose="02000000000000000000" pitchFamily="2" charset="0"/>
                    <a:cs typeface="Roboto" panose="02000000000000000000" pitchFamily="2" charset="0"/>
                  </a:rPr>
                  <a:t>Ausarbeitung eines umfassenden Plans für </a:t>
                </a:r>
                <a:r>
                  <a:rPr lang="de-DE" sz="2000" dirty="0" err="1">
                    <a:latin typeface="Roboto" panose="02000000000000000000" pitchFamily="2" charset="0"/>
                    <a:ea typeface="Roboto" panose="02000000000000000000" pitchFamily="2" charset="0"/>
                    <a:cs typeface="Roboto" panose="02000000000000000000" pitchFamily="2" charset="0"/>
                  </a:rPr>
                  <a:t>GreenCommerce</a:t>
                </a:r>
                <a:r>
                  <a:rPr lang="de-DE" sz="2000" dirty="0">
                    <a:latin typeface="Roboto" panose="02000000000000000000" pitchFamily="2" charset="0"/>
                    <a:ea typeface="Roboto" panose="02000000000000000000" pitchFamily="2" charset="0"/>
                    <a:cs typeface="Roboto" panose="02000000000000000000" pitchFamily="2" charset="0"/>
                  </a:rPr>
                  <a:t>, der alle Aspekte des Projekts, einschließlich Nachhaltigkeitsstrategien, Ressourcenbedarf und Zeitpläne, detailliert beschreibt.</a:t>
                </a:r>
              </a:p>
            </p:txBody>
          </p:sp>
        </p:grpSp>
        <p:grpSp>
          <p:nvGrpSpPr>
            <p:cNvPr id="26" name="Gruppieren 25">
              <a:extLst>
                <a:ext uri="{FF2B5EF4-FFF2-40B4-BE49-F238E27FC236}">
                  <a16:creationId xmlns:a16="http://schemas.microsoft.com/office/drawing/2014/main" id="{2B1FAFFF-D782-34CD-6FF7-DAD4CCD02DD1}"/>
                </a:ext>
              </a:extLst>
            </p:cNvPr>
            <p:cNvGrpSpPr/>
            <p:nvPr/>
          </p:nvGrpSpPr>
          <p:grpSpPr>
            <a:xfrm>
              <a:off x="9220200" y="4359772"/>
              <a:ext cx="6480000" cy="1553871"/>
              <a:chOff x="9642724" y="4574764"/>
              <a:chExt cx="6480000" cy="1553871"/>
            </a:xfrm>
          </p:grpSpPr>
          <p:sp>
            <p:nvSpPr>
              <p:cNvPr id="8" name="TextBox 8"/>
              <p:cNvSpPr txBox="1"/>
              <p:nvPr/>
            </p:nvSpPr>
            <p:spPr>
              <a:xfrm>
                <a:off x="9642724" y="4574764"/>
                <a:ext cx="6480000" cy="42960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Förderantrag</a:t>
                </a:r>
                <a:endParaRPr lang="en-US" sz="2899" dirty="0">
                  <a:solidFill>
                    <a:srgbClr val="191919"/>
                  </a:solidFill>
                  <a:latin typeface="Roboto Bold"/>
                </a:endParaRPr>
              </a:p>
            </p:txBody>
          </p:sp>
          <p:sp>
            <p:nvSpPr>
              <p:cNvPr id="21" name="Textfeld 20">
                <a:extLst>
                  <a:ext uri="{FF2B5EF4-FFF2-40B4-BE49-F238E27FC236}">
                    <a16:creationId xmlns:a16="http://schemas.microsoft.com/office/drawing/2014/main" id="{F29FD240-76AB-6B6C-1521-414606C38AB6}"/>
                  </a:ext>
                </a:extLst>
              </p:cNvPr>
              <p:cNvSpPr txBox="1"/>
              <p:nvPr/>
            </p:nvSpPr>
            <p:spPr>
              <a:xfrm>
                <a:off x="9642724" y="5112972"/>
                <a:ext cx="6480000" cy="1015663"/>
              </a:xfrm>
              <a:prstGeom prst="rect">
                <a:avLst/>
              </a:prstGeom>
              <a:noFill/>
            </p:spPr>
            <p:txBody>
              <a:bodyPr wrap="square" rtlCol="0">
                <a:spAutoFit/>
              </a:bodyPr>
              <a:lstStyle/>
              <a:p>
                <a:r>
                  <a:rPr lang="de-DE" sz="2000" dirty="0">
                    <a:latin typeface="Roboto" panose="02000000000000000000" pitchFamily="2" charset="0"/>
                    <a:ea typeface="Roboto" panose="02000000000000000000" pitchFamily="2" charset="0"/>
                    <a:cs typeface="Roboto" panose="02000000000000000000" pitchFamily="2" charset="0"/>
                  </a:rPr>
                  <a:t>Antragstellung bei der Stadt Köln im Rahmen der </a:t>
                </a:r>
                <a:r>
                  <a:rPr lang="de-DE" sz="2000" dirty="0" err="1">
                    <a:latin typeface="Roboto" panose="02000000000000000000" pitchFamily="2" charset="0"/>
                    <a:ea typeface="Roboto" panose="02000000000000000000" pitchFamily="2" charset="0"/>
                    <a:cs typeface="Roboto" panose="02000000000000000000" pitchFamily="2" charset="0"/>
                  </a:rPr>
                  <a:t>un:box</a:t>
                </a:r>
                <a:r>
                  <a:rPr lang="de-DE" sz="2000" dirty="0">
                    <a:latin typeface="Roboto" panose="02000000000000000000" pitchFamily="2" charset="0"/>
                    <a:ea typeface="Roboto" panose="02000000000000000000" pitchFamily="2" charset="0"/>
                    <a:cs typeface="Roboto" panose="02000000000000000000" pitchFamily="2" charset="0"/>
                  </a:rPr>
                  <a:t> Cologne initiative zur Sicherung finanzieller Mittel für die Umsetzung und Weiterentwicklung des Projekts.</a:t>
                </a:r>
              </a:p>
            </p:txBody>
          </p:sp>
        </p:grpSp>
        <p:grpSp>
          <p:nvGrpSpPr>
            <p:cNvPr id="27" name="Gruppieren 26">
              <a:extLst>
                <a:ext uri="{FF2B5EF4-FFF2-40B4-BE49-F238E27FC236}">
                  <a16:creationId xmlns:a16="http://schemas.microsoft.com/office/drawing/2014/main" id="{0D672A86-465B-A4F4-4CBF-0BD6BCB64958}"/>
                </a:ext>
              </a:extLst>
            </p:cNvPr>
            <p:cNvGrpSpPr/>
            <p:nvPr/>
          </p:nvGrpSpPr>
          <p:grpSpPr>
            <a:xfrm>
              <a:off x="9908997" y="6266166"/>
              <a:ext cx="6480000" cy="1861647"/>
              <a:chOff x="10591800" y="6566104"/>
              <a:chExt cx="6480000" cy="1861647"/>
            </a:xfrm>
          </p:grpSpPr>
          <p:sp>
            <p:nvSpPr>
              <p:cNvPr id="23" name="TextBox 8">
                <a:extLst>
                  <a:ext uri="{FF2B5EF4-FFF2-40B4-BE49-F238E27FC236}">
                    <a16:creationId xmlns:a16="http://schemas.microsoft.com/office/drawing/2014/main" id="{01EDA6D3-5D4C-74BF-26EE-C4AA4EB424F6}"/>
                  </a:ext>
                </a:extLst>
              </p:cNvPr>
              <p:cNvSpPr txBox="1"/>
              <p:nvPr/>
            </p:nvSpPr>
            <p:spPr>
              <a:xfrm>
                <a:off x="10591800" y="6566104"/>
                <a:ext cx="6480000" cy="42960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Netzwerkaufbau</a:t>
                </a:r>
                <a:endParaRPr lang="en-US" sz="2899" dirty="0">
                  <a:solidFill>
                    <a:srgbClr val="191919"/>
                  </a:solidFill>
                  <a:latin typeface="Roboto Bold"/>
                </a:endParaRPr>
              </a:p>
            </p:txBody>
          </p:sp>
          <p:sp>
            <p:nvSpPr>
              <p:cNvPr id="24" name="Textfeld 23">
                <a:extLst>
                  <a:ext uri="{FF2B5EF4-FFF2-40B4-BE49-F238E27FC236}">
                    <a16:creationId xmlns:a16="http://schemas.microsoft.com/office/drawing/2014/main" id="{5A8B06A3-6915-C59F-DCF5-88774CEC7417}"/>
                  </a:ext>
                </a:extLst>
              </p:cNvPr>
              <p:cNvSpPr txBox="1"/>
              <p:nvPr/>
            </p:nvSpPr>
            <p:spPr>
              <a:xfrm>
                <a:off x="10591800" y="7104312"/>
                <a:ext cx="6480000" cy="1323439"/>
              </a:xfrm>
              <a:prstGeom prst="rect">
                <a:avLst/>
              </a:prstGeom>
              <a:noFill/>
            </p:spPr>
            <p:txBody>
              <a:bodyPr wrap="square" rtlCol="0">
                <a:spAutoFit/>
              </a:bodyPr>
              <a:lstStyle/>
              <a:p>
                <a:r>
                  <a:rPr lang="de-DE" sz="2000" dirty="0">
                    <a:latin typeface="Roboto" panose="02000000000000000000" pitchFamily="2" charset="0"/>
                    <a:ea typeface="Roboto" panose="02000000000000000000" pitchFamily="2" charset="0"/>
                    <a:cs typeface="Roboto" panose="02000000000000000000" pitchFamily="2" charset="0"/>
                  </a:rPr>
                  <a:t>Aufbau von Partnerschaften und Kooperationen mit Experten, Lieferanten und anderen Stakeholdern, um Unterstützung, Ressourcen und Know-how zu gewinnen.</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 y="3547046"/>
            <a:ext cx="8411133" cy="2053654"/>
          </a:xfrm>
          <a:prstGeom prst="rect">
            <a:avLst/>
          </a:prstGeom>
        </p:spPr>
        <p:txBody>
          <a:bodyPr lIns="0" tIns="0" rIns="0" bIns="0" rtlCol="0" anchor="t">
            <a:spAutoFit/>
          </a:bodyPr>
          <a:lstStyle/>
          <a:p>
            <a:pPr marL="0" lvl="0" indent="0" algn="l">
              <a:lnSpc>
                <a:spcPts val="7861"/>
              </a:lnSpc>
            </a:pPr>
            <a:r>
              <a:rPr lang="en-US" sz="7800" b="1" spc="-78" dirty="0">
                <a:solidFill>
                  <a:srgbClr val="000000"/>
                </a:solidFill>
                <a:latin typeface="Roboto" panose="02000000000000000000" pitchFamily="2" charset="0"/>
                <a:ea typeface="Roboto" panose="02000000000000000000" pitchFamily="2" charset="0"/>
                <a:cs typeface="Roboto" panose="02000000000000000000" pitchFamily="2" charset="0"/>
              </a:rPr>
              <a:t>Wie </a:t>
            </a:r>
            <a:r>
              <a:rPr lang="en-US" sz="7800" b="1" spc="-78" dirty="0" err="1">
                <a:solidFill>
                  <a:srgbClr val="000000"/>
                </a:solidFill>
                <a:latin typeface="Roboto" panose="02000000000000000000" pitchFamily="2" charset="0"/>
                <a:ea typeface="Roboto" panose="02000000000000000000" pitchFamily="2" charset="0"/>
                <a:cs typeface="Roboto" panose="02000000000000000000" pitchFamily="2" charset="0"/>
              </a:rPr>
              <a:t>ihr</a:t>
            </a:r>
            <a:r>
              <a:rPr lang="en-US" sz="7800" b="1" spc="-78"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7800" b="1" spc="-78" dirty="0" err="1">
                <a:solidFill>
                  <a:srgbClr val="000000"/>
                </a:solidFill>
                <a:latin typeface="Roboto" panose="02000000000000000000" pitchFamily="2" charset="0"/>
                <a:ea typeface="Roboto" panose="02000000000000000000" pitchFamily="2" charset="0"/>
                <a:cs typeface="Roboto" panose="02000000000000000000" pitchFamily="2" charset="0"/>
              </a:rPr>
              <a:t>uns</a:t>
            </a:r>
            <a:r>
              <a:rPr lang="en-US" sz="7800" b="1" spc="-78"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7800" b="1" spc="-78" dirty="0" err="1">
                <a:solidFill>
                  <a:srgbClr val="000000"/>
                </a:solidFill>
                <a:latin typeface="Roboto" panose="02000000000000000000" pitchFamily="2" charset="0"/>
                <a:ea typeface="Roboto" panose="02000000000000000000" pitchFamily="2" charset="0"/>
                <a:cs typeface="Roboto" panose="02000000000000000000" pitchFamily="2" charset="0"/>
              </a:rPr>
              <a:t>unterstützen</a:t>
            </a:r>
            <a:r>
              <a:rPr lang="en-US" sz="7800" b="1" spc="-78"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7800" b="1" spc="-78" dirty="0" err="1">
                <a:solidFill>
                  <a:srgbClr val="000000"/>
                </a:solidFill>
                <a:latin typeface="Roboto" panose="02000000000000000000" pitchFamily="2" charset="0"/>
                <a:ea typeface="Roboto" panose="02000000000000000000" pitchFamily="2" charset="0"/>
                <a:cs typeface="Roboto" panose="02000000000000000000" pitchFamily="2" charset="0"/>
              </a:rPr>
              <a:t>könnt</a:t>
            </a:r>
            <a:endParaRPr lang="en-US" sz="7800" b="1" spc="-78"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4"/>
          <p:cNvSpPr txBox="1"/>
          <p:nvPr/>
        </p:nvSpPr>
        <p:spPr>
          <a:xfrm>
            <a:off x="11734800" y="4153117"/>
            <a:ext cx="5893053" cy="738664"/>
          </a:xfrm>
          <a:prstGeom prst="rect">
            <a:avLst/>
          </a:prstGeom>
        </p:spPr>
        <p:txBody>
          <a:bodyPr wrap="square" lIns="0" tIns="0" rIns="0" bIns="0" rtlCol="0" anchor="t">
            <a:spAutoFit/>
          </a:bodyPr>
          <a:lstStyle/>
          <a:p>
            <a:pPr>
              <a:spcBef>
                <a:spcPct val="0"/>
              </a:spcBef>
            </a:pPr>
            <a:r>
              <a:rPr lang="de-DE" sz="2400" b="1" dirty="0">
                <a:solidFill>
                  <a:srgbClr val="000000"/>
                </a:solidFill>
                <a:latin typeface="Roboto"/>
              </a:rPr>
              <a:t>Fördermittel: </a:t>
            </a:r>
            <a:r>
              <a:rPr lang="de-DE" sz="2400" dirty="0">
                <a:solidFill>
                  <a:srgbClr val="000000"/>
                </a:solidFill>
                <a:latin typeface="Roboto"/>
              </a:rPr>
              <a:t>Finanzierung für nachhaltige Technologien und Ressourcen.</a:t>
            </a:r>
          </a:p>
        </p:txBody>
      </p:sp>
      <p:sp>
        <p:nvSpPr>
          <p:cNvPr id="5" name="TextBox 5"/>
          <p:cNvSpPr txBox="1"/>
          <p:nvPr/>
        </p:nvSpPr>
        <p:spPr>
          <a:xfrm>
            <a:off x="11734800" y="5722161"/>
            <a:ext cx="5893053" cy="1038746"/>
          </a:xfrm>
          <a:prstGeom prst="rect">
            <a:avLst/>
          </a:prstGeom>
        </p:spPr>
        <p:txBody>
          <a:bodyPr wrap="square" lIns="0" tIns="0" rIns="0" bIns="0" rtlCol="0" anchor="t">
            <a:spAutoFit/>
          </a:bodyPr>
          <a:lstStyle/>
          <a:p>
            <a:pPr marL="0" lvl="0" indent="0" algn="l">
              <a:lnSpc>
                <a:spcPts val="2729"/>
              </a:lnSpc>
            </a:pPr>
            <a:r>
              <a:rPr lang="de-DE" sz="2400" b="1" dirty="0">
                <a:solidFill>
                  <a:srgbClr val="000000"/>
                </a:solidFill>
                <a:latin typeface="Roboto"/>
              </a:rPr>
              <a:t>Kooperationen: </a:t>
            </a:r>
            <a:r>
              <a:rPr lang="de-DE" sz="2400" dirty="0">
                <a:solidFill>
                  <a:srgbClr val="000000"/>
                </a:solidFill>
                <a:latin typeface="Roboto"/>
              </a:rPr>
              <a:t>Partnerschaften mit Logistik- und Verpackungsanbietern sowie regionalen Herstellern.</a:t>
            </a:r>
          </a:p>
        </p:txBody>
      </p:sp>
      <p:sp>
        <p:nvSpPr>
          <p:cNvPr id="6" name="TextBox 6"/>
          <p:cNvSpPr txBox="1"/>
          <p:nvPr/>
        </p:nvSpPr>
        <p:spPr>
          <a:xfrm>
            <a:off x="11734800" y="7238007"/>
            <a:ext cx="5824653" cy="1107996"/>
          </a:xfrm>
          <a:prstGeom prst="rect">
            <a:avLst/>
          </a:prstGeom>
        </p:spPr>
        <p:txBody>
          <a:bodyPr wrap="square" lIns="0" tIns="0" rIns="0" bIns="0" rtlCol="0" anchor="t">
            <a:spAutoFit/>
          </a:bodyPr>
          <a:lstStyle/>
          <a:p>
            <a:pPr marL="0" lvl="0" indent="0" algn="l">
              <a:spcBef>
                <a:spcPct val="0"/>
              </a:spcBef>
            </a:pPr>
            <a:r>
              <a:rPr lang="en-US" sz="2400" b="1" dirty="0" err="1">
                <a:solidFill>
                  <a:srgbClr val="000000"/>
                </a:solidFill>
                <a:latin typeface="Roboto"/>
              </a:rPr>
              <a:t>Öffentlichkeitsarbeit</a:t>
            </a:r>
            <a:r>
              <a:rPr lang="en-US" sz="2400" b="1" dirty="0">
                <a:solidFill>
                  <a:srgbClr val="000000"/>
                </a:solidFill>
                <a:latin typeface="Roboto"/>
              </a:rPr>
              <a:t>: </a:t>
            </a:r>
            <a:r>
              <a:rPr lang="en-US" sz="2400" dirty="0" err="1">
                <a:solidFill>
                  <a:srgbClr val="000000"/>
                </a:solidFill>
                <a:latin typeface="Roboto"/>
              </a:rPr>
              <a:t>Unterstützung</a:t>
            </a:r>
            <a:r>
              <a:rPr lang="en-US" sz="2400" dirty="0">
                <a:solidFill>
                  <a:srgbClr val="000000"/>
                </a:solidFill>
                <a:latin typeface="Roboto"/>
              </a:rPr>
              <a:t> </a:t>
            </a:r>
            <a:r>
              <a:rPr lang="en-US" sz="2400" dirty="0" err="1">
                <a:solidFill>
                  <a:srgbClr val="000000"/>
                </a:solidFill>
                <a:latin typeface="Roboto"/>
              </a:rPr>
              <a:t>bei</a:t>
            </a:r>
            <a:r>
              <a:rPr lang="en-US" sz="2400" dirty="0">
                <a:solidFill>
                  <a:srgbClr val="000000"/>
                </a:solidFill>
                <a:latin typeface="Roboto"/>
              </a:rPr>
              <a:t> der </a:t>
            </a:r>
            <a:r>
              <a:rPr lang="en-US" sz="2400" dirty="0" err="1">
                <a:solidFill>
                  <a:srgbClr val="000000"/>
                </a:solidFill>
                <a:latin typeface="Roboto"/>
              </a:rPr>
              <a:t>Ausßendarstellung</a:t>
            </a:r>
            <a:r>
              <a:rPr lang="en-US" sz="2400" dirty="0">
                <a:solidFill>
                  <a:srgbClr val="000000"/>
                </a:solidFill>
                <a:latin typeface="Roboto"/>
              </a:rPr>
              <a:t> und </a:t>
            </a:r>
            <a:r>
              <a:rPr lang="en-US" sz="2400" dirty="0" err="1">
                <a:solidFill>
                  <a:srgbClr val="000000"/>
                </a:solidFill>
                <a:latin typeface="Roboto"/>
              </a:rPr>
              <a:t>Kommunikation</a:t>
            </a:r>
            <a:r>
              <a:rPr lang="en-US" sz="2400" dirty="0">
                <a:solidFill>
                  <a:srgbClr val="000000"/>
                </a:solidFill>
                <a:latin typeface="Roboto"/>
              </a:rPr>
              <a:t>. </a:t>
            </a: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txBody>
              <a:bodyPr/>
              <a:lstStyle/>
              <a:p>
                <a:endParaRPr lang="de-DE"/>
              </a:p>
            </p:txBody>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2453353" y="4349157"/>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7365588" y="8995488"/>
            <a:ext cx="262543" cy="406757"/>
          </a:xfrm>
          <a:custGeom>
            <a:avLst/>
            <a:gdLst/>
            <a:ahLst/>
            <a:cxnLst/>
            <a:rect l="l" t="t" r="r" b="b"/>
            <a:pathLst>
              <a:path w="262543" h="406757">
                <a:moveTo>
                  <a:pt x="0" y="0"/>
                </a:moveTo>
                <a:lnTo>
                  <a:pt x="262543" y="0"/>
                </a:lnTo>
                <a:lnTo>
                  <a:pt x="262543" y="406757"/>
                </a:lnTo>
                <a:lnTo>
                  <a:pt x="0" y="406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7330803"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8" name="TextBox 8"/>
          <p:cNvSpPr txBox="1"/>
          <p:nvPr/>
        </p:nvSpPr>
        <p:spPr>
          <a:xfrm>
            <a:off x="2723035" y="1927999"/>
            <a:ext cx="7842654" cy="1753622"/>
          </a:xfrm>
          <a:prstGeom prst="rect">
            <a:avLst/>
          </a:prstGeom>
        </p:spPr>
        <p:txBody>
          <a:bodyPr lIns="0" tIns="0" rIns="0" bIns="0" rtlCol="0" anchor="t">
            <a:spAutoFit/>
          </a:bodyPr>
          <a:lstStyle/>
          <a:p>
            <a:pPr algn="l">
              <a:lnSpc>
                <a:spcPts val="14881"/>
              </a:lnSpc>
            </a:pPr>
            <a:r>
              <a:rPr lang="en-US" sz="10000" b="1" i="1" dirty="0" err="1">
                <a:solidFill>
                  <a:srgbClr val="222222"/>
                </a:solidFill>
                <a:latin typeface="Roboto" panose="02000000000000000000" pitchFamily="2" charset="0"/>
                <a:ea typeface="Roboto" panose="02000000000000000000" pitchFamily="2" charset="0"/>
                <a:cs typeface="Roboto" panose="02000000000000000000" pitchFamily="2" charset="0"/>
              </a:rPr>
              <a:t>Vielen</a:t>
            </a:r>
            <a:r>
              <a:rPr lang="en-US" sz="10000" b="1" i="1" dirty="0">
                <a:solidFill>
                  <a:srgbClr val="222222"/>
                </a:solidFill>
                <a:latin typeface="Roboto" panose="02000000000000000000" pitchFamily="2" charset="0"/>
                <a:ea typeface="Roboto" panose="02000000000000000000" pitchFamily="2" charset="0"/>
                <a:cs typeface="Roboto" panose="02000000000000000000" pitchFamily="2" charset="0"/>
              </a:rPr>
              <a:t> 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Hier</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könnt</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ihr</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uns</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erreichen</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Wir</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freuen</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uns</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00000"/>
                </a:solidFill>
                <a:latin typeface="Roboto" panose="02000000000000000000" pitchFamily="2" charset="0"/>
                <a:ea typeface="Roboto" panose="02000000000000000000" pitchFamily="2" charset="0"/>
                <a:cs typeface="Roboto" panose="02000000000000000000" pitchFamily="2" charset="0"/>
              </a:rPr>
              <a:t>über</a:t>
            </a:r>
            <a:r>
              <a:rPr lang="en-US" sz="4400" b="1" dirty="0">
                <a:solidFill>
                  <a:srgbClr val="000000"/>
                </a:solidFill>
                <a:latin typeface="Roboto" panose="02000000000000000000" pitchFamily="2" charset="0"/>
                <a:ea typeface="Roboto" panose="02000000000000000000" pitchFamily="2" charset="0"/>
                <a:cs typeface="Roboto" panose="02000000000000000000" pitchFamily="2" charset="0"/>
              </a:rPr>
              <a:t> Feedback.</a:t>
            </a:r>
          </a:p>
        </p:txBody>
      </p:sp>
      <p:sp>
        <p:nvSpPr>
          <p:cNvPr id="10" name="TextBox 10"/>
          <p:cNvSpPr txBox="1"/>
          <p:nvPr/>
        </p:nvSpPr>
        <p:spPr>
          <a:xfrm>
            <a:off x="7848600" y="9032639"/>
            <a:ext cx="4288911" cy="332453"/>
          </a:xfrm>
          <a:prstGeom prst="rect">
            <a:avLst/>
          </a:prstGeom>
        </p:spPr>
        <p:txBody>
          <a:bodyPr lIns="0" tIns="0" rIns="0" bIns="0" rtlCol="0" anchor="t">
            <a:spAutoFit/>
          </a:bodyPr>
          <a:lstStyle/>
          <a:p>
            <a:pPr marL="0" lvl="0" indent="0" algn="l">
              <a:lnSpc>
                <a:spcPts val="2675"/>
              </a:lnSpc>
              <a:spcBef>
                <a:spcPct val="0"/>
              </a:spcBef>
            </a:pPr>
            <a:r>
              <a:rPr lang="en-US" sz="2000" spc="122" dirty="0" err="1">
                <a:solidFill>
                  <a:srgbClr val="000000"/>
                </a:solidFill>
                <a:latin typeface="Roboto"/>
              </a:rPr>
              <a:t>Klarastraße</a:t>
            </a:r>
            <a:r>
              <a:rPr lang="en-US" sz="2000" spc="122" dirty="0">
                <a:solidFill>
                  <a:srgbClr val="000000"/>
                </a:solidFill>
                <a:latin typeface="Roboto"/>
              </a:rPr>
              <a:t> 40, 50823 Köln</a:t>
            </a:r>
          </a:p>
        </p:txBody>
      </p:sp>
      <p:sp>
        <p:nvSpPr>
          <p:cNvPr id="11" name="TextBox 11"/>
          <p:cNvSpPr txBox="1"/>
          <p:nvPr/>
        </p:nvSpPr>
        <p:spPr>
          <a:xfrm>
            <a:off x="7848600" y="7265947"/>
            <a:ext cx="2408092" cy="332453"/>
          </a:xfrm>
          <a:prstGeom prst="rect">
            <a:avLst/>
          </a:prstGeom>
        </p:spPr>
        <p:txBody>
          <a:bodyPr lIns="0" tIns="0" rIns="0" bIns="0" rtlCol="0" anchor="t">
            <a:spAutoFit/>
          </a:bodyPr>
          <a:lstStyle/>
          <a:p>
            <a:pPr marL="0" lvl="0" indent="0" algn="l">
              <a:lnSpc>
                <a:spcPts val="2675"/>
              </a:lnSpc>
              <a:spcBef>
                <a:spcPct val="0"/>
              </a:spcBef>
            </a:pPr>
            <a:r>
              <a:rPr lang="en-US" sz="2000" spc="122" dirty="0">
                <a:solidFill>
                  <a:srgbClr val="000000"/>
                </a:solidFill>
                <a:latin typeface="Roboto"/>
              </a:rPr>
              <a:t>+49 157 57317117</a:t>
            </a:r>
            <a:endParaRPr lang="en-US" sz="2000" u="none" spc="122" dirty="0">
              <a:solidFill>
                <a:srgbClr val="000000"/>
              </a:solidFill>
              <a:latin typeface="Roboto"/>
            </a:endParaRPr>
          </a:p>
        </p:txBody>
      </p:sp>
      <p:sp>
        <p:nvSpPr>
          <p:cNvPr id="12" name="TextBox 12"/>
          <p:cNvSpPr txBox="1"/>
          <p:nvPr/>
        </p:nvSpPr>
        <p:spPr>
          <a:xfrm>
            <a:off x="7848600" y="8166352"/>
            <a:ext cx="4348534" cy="332453"/>
          </a:xfrm>
          <a:prstGeom prst="rect">
            <a:avLst/>
          </a:prstGeom>
        </p:spPr>
        <p:txBody>
          <a:bodyPr lIns="0" tIns="0" rIns="0" bIns="0" rtlCol="0" anchor="t">
            <a:spAutoFit/>
          </a:bodyPr>
          <a:lstStyle/>
          <a:p>
            <a:pPr marL="0" lvl="0" indent="0" algn="l">
              <a:lnSpc>
                <a:spcPts val="2675"/>
              </a:lnSpc>
              <a:spcBef>
                <a:spcPct val="0"/>
              </a:spcBef>
            </a:pPr>
            <a:r>
              <a:rPr lang="en-US" sz="2000" dirty="0">
                <a:solidFill>
                  <a:srgbClr val="000000"/>
                </a:solidFill>
                <a:latin typeface="Roboto"/>
              </a:rPr>
              <a:t>info@championtools.de</a:t>
            </a:r>
            <a:endParaRPr lang="en-US" sz="2000" u="none" dirty="0">
              <a:solidFill>
                <a:srgbClr val="000000"/>
              </a:solidFill>
              <a:latin typeface="Roboto"/>
            </a:endParaRP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2"/>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711</Words>
  <Application>Microsoft Office PowerPoint</Application>
  <PresentationFormat>Benutzerdefiniert</PresentationFormat>
  <Paragraphs>79</Paragraphs>
  <Slides>10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Roboto Bold</vt:lpstr>
      <vt:lpstr>Roboto</vt:lpstr>
      <vt:lpstr>DM Sans Bold</vt:lpstr>
      <vt:lpstr>Arial</vt:lpstr>
      <vt:lpstr>Calibri</vt:lpstr>
      <vt:lpstr>Now Medium</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Lucas Rüggeberg</cp:lastModifiedBy>
  <cp:revision>9</cp:revision>
  <dcterms:created xsi:type="dcterms:W3CDTF">2006-08-16T00:00:00Z</dcterms:created>
  <dcterms:modified xsi:type="dcterms:W3CDTF">2024-09-30T10:06:59Z</dcterms:modified>
  <dc:identifier>DAGDPgA6T3o</dc:identifier>
</cp:coreProperties>
</file>